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6.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tags/tag5.xml" ContentType="application/vnd.openxmlformats-officedocument.presentationml.tags+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tags/tag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5" r:id="rId5"/>
    <p:sldMasterId id="2147483704" r:id="rId6"/>
    <p:sldMasterId id="2147483722" r:id="rId7"/>
    <p:sldMasterId id="2147483737" r:id="rId8"/>
    <p:sldMasterId id="2147483770" r:id="rId9"/>
    <p:sldMasterId id="2147483784" r:id="rId10"/>
  </p:sldMasterIdLst>
  <p:notesMasterIdLst>
    <p:notesMasterId r:id="rId126"/>
  </p:notesMasterIdLst>
  <p:handoutMasterIdLst>
    <p:handoutMasterId r:id="rId127"/>
  </p:handoutMasterIdLst>
  <p:sldIdLst>
    <p:sldId id="351" r:id="rId11"/>
    <p:sldId id="352" r:id="rId12"/>
    <p:sldId id="353" r:id="rId13"/>
    <p:sldId id="354" r:id="rId14"/>
    <p:sldId id="373" r:id="rId15"/>
    <p:sldId id="355" r:id="rId16"/>
    <p:sldId id="374" r:id="rId17"/>
    <p:sldId id="382" r:id="rId18"/>
    <p:sldId id="379" r:id="rId19"/>
    <p:sldId id="383" r:id="rId20"/>
    <p:sldId id="380" r:id="rId21"/>
    <p:sldId id="381" r:id="rId22"/>
    <p:sldId id="361" r:id="rId23"/>
    <p:sldId id="362" r:id="rId24"/>
    <p:sldId id="474" r:id="rId25"/>
    <p:sldId id="364" r:id="rId26"/>
    <p:sldId id="366" r:id="rId27"/>
    <p:sldId id="365" r:id="rId28"/>
    <p:sldId id="367" r:id="rId29"/>
    <p:sldId id="443" r:id="rId30"/>
    <p:sldId id="368" r:id="rId31"/>
    <p:sldId id="472" r:id="rId32"/>
    <p:sldId id="473" r:id="rId33"/>
    <p:sldId id="333" r:id="rId34"/>
    <p:sldId id="426" r:id="rId35"/>
    <p:sldId id="318" r:id="rId36"/>
    <p:sldId id="387" r:id="rId37"/>
    <p:sldId id="388" r:id="rId38"/>
    <p:sldId id="389" r:id="rId39"/>
    <p:sldId id="390" r:id="rId40"/>
    <p:sldId id="391" r:id="rId41"/>
    <p:sldId id="392" r:id="rId42"/>
    <p:sldId id="393" r:id="rId43"/>
    <p:sldId id="394" r:id="rId44"/>
    <p:sldId id="395" r:id="rId45"/>
    <p:sldId id="312" r:id="rId46"/>
    <p:sldId id="334" r:id="rId47"/>
    <p:sldId id="346" r:id="rId48"/>
    <p:sldId id="386" r:id="rId49"/>
    <p:sldId id="476" r:id="rId50"/>
    <p:sldId id="349" r:id="rId51"/>
    <p:sldId id="411" r:id="rId52"/>
    <p:sldId id="408" r:id="rId53"/>
    <p:sldId id="409" r:id="rId54"/>
    <p:sldId id="410" r:id="rId55"/>
    <p:sldId id="424" r:id="rId56"/>
    <p:sldId id="412" r:id="rId57"/>
    <p:sldId id="413" r:id="rId58"/>
    <p:sldId id="414" r:id="rId59"/>
    <p:sldId id="415" r:id="rId60"/>
    <p:sldId id="416" r:id="rId61"/>
    <p:sldId id="475" r:id="rId62"/>
    <p:sldId id="428" r:id="rId63"/>
    <p:sldId id="429" r:id="rId64"/>
    <p:sldId id="430" r:id="rId65"/>
    <p:sldId id="431" r:id="rId66"/>
    <p:sldId id="432" r:id="rId67"/>
    <p:sldId id="433" r:id="rId68"/>
    <p:sldId id="434" r:id="rId69"/>
    <p:sldId id="435" r:id="rId70"/>
    <p:sldId id="436" r:id="rId71"/>
    <p:sldId id="437" r:id="rId72"/>
    <p:sldId id="438" r:id="rId73"/>
    <p:sldId id="384" r:id="rId74"/>
    <p:sldId id="427" r:id="rId75"/>
    <p:sldId id="441" r:id="rId76"/>
    <p:sldId id="440" r:id="rId77"/>
    <p:sldId id="398" r:id="rId78"/>
    <p:sldId id="399" r:id="rId79"/>
    <p:sldId id="400" r:id="rId80"/>
    <p:sldId id="401" r:id="rId81"/>
    <p:sldId id="402" r:id="rId82"/>
    <p:sldId id="403" r:id="rId83"/>
    <p:sldId id="421" r:id="rId84"/>
    <p:sldId id="418" r:id="rId85"/>
    <p:sldId id="419" r:id="rId86"/>
    <p:sldId id="422" r:id="rId87"/>
    <p:sldId id="423" r:id="rId88"/>
    <p:sldId id="442" r:id="rId89"/>
    <p:sldId id="420" r:id="rId90"/>
    <p:sldId id="404" r:id="rId91"/>
    <p:sldId id="405" r:id="rId92"/>
    <p:sldId id="406" r:id="rId93"/>
    <p:sldId id="407" r:id="rId94"/>
    <p:sldId id="396" r:id="rId95"/>
    <p:sldId id="397" r:id="rId96"/>
    <p:sldId id="347" r:id="rId97"/>
    <p:sldId id="444" r:id="rId98"/>
    <p:sldId id="445" r:id="rId99"/>
    <p:sldId id="446" r:id="rId100"/>
    <p:sldId id="447" r:id="rId101"/>
    <p:sldId id="448" r:id="rId102"/>
    <p:sldId id="449" r:id="rId103"/>
    <p:sldId id="450" r:id="rId104"/>
    <p:sldId id="451" r:id="rId105"/>
    <p:sldId id="452" r:id="rId106"/>
    <p:sldId id="453" r:id="rId107"/>
    <p:sldId id="454" r:id="rId108"/>
    <p:sldId id="455" r:id="rId109"/>
    <p:sldId id="456" r:id="rId110"/>
    <p:sldId id="457" r:id="rId111"/>
    <p:sldId id="458" r:id="rId112"/>
    <p:sldId id="459" r:id="rId113"/>
    <p:sldId id="460" r:id="rId114"/>
    <p:sldId id="461" r:id="rId115"/>
    <p:sldId id="462" r:id="rId116"/>
    <p:sldId id="463" r:id="rId117"/>
    <p:sldId id="464" r:id="rId118"/>
    <p:sldId id="465" r:id="rId119"/>
    <p:sldId id="466" r:id="rId120"/>
    <p:sldId id="467" r:id="rId121"/>
    <p:sldId id="468" r:id="rId122"/>
    <p:sldId id="469" r:id="rId123"/>
    <p:sldId id="470" r:id="rId124"/>
    <p:sldId id="471" r:id="rId125"/>
  </p:sldIdLst>
  <p:sldSz cx="9144000" cy="6858000" type="screen4x3"/>
  <p:notesSz cx="7315200" cy="9601200"/>
  <p:custDataLst>
    <p:tags r:id="rId1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0" autoAdjust="0"/>
    <p:restoredTop sz="82704" autoAdjust="0"/>
  </p:normalViewPr>
  <p:slideViewPr>
    <p:cSldViewPr showGuides="1">
      <p:cViewPr varScale="1">
        <p:scale>
          <a:sx n="104" d="100"/>
          <a:sy n="104" d="100"/>
        </p:scale>
        <p:origin x="17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744"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tableStyles" Target="tableStyles.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28" Type="http://schemas.openxmlformats.org/officeDocument/2006/relationships/tags" Target="tags/tag1.xml"/><Relationship Id="rId5" Type="http://schemas.openxmlformats.org/officeDocument/2006/relationships/slideMaster" Target="slideMasters/slideMaster2.xml"/><Relationship Id="rId90" Type="http://schemas.openxmlformats.org/officeDocument/2006/relationships/slide" Target="slides/slide80.xml"/><Relationship Id="rId95" Type="http://schemas.openxmlformats.org/officeDocument/2006/relationships/slide" Target="slides/slide8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slide" Target="slides/slide103.xml"/><Relationship Id="rId118" Type="http://schemas.openxmlformats.org/officeDocument/2006/relationships/slide" Target="slides/slide108.xml"/><Relationship Id="rId12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slide" Target="slides/slide106.xml"/><Relationship Id="rId124" Type="http://schemas.openxmlformats.org/officeDocument/2006/relationships/slide" Target="slides/slide114.xml"/><Relationship Id="rId129" Type="http://schemas.openxmlformats.org/officeDocument/2006/relationships/commentAuthors" Target="commentAuthor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3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slide" Target="slides/slide109.xml"/><Relationship Id="rId127"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3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viewProps" Target="viewProps.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diagrams/_rels/data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4"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BD016C-FCD3-4252-A4FB-EA1D8049BCE4}"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pt>
    <dgm:pt modelId="{B2B079CF-1A2A-4BD6-B363-DBD74BD1EB41}">
      <dgm:prSet phldrT="[Text]" custT="1"/>
      <dgm:spPr>
        <a:solidFill>
          <a:srgbClr val="C2CDE1">
            <a:alpha val="60000"/>
          </a:srgbClr>
        </a:solidFill>
      </dgm:spPr>
      <dgm:t>
        <a:bodyPr/>
        <a:lstStyle/>
        <a:p>
          <a:r>
            <a:rPr lang="en-US" sz="1600" b="1" dirty="0">
              <a:solidFill>
                <a:schemeClr val="bg1"/>
              </a:solidFill>
            </a:rPr>
            <a:t>Destinations</a:t>
          </a:r>
        </a:p>
        <a:p>
          <a:r>
            <a:rPr lang="en-US" sz="1600" dirty="0">
              <a:solidFill>
                <a:schemeClr val="bg1"/>
              </a:solidFill>
            </a:rPr>
            <a:t>Mix of land uses: homes, schools, office space, retail shops, parks</a:t>
          </a:r>
        </a:p>
      </dgm:t>
    </dgm:pt>
    <dgm:pt modelId="{744B3640-17B6-4147-9C68-F472B5AEF0A7}" type="parTrans" cxnId="{8171975B-ED93-47C3-A7D8-9178B1262E07}">
      <dgm:prSet/>
      <dgm:spPr/>
      <dgm:t>
        <a:bodyPr/>
        <a:lstStyle/>
        <a:p>
          <a:endParaRPr lang="en-US"/>
        </a:p>
      </dgm:t>
    </dgm:pt>
    <dgm:pt modelId="{20C0971B-294E-4E2A-9979-8E34B963A632}" type="sibTrans" cxnId="{8171975B-ED93-47C3-A7D8-9178B1262E07}">
      <dgm:prSet/>
      <dgm:spPr/>
      <dgm:t>
        <a:bodyPr/>
        <a:lstStyle/>
        <a:p>
          <a:endParaRPr lang="en-US"/>
        </a:p>
      </dgm:t>
    </dgm:pt>
    <dgm:pt modelId="{E3C0288F-8C41-48E1-90C2-3FF9D1400D1A}">
      <dgm:prSet phldrT="[Text]" custT="1"/>
      <dgm:spPr>
        <a:solidFill>
          <a:srgbClr val="C2CDE1">
            <a:alpha val="60000"/>
          </a:srgbClr>
        </a:solidFill>
      </dgm:spPr>
      <dgm:t>
        <a:bodyPr/>
        <a:lstStyle/>
        <a:p>
          <a:r>
            <a:rPr lang="en-US" sz="1600" b="1" dirty="0">
              <a:solidFill>
                <a:schemeClr val="bg1"/>
              </a:solidFill>
            </a:rPr>
            <a:t>Routes</a:t>
          </a:r>
        </a:p>
        <a:p>
          <a:r>
            <a:rPr lang="en-US" sz="1600" dirty="0">
              <a:solidFill>
                <a:schemeClr val="bg1"/>
              </a:solidFill>
            </a:rPr>
            <a:t>Walkways, trails, bike lanes, sidewalks, crosswalks</a:t>
          </a:r>
        </a:p>
      </dgm:t>
    </dgm:pt>
    <dgm:pt modelId="{D0E186D1-B968-4852-A745-AE1BAB2151FC}" type="parTrans" cxnId="{133FB4F6-9F85-46F8-BD91-45D4A8693802}">
      <dgm:prSet/>
      <dgm:spPr/>
      <dgm:t>
        <a:bodyPr/>
        <a:lstStyle/>
        <a:p>
          <a:endParaRPr lang="en-US"/>
        </a:p>
      </dgm:t>
    </dgm:pt>
    <dgm:pt modelId="{EB54E854-A032-479F-AD97-2B96818A1239}" type="sibTrans" cxnId="{133FB4F6-9F85-46F8-BD91-45D4A8693802}">
      <dgm:prSet/>
      <dgm:spPr/>
      <dgm:t>
        <a:bodyPr/>
        <a:lstStyle/>
        <a:p>
          <a:endParaRPr lang="en-US"/>
        </a:p>
      </dgm:t>
    </dgm:pt>
    <dgm:pt modelId="{04BAC010-5CEE-435F-8795-87C98BC8967B}">
      <dgm:prSet phldrT="[Text]" custT="1"/>
      <dgm:spPr>
        <a:solidFill>
          <a:srgbClr val="C2CDE1">
            <a:alpha val="60000"/>
          </a:srgbClr>
        </a:solidFill>
      </dgm:spPr>
      <dgm:t>
        <a:bodyPr/>
        <a:lstStyle/>
        <a:p>
          <a:r>
            <a:rPr lang="en-US" sz="1600" b="1" dirty="0">
              <a:solidFill>
                <a:schemeClr val="bg1"/>
              </a:solidFill>
            </a:rPr>
            <a:t>Safety and Security</a:t>
          </a:r>
        </a:p>
        <a:p>
          <a:r>
            <a:rPr lang="en-US" sz="1600" dirty="0">
              <a:solidFill>
                <a:schemeClr val="bg1"/>
              </a:solidFill>
            </a:rPr>
            <a:t>“Eyes on the street,” buffers, crossing islands, transparency</a:t>
          </a:r>
        </a:p>
      </dgm:t>
    </dgm:pt>
    <dgm:pt modelId="{C1936542-68BE-4757-8829-06C2EB43B83B}" type="sibTrans" cxnId="{01E0CC81-1391-4896-8F3B-3763A6B99776}">
      <dgm:prSet/>
      <dgm:spPr/>
      <dgm:t>
        <a:bodyPr/>
        <a:lstStyle/>
        <a:p>
          <a:endParaRPr lang="en-US"/>
        </a:p>
      </dgm:t>
    </dgm:pt>
    <dgm:pt modelId="{F864BEE0-1334-449E-B907-7D4E044AFBC8}" type="parTrans" cxnId="{01E0CC81-1391-4896-8F3B-3763A6B99776}">
      <dgm:prSet/>
      <dgm:spPr/>
      <dgm:t>
        <a:bodyPr/>
        <a:lstStyle/>
        <a:p>
          <a:endParaRPr lang="en-US"/>
        </a:p>
      </dgm:t>
    </dgm:pt>
    <dgm:pt modelId="{A50EEB25-8D15-4E22-8E3C-F1F03E2A7888}">
      <dgm:prSet phldrT="[Text]" custT="1"/>
      <dgm:spPr>
        <a:solidFill>
          <a:srgbClr val="C2CDE1">
            <a:alpha val="60000"/>
          </a:srgbClr>
        </a:solidFill>
      </dgm:spPr>
      <dgm:t>
        <a:bodyPr/>
        <a:lstStyle/>
        <a:p>
          <a:r>
            <a:rPr lang="en-US" sz="1600" b="1" dirty="0">
              <a:solidFill>
                <a:schemeClr val="bg1"/>
              </a:solidFill>
            </a:rPr>
            <a:t>A Pleasant Journey</a:t>
          </a:r>
        </a:p>
        <a:p>
          <a:r>
            <a:rPr lang="en-US" sz="1600" dirty="0">
              <a:solidFill>
                <a:schemeClr val="bg1"/>
              </a:solidFill>
            </a:rPr>
            <a:t>Trees, shade, benches, landscaping, other people</a:t>
          </a:r>
        </a:p>
      </dgm:t>
    </dgm:pt>
    <dgm:pt modelId="{B2776618-44FE-445F-85D6-333A7807B6CC}" type="sibTrans" cxnId="{CE4131E2-78F2-40D3-8569-029EB8AD2137}">
      <dgm:prSet/>
      <dgm:spPr/>
      <dgm:t>
        <a:bodyPr/>
        <a:lstStyle/>
        <a:p>
          <a:endParaRPr lang="en-US"/>
        </a:p>
      </dgm:t>
    </dgm:pt>
    <dgm:pt modelId="{E1D885F4-D467-4987-B2A2-A5A3B913B32C}" type="parTrans" cxnId="{CE4131E2-78F2-40D3-8569-029EB8AD2137}">
      <dgm:prSet/>
      <dgm:spPr/>
      <dgm:t>
        <a:bodyPr/>
        <a:lstStyle/>
        <a:p>
          <a:endParaRPr lang="en-US"/>
        </a:p>
      </dgm:t>
    </dgm:pt>
    <dgm:pt modelId="{174AA770-6DFA-4A08-B524-5971AA1C3D09}" type="pres">
      <dgm:prSet presAssocID="{75BD016C-FCD3-4252-A4FB-EA1D8049BCE4}" presName="Name0" presStyleCnt="0">
        <dgm:presLayoutVars>
          <dgm:dir/>
          <dgm:resizeHandles val="exact"/>
        </dgm:presLayoutVars>
      </dgm:prSet>
      <dgm:spPr/>
    </dgm:pt>
    <dgm:pt modelId="{26ADDAA2-6B21-453A-AF78-EB39FA4A877B}" type="pres">
      <dgm:prSet presAssocID="{B2B079CF-1A2A-4BD6-B363-DBD74BD1EB41}" presName="composite" presStyleCnt="0"/>
      <dgm:spPr/>
    </dgm:pt>
    <dgm:pt modelId="{C97EDFDD-FF1D-45ED-86A2-2F51029CA657}" type="pres">
      <dgm:prSet presAssocID="{B2B079CF-1A2A-4BD6-B363-DBD74BD1EB41}" presName="rect1" presStyleLbl="bgShp" presStyleIdx="0" presStyleCnt="4" custLinFactNeighborX="49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248A9476-43C1-43D1-A643-EAE772E27E52}" type="pres">
      <dgm:prSet presAssocID="{B2B079CF-1A2A-4BD6-B363-DBD74BD1EB41}" presName="rect2" presStyleLbl="trBgShp" presStyleIdx="0" presStyleCnt="4" custLinFactNeighborX="625" custLinFactNeighborY="27333">
        <dgm:presLayoutVars>
          <dgm:bulletEnabled val="1"/>
        </dgm:presLayoutVars>
      </dgm:prSet>
      <dgm:spPr/>
      <dgm:t>
        <a:bodyPr/>
        <a:lstStyle/>
        <a:p>
          <a:endParaRPr lang="en-US"/>
        </a:p>
      </dgm:t>
    </dgm:pt>
    <dgm:pt modelId="{873CDCF5-03E5-428A-B79D-F7A377BF98FD}" type="pres">
      <dgm:prSet presAssocID="{20C0971B-294E-4E2A-9979-8E34B963A632}" presName="sibTrans" presStyleCnt="0"/>
      <dgm:spPr/>
    </dgm:pt>
    <dgm:pt modelId="{E05F40DD-9B7E-4795-9F82-05ACEADBC965}" type="pres">
      <dgm:prSet presAssocID="{E3C0288F-8C41-48E1-90C2-3FF9D1400D1A}" presName="composite" presStyleCnt="0"/>
      <dgm:spPr/>
    </dgm:pt>
    <dgm:pt modelId="{CE17DCFB-714D-4AD2-9619-9ADEA48E8858}" type="pres">
      <dgm:prSet presAssocID="{E3C0288F-8C41-48E1-90C2-3FF9D1400D1A}" presName="rect1" presStyleLbl="bgShp"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D726712A-8975-450E-A735-AE330C2D42F7}" type="pres">
      <dgm:prSet presAssocID="{E3C0288F-8C41-48E1-90C2-3FF9D1400D1A}" presName="rect2" presStyleLbl="trBgShp" presStyleIdx="1" presStyleCnt="4" custLinFactNeighborY="27333">
        <dgm:presLayoutVars>
          <dgm:bulletEnabled val="1"/>
        </dgm:presLayoutVars>
      </dgm:prSet>
      <dgm:spPr/>
      <dgm:t>
        <a:bodyPr/>
        <a:lstStyle/>
        <a:p>
          <a:endParaRPr lang="en-US"/>
        </a:p>
      </dgm:t>
    </dgm:pt>
    <dgm:pt modelId="{3FDC0BC4-A54C-4C8E-9F7D-621411995196}" type="pres">
      <dgm:prSet presAssocID="{EB54E854-A032-479F-AD97-2B96818A1239}" presName="sibTrans" presStyleCnt="0"/>
      <dgm:spPr/>
    </dgm:pt>
    <dgm:pt modelId="{C87CD30E-8BEB-4ED5-AB5D-FE1AD0D54682}" type="pres">
      <dgm:prSet presAssocID="{A50EEB25-8D15-4E22-8E3C-F1F03E2A7888}" presName="composite" presStyleCnt="0"/>
      <dgm:spPr/>
    </dgm:pt>
    <dgm:pt modelId="{28549B79-D615-4B4C-A172-DA9AC5007F50}" type="pres">
      <dgm:prSet presAssocID="{A50EEB25-8D15-4E22-8E3C-F1F03E2A7888}" presName="rect1" presStyleLbl="bgShp" presStyleIdx="2" presStyleCnt="4" custLinFactNeighborX="-217" custLinFactNeighborY="171"/>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501" b="875"/>
          </a:stretch>
        </a:blipFill>
      </dgm:spPr>
    </dgm:pt>
    <dgm:pt modelId="{243036B4-1813-4282-9B5B-FB67A2A5F321}" type="pres">
      <dgm:prSet presAssocID="{A50EEB25-8D15-4E22-8E3C-F1F03E2A7888}" presName="rect2" presStyleLbl="trBgShp" presStyleIdx="2" presStyleCnt="4" custLinFactNeighborX="625" custLinFactNeighborY="4958">
        <dgm:presLayoutVars>
          <dgm:bulletEnabled val="1"/>
        </dgm:presLayoutVars>
      </dgm:prSet>
      <dgm:spPr/>
      <dgm:t>
        <a:bodyPr/>
        <a:lstStyle/>
        <a:p>
          <a:endParaRPr lang="en-US"/>
        </a:p>
      </dgm:t>
    </dgm:pt>
    <dgm:pt modelId="{201B539E-6D44-495B-B593-9E91E28BA118}" type="pres">
      <dgm:prSet presAssocID="{B2776618-44FE-445F-85D6-333A7807B6CC}" presName="sibTrans" presStyleCnt="0"/>
      <dgm:spPr/>
    </dgm:pt>
    <dgm:pt modelId="{867E7D87-AC73-4CA1-AFBC-9675629ABC80}" type="pres">
      <dgm:prSet presAssocID="{04BAC010-5CEE-435F-8795-87C98BC8967B}" presName="composite" presStyleCnt="0"/>
      <dgm:spPr/>
    </dgm:pt>
    <dgm:pt modelId="{6D23F491-598B-4DA5-B071-95FA06283F63}" type="pres">
      <dgm:prSet presAssocID="{04BAC010-5CEE-435F-8795-87C98BC8967B}" presName="rect1" presStyleLbl="bgShp"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pt>
    <dgm:pt modelId="{FDA43177-3685-489F-B3E8-87667668A13C}" type="pres">
      <dgm:prSet presAssocID="{04BAC010-5CEE-435F-8795-87C98BC8967B}" presName="rect2" presStyleLbl="trBgShp" presStyleIdx="3" presStyleCnt="4" custLinFactNeighborY="4958">
        <dgm:presLayoutVars>
          <dgm:bulletEnabled val="1"/>
        </dgm:presLayoutVars>
      </dgm:prSet>
      <dgm:spPr/>
      <dgm:t>
        <a:bodyPr/>
        <a:lstStyle/>
        <a:p>
          <a:endParaRPr lang="en-US"/>
        </a:p>
      </dgm:t>
    </dgm:pt>
  </dgm:ptLst>
  <dgm:cxnLst>
    <dgm:cxn modelId="{C9985103-33CB-498F-908A-220393093C7F}" type="presOf" srcId="{75BD016C-FCD3-4252-A4FB-EA1D8049BCE4}" destId="{174AA770-6DFA-4A08-B524-5971AA1C3D09}" srcOrd="0" destOrd="0" presId="urn:microsoft.com/office/officeart/2008/layout/BendingPictureSemiTransparentText"/>
    <dgm:cxn modelId="{01E0CC81-1391-4896-8F3B-3763A6B99776}" srcId="{75BD016C-FCD3-4252-A4FB-EA1D8049BCE4}" destId="{04BAC010-5CEE-435F-8795-87C98BC8967B}" srcOrd="3" destOrd="0" parTransId="{F864BEE0-1334-449E-B907-7D4E044AFBC8}" sibTransId="{C1936542-68BE-4757-8829-06C2EB43B83B}"/>
    <dgm:cxn modelId="{C03D0F84-F6AA-4700-A53C-4931A5BAE3A7}" type="presOf" srcId="{A50EEB25-8D15-4E22-8E3C-F1F03E2A7888}" destId="{243036B4-1813-4282-9B5B-FB67A2A5F321}" srcOrd="0" destOrd="0" presId="urn:microsoft.com/office/officeart/2008/layout/BendingPictureSemiTransparentText"/>
    <dgm:cxn modelId="{5712FB9A-1A8D-4B89-93EF-2E113FC16443}" type="presOf" srcId="{E3C0288F-8C41-48E1-90C2-3FF9D1400D1A}" destId="{D726712A-8975-450E-A735-AE330C2D42F7}" srcOrd="0" destOrd="0" presId="urn:microsoft.com/office/officeart/2008/layout/BendingPictureSemiTransparentText"/>
    <dgm:cxn modelId="{D7B590B7-A30D-4DED-ADA8-B629040B7A13}" type="presOf" srcId="{B2B079CF-1A2A-4BD6-B363-DBD74BD1EB41}" destId="{248A9476-43C1-43D1-A643-EAE772E27E52}" srcOrd="0" destOrd="0" presId="urn:microsoft.com/office/officeart/2008/layout/BendingPictureSemiTransparentText"/>
    <dgm:cxn modelId="{02F9742D-172C-4878-8C36-6540767BF9F2}" type="presOf" srcId="{04BAC010-5CEE-435F-8795-87C98BC8967B}" destId="{FDA43177-3685-489F-B3E8-87667668A13C}" srcOrd="0" destOrd="0" presId="urn:microsoft.com/office/officeart/2008/layout/BendingPictureSemiTransparentText"/>
    <dgm:cxn modelId="{8171975B-ED93-47C3-A7D8-9178B1262E07}" srcId="{75BD016C-FCD3-4252-A4FB-EA1D8049BCE4}" destId="{B2B079CF-1A2A-4BD6-B363-DBD74BD1EB41}" srcOrd="0" destOrd="0" parTransId="{744B3640-17B6-4147-9C68-F472B5AEF0A7}" sibTransId="{20C0971B-294E-4E2A-9979-8E34B963A632}"/>
    <dgm:cxn modelId="{133FB4F6-9F85-46F8-BD91-45D4A8693802}" srcId="{75BD016C-FCD3-4252-A4FB-EA1D8049BCE4}" destId="{E3C0288F-8C41-48E1-90C2-3FF9D1400D1A}" srcOrd="1" destOrd="0" parTransId="{D0E186D1-B968-4852-A745-AE1BAB2151FC}" sibTransId="{EB54E854-A032-479F-AD97-2B96818A1239}"/>
    <dgm:cxn modelId="{CE4131E2-78F2-40D3-8569-029EB8AD2137}" srcId="{75BD016C-FCD3-4252-A4FB-EA1D8049BCE4}" destId="{A50EEB25-8D15-4E22-8E3C-F1F03E2A7888}" srcOrd="2" destOrd="0" parTransId="{E1D885F4-D467-4987-B2A2-A5A3B913B32C}" sibTransId="{B2776618-44FE-445F-85D6-333A7807B6CC}"/>
    <dgm:cxn modelId="{34F69003-0C1F-45DB-8958-6DC61E0B88B4}" type="presParOf" srcId="{174AA770-6DFA-4A08-B524-5971AA1C3D09}" destId="{26ADDAA2-6B21-453A-AF78-EB39FA4A877B}" srcOrd="0" destOrd="0" presId="urn:microsoft.com/office/officeart/2008/layout/BendingPictureSemiTransparentText"/>
    <dgm:cxn modelId="{D400EA94-BD8D-46CB-A5DA-E8AB4A8B1D46}" type="presParOf" srcId="{26ADDAA2-6B21-453A-AF78-EB39FA4A877B}" destId="{C97EDFDD-FF1D-45ED-86A2-2F51029CA657}" srcOrd="0" destOrd="0" presId="urn:microsoft.com/office/officeart/2008/layout/BendingPictureSemiTransparentText"/>
    <dgm:cxn modelId="{EF0ABA7D-054D-418E-BCBA-759046D9099C}" type="presParOf" srcId="{26ADDAA2-6B21-453A-AF78-EB39FA4A877B}" destId="{248A9476-43C1-43D1-A643-EAE772E27E52}" srcOrd="1" destOrd="0" presId="urn:microsoft.com/office/officeart/2008/layout/BendingPictureSemiTransparentText"/>
    <dgm:cxn modelId="{2ADD5448-DF57-404D-A227-380AC83B897F}" type="presParOf" srcId="{174AA770-6DFA-4A08-B524-5971AA1C3D09}" destId="{873CDCF5-03E5-428A-B79D-F7A377BF98FD}" srcOrd="1" destOrd="0" presId="urn:microsoft.com/office/officeart/2008/layout/BendingPictureSemiTransparentText"/>
    <dgm:cxn modelId="{231B0518-A467-40D2-9328-3708EC316517}" type="presParOf" srcId="{174AA770-6DFA-4A08-B524-5971AA1C3D09}" destId="{E05F40DD-9B7E-4795-9F82-05ACEADBC965}" srcOrd="2" destOrd="0" presId="urn:microsoft.com/office/officeart/2008/layout/BendingPictureSemiTransparentText"/>
    <dgm:cxn modelId="{5B17F2C4-3139-4D27-98BC-6E7ED3383C2F}" type="presParOf" srcId="{E05F40DD-9B7E-4795-9F82-05ACEADBC965}" destId="{CE17DCFB-714D-4AD2-9619-9ADEA48E8858}" srcOrd="0" destOrd="0" presId="urn:microsoft.com/office/officeart/2008/layout/BendingPictureSemiTransparentText"/>
    <dgm:cxn modelId="{6DF06F9B-852C-42A0-848D-6878B0CE50F3}" type="presParOf" srcId="{E05F40DD-9B7E-4795-9F82-05ACEADBC965}" destId="{D726712A-8975-450E-A735-AE330C2D42F7}" srcOrd="1" destOrd="0" presId="urn:microsoft.com/office/officeart/2008/layout/BendingPictureSemiTransparentText"/>
    <dgm:cxn modelId="{ED9EE33E-27E7-4F08-A084-A0CCEC2D537E}" type="presParOf" srcId="{174AA770-6DFA-4A08-B524-5971AA1C3D09}" destId="{3FDC0BC4-A54C-4C8E-9F7D-621411995196}" srcOrd="3" destOrd="0" presId="urn:microsoft.com/office/officeart/2008/layout/BendingPictureSemiTransparentText"/>
    <dgm:cxn modelId="{9422A0E1-F7AB-44C0-8B5C-71586D8F05E3}" type="presParOf" srcId="{174AA770-6DFA-4A08-B524-5971AA1C3D09}" destId="{C87CD30E-8BEB-4ED5-AB5D-FE1AD0D54682}" srcOrd="4" destOrd="0" presId="urn:microsoft.com/office/officeart/2008/layout/BendingPictureSemiTransparentText"/>
    <dgm:cxn modelId="{A9C3E277-F364-45BC-A35B-6E604518B4B4}" type="presParOf" srcId="{C87CD30E-8BEB-4ED5-AB5D-FE1AD0D54682}" destId="{28549B79-D615-4B4C-A172-DA9AC5007F50}" srcOrd="0" destOrd="0" presId="urn:microsoft.com/office/officeart/2008/layout/BendingPictureSemiTransparentText"/>
    <dgm:cxn modelId="{1E91D90B-E53F-4F9A-A882-BC9E7191D834}" type="presParOf" srcId="{C87CD30E-8BEB-4ED5-AB5D-FE1AD0D54682}" destId="{243036B4-1813-4282-9B5B-FB67A2A5F321}" srcOrd="1" destOrd="0" presId="urn:microsoft.com/office/officeart/2008/layout/BendingPictureSemiTransparentText"/>
    <dgm:cxn modelId="{7EBCBB33-81FD-4C8D-AAB3-8D3779D1238B}" type="presParOf" srcId="{174AA770-6DFA-4A08-B524-5971AA1C3D09}" destId="{201B539E-6D44-495B-B593-9E91E28BA118}" srcOrd="5" destOrd="0" presId="urn:microsoft.com/office/officeart/2008/layout/BendingPictureSemiTransparentText"/>
    <dgm:cxn modelId="{6005136C-4206-4485-A261-7740541ABE38}" type="presParOf" srcId="{174AA770-6DFA-4A08-B524-5971AA1C3D09}" destId="{867E7D87-AC73-4CA1-AFBC-9675629ABC80}" srcOrd="6" destOrd="0" presId="urn:microsoft.com/office/officeart/2008/layout/BendingPictureSemiTransparentText"/>
    <dgm:cxn modelId="{B29D08B4-1066-4768-9501-1A81D34CCEE2}" type="presParOf" srcId="{867E7D87-AC73-4CA1-AFBC-9675629ABC80}" destId="{6D23F491-598B-4DA5-B071-95FA06283F63}" srcOrd="0" destOrd="0" presId="urn:microsoft.com/office/officeart/2008/layout/BendingPictureSemiTransparentText"/>
    <dgm:cxn modelId="{03D7C9F7-BF4B-4C22-AEF9-49C3FB451CA2}" type="presParOf" srcId="{867E7D87-AC73-4CA1-AFBC-9675629ABC80}" destId="{FDA43177-3685-489F-B3E8-87667668A13C}" srcOrd="1" destOrd="0" presId="urn:microsoft.com/office/officeart/2008/layout/BendingPictureSemiTransparentTex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651F4B-24CE-41D5-AFD3-DD7E01C7FC94}" type="doc">
      <dgm:prSet loTypeId="urn:microsoft.com/office/officeart/2005/8/layout/list1" loCatId="list" qsTypeId="urn:microsoft.com/office/officeart/2005/8/quickstyle/simple1" qsCatId="simple" csTypeId="urn:microsoft.com/office/officeart/2005/8/colors/accent1_2" csCatId="accent1" phldr="1"/>
      <dgm:spPr/>
    </dgm:pt>
    <dgm:pt modelId="{C02C5EB3-A7F5-43EB-9FA5-87624304CB93}">
      <dgm:prSet phldrT="[Text]"/>
      <dgm:spPr/>
      <dgm:t>
        <a:bodyPr/>
        <a:lstStyle/>
        <a:p>
          <a:pPr algn="l"/>
          <a:r>
            <a:rPr lang="en-US" dirty="0" smtClean="0"/>
            <a:t>About the WALC Institute</a:t>
          </a:r>
          <a:endParaRPr lang="en-US" dirty="0"/>
        </a:p>
      </dgm:t>
    </dgm:pt>
    <dgm:pt modelId="{79016E46-B573-49F5-95F4-12437149D37A}" type="parTrans" cxnId="{FB4AF495-9747-4ED6-9711-C442D1461E78}">
      <dgm:prSet/>
      <dgm:spPr/>
      <dgm:t>
        <a:bodyPr/>
        <a:lstStyle/>
        <a:p>
          <a:endParaRPr lang="en-US"/>
        </a:p>
      </dgm:t>
    </dgm:pt>
    <dgm:pt modelId="{1BC8B027-41E2-4025-8397-A998F4B59161}" type="sibTrans" cxnId="{FB4AF495-9747-4ED6-9711-C442D1461E78}">
      <dgm:prSet/>
      <dgm:spPr/>
      <dgm:t>
        <a:bodyPr/>
        <a:lstStyle/>
        <a:p>
          <a:endParaRPr lang="en-US"/>
        </a:p>
      </dgm:t>
    </dgm:pt>
    <dgm:pt modelId="{5DD97229-5E19-4CBB-9B9A-479444E35ED8}">
      <dgm:prSet phldrT="[Text]"/>
      <dgm:spPr/>
      <dgm:t>
        <a:bodyPr/>
        <a:lstStyle/>
        <a:p>
          <a:pPr algn="l"/>
          <a:r>
            <a:rPr lang="en-US" dirty="0" smtClean="0"/>
            <a:t>Our Shoulders are Big</a:t>
          </a:r>
          <a:endParaRPr lang="en-US" dirty="0"/>
        </a:p>
      </dgm:t>
    </dgm:pt>
    <dgm:pt modelId="{21751147-CDAD-48D0-8FBF-F98B59571E24}" type="parTrans" cxnId="{E4967D4A-C474-4722-9D22-086AF0D65EE6}">
      <dgm:prSet/>
      <dgm:spPr/>
      <dgm:t>
        <a:bodyPr/>
        <a:lstStyle/>
        <a:p>
          <a:endParaRPr lang="en-US"/>
        </a:p>
      </dgm:t>
    </dgm:pt>
    <dgm:pt modelId="{08F3491C-1952-487A-B2CC-0CCF7BB1C283}" type="sibTrans" cxnId="{E4967D4A-C474-4722-9D22-086AF0D65EE6}">
      <dgm:prSet/>
      <dgm:spPr/>
      <dgm:t>
        <a:bodyPr/>
        <a:lstStyle/>
        <a:p>
          <a:endParaRPr lang="en-US"/>
        </a:p>
      </dgm:t>
    </dgm:pt>
    <dgm:pt modelId="{DD35F2F3-D704-4D11-B1E8-DA562FF07F61}">
      <dgm:prSet phldrT="[Text]"/>
      <dgm:spPr/>
      <dgm:t>
        <a:bodyPr/>
        <a:lstStyle/>
        <a:p>
          <a:r>
            <a:rPr lang="en-US" dirty="0" smtClean="0"/>
            <a:t>Why Engage?</a:t>
          </a:r>
          <a:endParaRPr lang="en-US" dirty="0"/>
        </a:p>
      </dgm:t>
    </dgm:pt>
    <dgm:pt modelId="{5A8B557E-C004-4AD3-AF27-D0AF658E1CA2}" type="parTrans" cxnId="{0AB6BB29-864B-461C-8C46-950F7CC120DB}">
      <dgm:prSet/>
      <dgm:spPr/>
      <dgm:t>
        <a:bodyPr/>
        <a:lstStyle/>
        <a:p>
          <a:endParaRPr lang="en-US"/>
        </a:p>
      </dgm:t>
    </dgm:pt>
    <dgm:pt modelId="{BBE18FE3-AFDB-4065-8BDF-40807612C126}" type="sibTrans" cxnId="{0AB6BB29-864B-461C-8C46-950F7CC120DB}">
      <dgm:prSet/>
      <dgm:spPr/>
      <dgm:t>
        <a:bodyPr/>
        <a:lstStyle/>
        <a:p>
          <a:endParaRPr lang="en-US"/>
        </a:p>
      </dgm:t>
    </dgm:pt>
    <dgm:pt modelId="{5A5DEB2C-C6B2-4150-BC14-5980191794FC}">
      <dgm:prSet phldrT="[Text]"/>
      <dgm:spPr/>
      <dgm:t>
        <a:bodyPr/>
        <a:lstStyle/>
        <a:p>
          <a:r>
            <a:rPr lang="en-US" dirty="0" smtClean="0"/>
            <a:t>Improve Health</a:t>
          </a:r>
          <a:endParaRPr lang="en-US" dirty="0"/>
        </a:p>
      </dgm:t>
    </dgm:pt>
    <dgm:pt modelId="{6593F552-43DA-478C-9A1C-34E9169086A5}" type="parTrans" cxnId="{33EEC9BA-8D49-4D48-8E8E-043F47B6D8BB}">
      <dgm:prSet/>
      <dgm:spPr/>
      <dgm:t>
        <a:bodyPr/>
        <a:lstStyle/>
        <a:p>
          <a:endParaRPr lang="en-US"/>
        </a:p>
      </dgm:t>
    </dgm:pt>
    <dgm:pt modelId="{E04CC849-AD38-4006-8768-CA45D3AF509F}" type="sibTrans" cxnId="{33EEC9BA-8D49-4D48-8E8E-043F47B6D8BB}">
      <dgm:prSet/>
      <dgm:spPr/>
      <dgm:t>
        <a:bodyPr/>
        <a:lstStyle/>
        <a:p>
          <a:endParaRPr lang="en-US"/>
        </a:p>
      </dgm:t>
    </dgm:pt>
    <dgm:pt modelId="{63A4D017-C622-472E-AA0F-FCE9C81FC666}">
      <dgm:prSet phldrT="[Text]"/>
      <dgm:spPr/>
      <dgm:t>
        <a:bodyPr/>
        <a:lstStyle/>
        <a:p>
          <a:r>
            <a:rPr lang="en-US" dirty="0" smtClean="0"/>
            <a:t>Social Capital</a:t>
          </a:r>
          <a:endParaRPr lang="en-US" dirty="0"/>
        </a:p>
      </dgm:t>
    </dgm:pt>
    <dgm:pt modelId="{437E94DA-50F3-4E0A-BE37-AA17BECA8DAF}" type="parTrans" cxnId="{C9B82CC3-6C58-44FA-9D41-87F394CB8171}">
      <dgm:prSet/>
      <dgm:spPr/>
      <dgm:t>
        <a:bodyPr/>
        <a:lstStyle/>
        <a:p>
          <a:endParaRPr lang="en-US"/>
        </a:p>
      </dgm:t>
    </dgm:pt>
    <dgm:pt modelId="{B8764089-6A1D-4479-A994-E66CA7105645}" type="sibTrans" cxnId="{C9B82CC3-6C58-44FA-9D41-87F394CB8171}">
      <dgm:prSet/>
      <dgm:spPr/>
      <dgm:t>
        <a:bodyPr/>
        <a:lstStyle/>
        <a:p>
          <a:endParaRPr lang="en-US"/>
        </a:p>
      </dgm:t>
    </dgm:pt>
    <dgm:pt modelId="{D424F726-EF5E-4D9B-BF98-2C1B2D06B955}">
      <dgm:prSet phldrT="[Text]"/>
      <dgm:spPr/>
      <dgm:t>
        <a:bodyPr/>
        <a:lstStyle/>
        <a:p>
          <a:r>
            <a:rPr lang="en-US" dirty="0" smtClean="0"/>
            <a:t>Don’t Sound Smart</a:t>
          </a:r>
          <a:endParaRPr lang="en-US" dirty="0"/>
        </a:p>
      </dgm:t>
    </dgm:pt>
    <dgm:pt modelId="{2D6DF193-4252-4FE1-AA16-F2DA306CA77B}" type="parTrans" cxnId="{35969F3A-0435-4D79-80EA-C182A40E88E1}">
      <dgm:prSet/>
      <dgm:spPr/>
      <dgm:t>
        <a:bodyPr/>
        <a:lstStyle/>
        <a:p>
          <a:endParaRPr lang="en-US"/>
        </a:p>
      </dgm:t>
    </dgm:pt>
    <dgm:pt modelId="{DF46C05D-12F8-488E-9103-92D010A397BF}" type="sibTrans" cxnId="{35969F3A-0435-4D79-80EA-C182A40E88E1}">
      <dgm:prSet/>
      <dgm:spPr/>
      <dgm:t>
        <a:bodyPr/>
        <a:lstStyle/>
        <a:p>
          <a:endParaRPr lang="en-US"/>
        </a:p>
      </dgm:t>
    </dgm:pt>
    <dgm:pt modelId="{093970E6-AC20-4A75-A6CA-E8BF1B8C3426}">
      <dgm:prSet phldrT="[Text]"/>
      <dgm:spPr/>
      <dgm:t>
        <a:bodyPr/>
        <a:lstStyle/>
        <a:p>
          <a:r>
            <a:rPr lang="en-US" dirty="0" smtClean="0"/>
            <a:t>Overarching Principles</a:t>
          </a:r>
          <a:endParaRPr lang="en-US" dirty="0"/>
        </a:p>
      </dgm:t>
    </dgm:pt>
    <dgm:pt modelId="{9D916160-4460-4E8E-89A4-4EAC76CE0E00}" type="parTrans" cxnId="{042F7710-B3CB-448F-B653-E3BB66A521FA}">
      <dgm:prSet/>
      <dgm:spPr/>
      <dgm:t>
        <a:bodyPr/>
        <a:lstStyle/>
        <a:p>
          <a:endParaRPr lang="en-US"/>
        </a:p>
      </dgm:t>
    </dgm:pt>
    <dgm:pt modelId="{51D92A46-EF2B-426F-B1E0-FB0711C873F7}" type="sibTrans" cxnId="{042F7710-B3CB-448F-B653-E3BB66A521FA}">
      <dgm:prSet/>
      <dgm:spPr/>
      <dgm:t>
        <a:bodyPr/>
        <a:lstStyle/>
        <a:p>
          <a:endParaRPr lang="en-US"/>
        </a:p>
      </dgm:t>
    </dgm:pt>
    <dgm:pt modelId="{11421180-D014-4AD9-B038-D2CF421D7FBA}">
      <dgm:prSet phldrT="[Text]"/>
      <dgm:spPr/>
      <dgm:t>
        <a:bodyPr/>
        <a:lstStyle/>
        <a:p>
          <a:r>
            <a:rPr lang="en-US" dirty="0" smtClean="0"/>
            <a:t>Education is Engagement</a:t>
          </a:r>
          <a:endParaRPr lang="en-US" dirty="0"/>
        </a:p>
      </dgm:t>
    </dgm:pt>
    <dgm:pt modelId="{3460D5B5-E3F4-431A-B948-83ACE918C5D8}" type="parTrans" cxnId="{8CFF40A9-345D-4685-A975-7CB37B694FEF}">
      <dgm:prSet/>
      <dgm:spPr/>
      <dgm:t>
        <a:bodyPr/>
        <a:lstStyle/>
        <a:p>
          <a:endParaRPr lang="en-US"/>
        </a:p>
      </dgm:t>
    </dgm:pt>
    <dgm:pt modelId="{EABE1006-C265-4D67-86B2-35361B31BEAE}" type="sibTrans" cxnId="{8CFF40A9-345D-4685-A975-7CB37B694FEF}">
      <dgm:prSet/>
      <dgm:spPr/>
      <dgm:t>
        <a:bodyPr/>
        <a:lstStyle/>
        <a:p>
          <a:endParaRPr lang="en-US"/>
        </a:p>
      </dgm:t>
    </dgm:pt>
    <dgm:pt modelId="{A3283941-063F-4E5A-A373-C1565CA8C405}">
      <dgm:prSet phldrT="[Text]"/>
      <dgm:spPr/>
      <dgm:t>
        <a:bodyPr/>
        <a:lstStyle/>
        <a:p>
          <a:r>
            <a:rPr lang="en-US" dirty="0" smtClean="0"/>
            <a:t>Media isn’t for Disseminating</a:t>
          </a:r>
          <a:endParaRPr lang="en-US" dirty="0"/>
        </a:p>
      </dgm:t>
    </dgm:pt>
    <dgm:pt modelId="{A4D62213-FB21-4DB9-A0F0-A3B32B599393}" type="parTrans" cxnId="{B2F01A0B-9551-4898-A247-912CD5F8F884}">
      <dgm:prSet/>
      <dgm:spPr/>
      <dgm:t>
        <a:bodyPr/>
        <a:lstStyle/>
        <a:p>
          <a:endParaRPr lang="en-US"/>
        </a:p>
      </dgm:t>
    </dgm:pt>
    <dgm:pt modelId="{77847B90-067F-434C-B7EC-6835094418F9}" type="sibTrans" cxnId="{B2F01A0B-9551-4898-A247-912CD5F8F884}">
      <dgm:prSet/>
      <dgm:spPr/>
      <dgm:t>
        <a:bodyPr/>
        <a:lstStyle/>
        <a:p>
          <a:endParaRPr lang="en-US"/>
        </a:p>
      </dgm:t>
    </dgm:pt>
    <dgm:pt modelId="{6814D812-84FE-4DDF-8EED-16D6C6E50DCA}">
      <dgm:prSet phldrT="[Text]"/>
      <dgm:spPr/>
      <dgm:t>
        <a:bodyPr/>
        <a:lstStyle/>
        <a:p>
          <a:r>
            <a:rPr lang="en-US" dirty="0" smtClean="0"/>
            <a:t>Nuggets to Take Away	</a:t>
          </a:r>
          <a:endParaRPr lang="en-US" dirty="0"/>
        </a:p>
      </dgm:t>
    </dgm:pt>
    <dgm:pt modelId="{5D4CC0BA-3DEF-4C2B-A7DD-F19A2C92190C}" type="parTrans" cxnId="{EEAB75AD-A684-4CBB-8DA2-F70D52F148E8}">
      <dgm:prSet/>
      <dgm:spPr/>
      <dgm:t>
        <a:bodyPr/>
        <a:lstStyle/>
        <a:p>
          <a:endParaRPr lang="en-US"/>
        </a:p>
      </dgm:t>
    </dgm:pt>
    <dgm:pt modelId="{4800A117-CC20-4A8D-85D2-0F2FE313A104}" type="sibTrans" cxnId="{EEAB75AD-A684-4CBB-8DA2-F70D52F148E8}">
      <dgm:prSet/>
      <dgm:spPr/>
      <dgm:t>
        <a:bodyPr/>
        <a:lstStyle/>
        <a:p>
          <a:endParaRPr lang="en-US"/>
        </a:p>
      </dgm:t>
    </dgm:pt>
    <dgm:pt modelId="{D4BFBF31-4D0F-408E-87C7-CEDF66B02BD2}">
      <dgm:prSet phldrT="[Text]"/>
      <dgm:spPr/>
      <dgm:t>
        <a:bodyPr/>
        <a:lstStyle/>
        <a:p>
          <a:r>
            <a:rPr lang="en-US" dirty="0" smtClean="0"/>
            <a:t>Successful Rates of Projects</a:t>
          </a:r>
          <a:endParaRPr lang="en-US" dirty="0"/>
        </a:p>
      </dgm:t>
    </dgm:pt>
    <dgm:pt modelId="{890809DB-1118-4A66-8D17-08F50706A08A}" type="parTrans" cxnId="{3EC9B20A-40A3-4E3A-95FD-A396190B568D}">
      <dgm:prSet/>
      <dgm:spPr/>
      <dgm:t>
        <a:bodyPr/>
        <a:lstStyle/>
        <a:p>
          <a:endParaRPr lang="en-US"/>
        </a:p>
      </dgm:t>
    </dgm:pt>
    <dgm:pt modelId="{A074EF38-3D4C-4C40-B9A5-A70E3E3010FB}" type="sibTrans" cxnId="{3EC9B20A-40A3-4E3A-95FD-A396190B568D}">
      <dgm:prSet/>
      <dgm:spPr/>
      <dgm:t>
        <a:bodyPr/>
        <a:lstStyle/>
        <a:p>
          <a:endParaRPr lang="en-US"/>
        </a:p>
      </dgm:t>
    </dgm:pt>
    <dgm:pt modelId="{672DF3A7-B4C4-4B68-857C-AC9C4042CF4C}">
      <dgm:prSet phldrT="[Text]"/>
      <dgm:spPr/>
      <dgm:t>
        <a:bodyPr/>
        <a:lstStyle/>
        <a:p>
          <a:r>
            <a:rPr lang="en-US" dirty="0" smtClean="0"/>
            <a:t>Access inequities</a:t>
          </a:r>
          <a:endParaRPr lang="en-US" dirty="0"/>
        </a:p>
      </dgm:t>
    </dgm:pt>
    <dgm:pt modelId="{F6C8612B-28CC-4FF1-9647-2B55E40E421B}" type="parTrans" cxnId="{94BF3403-197A-42E2-8B9B-D75B51454617}">
      <dgm:prSet/>
      <dgm:spPr/>
      <dgm:t>
        <a:bodyPr/>
        <a:lstStyle/>
        <a:p>
          <a:endParaRPr lang="en-US"/>
        </a:p>
      </dgm:t>
    </dgm:pt>
    <dgm:pt modelId="{D66D13CD-A66E-4DFA-AEDA-F237A4D50894}" type="sibTrans" cxnId="{94BF3403-197A-42E2-8B9B-D75B51454617}">
      <dgm:prSet/>
      <dgm:spPr/>
      <dgm:t>
        <a:bodyPr/>
        <a:lstStyle/>
        <a:p>
          <a:endParaRPr lang="en-US"/>
        </a:p>
      </dgm:t>
    </dgm:pt>
    <dgm:pt modelId="{9D7C5D18-568E-44DC-A280-8CC1CCF1425A}">
      <dgm:prSet phldrT="[Text]"/>
      <dgm:spPr/>
      <dgm:t>
        <a:bodyPr/>
        <a:lstStyle/>
        <a:p>
          <a:pPr algn="l"/>
          <a:r>
            <a:rPr lang="en-US" dirty="0" smtClean="0"/>
            <a:t>Responsibility for engagement</a:t>
          </a:r>
          <a:endParaRPr lang="en-US" dirty="0"/>
        </a:p>
      </dgm:t>
    </dgm:pt>
    <dgm:pt modelId="{F6D3C69C-B94C-4454-B9EF-95BC371EFB77}" type="parTrans" cxnId="{FF145AE0-00A1-41A1-A3A7-A29182972FB9}">
      <dgm:prSet/>
      <dgm:spPr/>
      <dgm:t>
        <a:bodyPr/>
        <a:lstStyle/>
        <a:p>
          <a:endParaRPr lang="en-US"/>
        </a:p>
      </dgm:t>
    </dgm:pt>
    <dgm:pt modelId="{825723D5-DF9E-416B-A4E2-E47F6720E295}" type="sibTrans" cxnId="{FF145AE0-00A1-41A1-A3A7-A29182972FB9}">
      <dgm:prSet/>
      <dgm:spPr/>
      <dgm:t>
        <a:bodyPr/>
        <a:lstStyle/>
        <a:p>
          <a:endParaRPr lang="en-US"/>
        </a:p>
      </dgm:t>
    </dgm:pt>
    <dgm:pt modelId="{6F63E13E-B829-44C3-940F-CAD382DDADEF}">
      <dgm:prSet phldrT="[Text]"/>
      <dgm:spPr/>
      <dgm:t>
        <a:bodyPr/>
        <a:lstStyle/>
        <a:p>
          <a:r>
            <a:rPr lang="en-US" dirty="0" smtClean="0"/>
            <a:t>Educate to Engage; Show Them</a:t>
          </a:r>
          <a:endParaRPr lang="en-US" dirty="0"/>
        </a:p>
      </dgm:t>
    </dgm:pt>
    <dgm:pt modelId="{EAF14B37-E8A0-446A-960D-1375CF63377E}" type="parTrans" cxnId="{3066CE45-4C9E-4FB9-97B1-CAC9BDA9C918}">
      <dgm:prSet/>
      <dgm:spPr/>
      <dgm:t>
        <a:bodyPr/>
        <a:lstStyle/>
        <a:p>
          <a:endParaRPr lang="en-US"/>
        </a:p>
      </dgm:t>
    </dgm:pt>
    <dgm:pt modelId="{25B48A1D-60C4-441F-BB22-81A74C6ED8CE}" type="sibTrans" cxnId="{3066CE45-4C9E-4FB9-97B1-CAC9BDA9C918}">
      <dgm:prSet/>
      <dgm:spPr/>
      <dgm:t>
        <a:bodyPr/>
        <a:lstStyle/>
        <a:p>
          <a:endParaRPr lang="en-US"/>
        </a:p>
      </dgm:t>
    </dgm:pt>
    <dgm:pt modelId="{4BA34F98-DD3C-4BC9-9698-FEDC3CDDD269}">
      <dgm:prSet phldrT="[Text]"/>
      <dgm:spPr/>
      <dgm:t>
        <a:bodyPr/>
        <a:lstStyle/>
        <a:p>
          <a:r>
            <a:rPr lang="en-US" dirty="0" smtClean="0"/>
            <a:t>Streets for Kids? Ask the Kids!</a:t>
          </a:r>
          <a:endParaRPr lang="en-US" dirty="0"/>
        </a:p>
      </dgm:t>
    </dgm:pt>
    <dgm:pt modelId="{3A5AC27E-D7A2-4368-87DE-24EFC2A57CB0}" type="parTrans" cxnId="{02BB8627-B3CC-45C6-AC20-8A9383B714C9}">
      <dgm:prSet/>
      <dgm:spPr/>
      <dgm:t>
        <a:bodyPr/>
        <a:lstStyle/>
        <a:p>
          <a:endParaRPr lang="en-US"/>
        </a:p>
      </dgm:t>
    </dgm:pt>
    <dgm:pt modelId="{DFAE80F0-DDE3-4E33-BD26-17424E28BE36}" type="sibTrans" cxnId="{02BB8627-B3CC-45C6-AC20-8A9383B714C9}">
      <dgm:prSet/>
      <dgm:spPr/>
      <dgm:t>
        <a:bodyPr/>
        <a:lstStyle/>
        <a:p>
          <a:endParaRPr lang="en-US"/>
        </a:p>
      </dgm:t>
    </dgm:pt>
    <dgm:pt modelId="{F5803DFC-E572-43A0-A1B0-1981D01AA44F}">
      <dgm:prSet phldrT="[Text]"/>
      <dgm:spPr/>
      <dgm:t>
        <a:bodyPr/>
        <a:lstStyle/>
        <a:p>
          <a:r>
            <a:rPr lang="en-US" dirty="0" smtClean="0"/>
            <a:t>Make Parents Proud</a:t>
          </a:r>
          <a:endParaRPr lang="en-US" dirty="0"/>
        </a:p>
      </dgm:t>
    </dgm:pt>
    <dgm:pt modelId="{B72B12F8-0C9C-4BA0-A412-FC656F5CB563}" type="parTrans" cxnId="{30ECDF11-2E51-4912-A459-227AF5AF12DD}">
      <dgm:prSet/>
      <dgm:spPr/>
      <dgm:t>
        <a:bodyPr/>
        <a:lstStyle/>
        <a:p>
          <a:endParaRPr lang="en-US"/>
        </a:p>
      </dgm:t>
    </dgm:pt>
    <dgm:pt modelId="{AA1E7AC7-0347-4F1B-A3B0-B3C6ADEB326F}" type="sibTrans" cxnId="{30ECDF11-2E51-4912-A459-227AF5AF12DD}">
      <dgm:prSet/>
      <dgm:spPr/>
      <dgm:t>
        <a:bodyPr/>
        <a:lstStyle/>
        <a:p>
          <a:endParaRPr lang="en-US"/>
        </a:p>
      </dgm:t>
    </dgm:pt>
    <dgm:pt modelId="{5F667A36-D629-42C7-90C0-D2E644C26283}">
      <dgm:prSet phldrT="[Text]"/>
      <dgm:spPr/>
      <dgm:t>
        <a:bodyPr/>
        <a:lstStyle/>
        <a:p>
          <a:r>
            <a:rPr lang="en-US" dirty="0" smtClean="0"/>
            <a:t>Media: More than a Mouthpiece</a:t>
          </a:r>
          <a:endParaRPr lang="en-US" dirty="0"/>
        </a:p>
      </dgm:t>
    </dgm:pt>
    <dgm:pt modelId="{06A5B329-6953-4544-978B-CEE736D86F87}" type="parTrans" cxnId="{D77173FD-E03A-4C37-AF9C-738D619ACC46}">
      <dgm:prSet/>
      <dgm:spPr/>
      <dgm:t>
        <a:bodyPr/>
        <a:lstStyle/>
        <a:p>
          <a:endParaRPr lang="en-US"/>
        </a:p>
      </dgm:t>
    </dgm:pt>
    <dgm:pt modelId="{16E635DF-F717-49F1-B4BC-6225D86F9DC8}" type="sibTrans" cxnId="{D77173FD-E03A-4C37-AF9C-738D619ACC46}">
      <dgm:prSet/>
      <dgm:spPr/>
      <dgm:t>
        <a:bodyPr/>
        <a:lstStyle/>
        <a:p>
          <a:endParaRPr lang="en-US"/>
        </a:p>
      </dgm:t>
    </dgm:pt>
    <dgm:pt modelId="{DAECA0E9-F9FA-4F06-BF26-FF6C73CCA725}">
      <dgm:prSet phldrT="[Text]"/>
      <dgm:spPr/>
      <dgm:t>
        <a:bodyPr/>
        <a:lstStyle/>
        <a:p>
          <a:r>
            <a:rPr lang="en-US" dirty="0" smtClean="0"/>
            <a:t>Once Engaged, Keep Them: Working Group</a:t>
          </a:r>
          <a:endParaRPr lang="en-US" dirty="0"/>
        </a:p>
      </dgm:t>
    </dgm:pt>
    <dgm:pt modelId="{8C263BEF-DB5E-4C14-A3C2-20971779B287}" type="parTrans" cxnId="{53F88269-8945-4297-B325-610615E3E959}">
      <dgm:prSet/>
      <dgm:spPr/>
      <dgm:t>
        <a:bodyPr/>
        <a:lstStyle/>
        <a:p>
          <a:endParaRPr lang="en-US"/>
        </a:p>
      </dgm:t>
    </dgm:pt>
    <dgm:pt modelId="{7F96B4EE-A520-4B55-AC30-EC4C04CAB8F7}" type="sibTrans" cxnId="{53F88269-8945-4297-B325-610615E3E959}">
      <dgm:prSet/>
      <dgm:spPr/>
      <dgm:t>
        <a:bodyPr/>
        <a:lstStyle/>
        <a:p>
          <a:endParaRPr lang="en-US"/>
        </a:p>
      </dgm:t>
    </dgm:pt>
    <dgm:pt modelId="{2E22C433-8AB3-4B10-B3FB-B146BF51BD5B}">
      <dgm:prSet phldrT="[Text]"/>
      <dgm:spPr/>
      <dgm:t>
        <a:bodyPr/>
        <a:lstStyle/>
        <a:p>
          <a:pPr algn="l"/>
          <a:r>
            <a:rPr lang="en-US" dirty="0" smtClean="0"/>
            <a:t>Accepted premise: we are responsible for successful engagement</a:t>
          </a:r>
          <a:endParaRPr lang="en-US" dirty="0"/>
        </a:p>
      </dgm:t>
    </dgm:pt>
    <dgm:pt modelId="{71312427-B343-4B2C-B970-4A2A8026C04C}" type="parTrans" cxnId="{5D79578B-2A25-4091-999D-2CB3A39B1321}">
      <dgm:prSet/>
      <dgm:spPr/>
      <dgm:t>
        <a:bodyPr/>
        <a:lstStyle/>
        <a:p>
          <a:endParaRPr lang="en-US"/>
        </a:p>
      </dgm:t>
    </dgm:pt>
    <dgm:pt modelId="{BDDB8BBE-FABA-4439-8DF5-2E62EF500259}" type="sibTrans" cxnId="{5D79578B-2A25-4091-999D-2CB3A39B1321}">
      <dgm:prSet/>
      <dgm:spPr/>
      <dgm:t>
        <a:bodyPr/>
        <a:lstStyle/>
        <a:p>
          <a:endParaRPr lang="en-US"/>
        </a:p>
      </dgm:t>
    </dgm:pt>
    <dgm:pt modelId="{C7B29855-9789-4528-916F-8EE52D89CF7F}">
      <dgm:prSet phldrT="[Text]"/>
      <dgm:spPr/>
      <dgm:t>
        <a:bodyPr/>
        <a:lstStyle/>
        <a:p>
          <a:r>
            <a:rPr lang="en-US" dirty="0" smtClean="0"/>
            <a:t>Announce what Matters</a:t>
          </a:r>
          <a:endParaRPr lang="en-US" dirty="0"/>
        </a:p>
      </dgm:t>
    </dgm:pt>
    <dgm:pt modelId="{F4EA3A92-890E-4443-B4A3-C71534F3CC69}" type="parTrans" cxnId="{59FF4F99-1FEC-4AE9-A175-70333CBE1672}">
      <dgm:prSet/>
      <dgm:spPr/>
      <dgm:t>
        <a:bodyPr/>
        <a:lstStyle/>
        <a:p>
          <a:endParaRPr lang="en-US"/>
        </a:p>
      </dgm:t>
    </dgm:pt>
    <dgm:pt modelId="{4EAF1F62-7487-4B56-B153-0CC13C4DEDBF}" type="sibTrans" cxnId="{59FF4F99-1FEC-4AE9-A175-70333CBE1672}">
      <dgm:prSet/>
      <dgm:spPr/>
      <dgm:t>
        <a:bodyPr/>
        <a:lstStyle/>
        <a:p>
          <a:endParaRPr lang="en-US"/>
        </a:p>
      </dgm:t>
    </dgm:pt>
    <dgm:pt modelId="{29F95F64-1394-4507-A142-7AB1A61E13FB}" type="pres">
      <dgm:prSet presAssocID="{5F651F4B-24CE-41D5-AFD3-DD7E01C7FC94}" presName="linear" presStyleCnt="0">
        <dgm:presLayoutVars>
          <dgm:dir/>
          <dgm:animLvl val="lvl"/>
          <dgm:resizeHandles val="exact"/>
        </dgm:presLayoutVars>
      </dgm:prSet>
      <dgm:spPr/>
    </dgm:pt>
    <dgm:pt modelId="{024EC2FC-6761-4762-AC92-3AAE2408CFDC}" type="pres">
      <dgm:prSet presAssocID="{C02C5EB3-A7F5-43EB-9FA5-87624304CB93}" presName="parentLin" presStyleCnt="0"/>
      <dgm:spPr/>
    </dgm:pt>
    <dgm:pt modelId="{737D4C77-21A8-455A-958B-CE83603DF5C2}" type="pres">
      <dgm:prSet presAssocID="{C02C5EB3-A7F5-43EB-9FA5-87624304CB93}" presName="parentLeftMargin" presStyleLbl="node1" presStyleIdx="0" presStyleCnt="6"/>
      <dgm:spPr/>
      <dgm:t>
        <a:bodyPr/>
        <a:lstStyle/>
        <a:p>
          <a:endParaRPr lang="en-US"/>
        </a:p>
      </dgm:t>
    </dgm:pt>
    <dgm:pt modelId="{3355DA6B-E4F1-4205-BF15-DD3AF8071BA2}" type="pres">
      <dgm:prSet presAssocID="{C02C5EB3-A7F5-43EB-9FA5-87624304CB93}" presName="parentText" presStyleLbl="node1" presStyleIdx="0" presStyleCnt="6">
        <dgm:presLayoutVars>
          <dgm:chMax val="0"/>
          <dgm:bulletEnabled val="1"/>
        </dgm:presLayoutVars>
      </dgm:prSet>
      <dgm:spPr/>
      <dgm:t>
        <a:bodyPr/>
        <a:lstStyle/>
        <a:p>
          <a:endParaRPr lang="en-US"/>
        </a:p>
      </dgm:t>
    </dgm:pt>
    <dgm:pt modelId="{130A7317-7C54-4774-985B-081E9E7A701C}" type="pres">
      <dgm:prSet presAssocID="{C02C5EB3-A7F5-43EB-9FA5-87624304CB93}" presName="negativeSpace" presStyleCnt="0"/>
      <dgm:spPr/>
    </dgm:pt>
    <dgm:pt modelId="{EF19E82C-545F-4557-A2E7-3044D58B607D}" type="pres">
      <dgm:prSet presAssocID="{C02C5EB3-A7F5-43EB-9FA5-87624304CB93}" presName="childText" presStyleLbl="conFgAcc1" presStyleIdx="0" presStyleCnt="6">
        <dgm:presLayoutVars>
          <dgm:bulletEnabled val="1"/>
        </dgm:presLayoutVars>
      </dgm:prSet>
      <dgm:spPr/>
      <dgm:t>
        <a:bodyPr/>
        <a:lstStyle/>
        <a:p>
          <a:endParaRPr lang="en-US"/>
        </a:p>
      </dgm:t>
    </dgm:pt>
    <dgm:pt modelId="{A39250B1-4DFE-4253-809B-558D2EE6919F}" type="pres">
      <dgm:prSet presAssocID="{1BC8B027-41E2-4025-8397-A998F4B59161}" presName="spaceBetweenRectangles" presStyleCnt="0"/>
      <dgm:spPr/>
    </dgm:pt>
    <dgm:pt modelId="{B1FFD2DB-B65B-4D34-B5DB-26315722A0DE}" type="pres">
      <dgm:prSet presAssocID="{DD35F2F3-D704-4D11-B1E8-DA562FF07F61}" presName="parentLin" presStyleCnt="0"/>
      <dgm:spPr/>
    </dgm:pt>
    <dgm:pt modelId="{9C2488F6-ABD5-486B-BC3B-08D72938C378}" type="pres">
      <dgm:prSet presAssocID="{DD35F2F3-D704-4D11-B1E8-DA562FF07F61}" presName="parentLeftMargin" presStyleLbl="node1" presStyleIdx="0" presStyleCnt="6"/>
      <dgm:spPr/>
      <dgm:t>
        <a:bodyPr/>
        <a:lstStyle/>
        <a:p>
          <a:endParaRPr lang="en-US"/>
        </a:p>
      </dgm:t>
    </dgm:pt>
    <dgm:pt modelId="{C6EC80E3-4AEF-440F-A94E-63312273262F}" type="pres">
      <dgm:prSet presAssocID="{DD35F2F3-D704-4D11-B1E8-DA562FF07F61}" presName="parentText" presStyleLbl="node1" presStyleIdx="1" presStyleCnt="6">
        <dgm:presLayoutVars>
          <dgm:chMax val="0"/>
          <dgm:bulletEnabled val="1"/>
        </dgm:presLayoutVars>
      </dgm:prSet>
      <dgm:spPr/>
      <dgm:t>
        <a:bodyPr/>
        <a:lstStyle/>
        <a:p>
          <a:endParaRPr lang="en-US"/>
        </a:p>
      </dgm:t>
    </dgm:pt>
    <dgm:pt modelId="{7D23DC56-36F0-4E93-A799-72C52336006E}" type="pres">
      <dgm:prSet presAssocID="{DD35F2F3-D704-4D11-B1E8-DA562FF07F61}" presName="negativeSpace" presStyleCnt="0"/>
      <dgm:spPr/>
    </dgm:pt>
    <dgm:pt modelId="{E4CCD74B-B031-4379-814E-6AE5B158F53D}" type="pres">
      <dgm:prSet presAssocID="{DD35F2F3-D704-4D11-B1E8-DA562FF07F61}" presName="childText" presStyleLbl="conFgAcc1" presStyleIdx="1" presStyleCnt="6">
        <dgm:presLayoutVars>
          <dgm:bulletEnabled val="1"/>
        </dgm:presLayoutVars>
      </dgm:prSet>
      <dgm:spPr/>
      <dgm:t>
        <a:bodyPr/>
        <a:lstStyle/>
        <a:p>
          <a:endParaRPr lang="en-US"/>
        </a:p>
      </dgm:t>
    </dgm:pt>
    <dgm:pt modelId="{298D03A6-AFAD-4F51-8693-DCD953A47E75}" type="pres">
      <dgm:prSet presAssocID="{BBE18FE3-AFDB-4065-8BDF-40807612C126}" presName="spaceBetweenRectangles" presStyleCnt="0"/>
      <dgm:spPr/>
    </dgm:pt>
    <dgm:pt modelId="{F9911FE8-B8F4-4D75-BA0A-A5064A14BB30}" type="pres">
      <dgm:prSet presAssocID="{5DD97229-5E19-4CBB-9B9A-479444E35ED8}" presName="parentLin" presStyleCnt="0"/>
      <dgm:spPr/>
    </dgm:pt>
    <dgm:pt modelId="{FE64172E-C903-4799-A9F9-BB03F1DFC6E9}" type="pres">
      <dgm:prSet presAssocID="{5DD97229-5E19-4CBB-9B9A-479444E35ED8}" presName="parentLeftMargin" presStyleLbl="node1" presStyleIdx="1" presStyleCnt="6"/>
      <dgm:spPr/>
      <dgm:t>
        <a:bodyPr/>
        <a:lstStyle/>
        <a:p>
          <a:endParaRPr lang="en-US"/>
        </a:p>
      </dgm:t>
    </dgm:pt>
    <dgm:pt modelId="{D4BCEAB5-233C-4C5D-910F-4A0608E33760}" type="pres">
      <dgm:prSet presAssocID="{5DD97229-5E19-4CBB-9B9A-479444E35ED8}" presName="parentText" presStyleLbl="node1" presStyleIdx="2" presStyleCnt="6">
        <dgm:presLayoutVars>
          <dgm:chMax val="0"/>
          <dgm:bulletEnabled val="1"/>
        </dgm:presLayoutVars>
      </dgm:prSet>
      <dgm:spPr/>
      <dgm:t>
        <a:bodyPr/>
        <a:lstStyle/>
        <a:p>
          <a:endParaRPr lang="en-US"/>
        </a:p>
      </dgm:t>
    </dgm:pt>
    <dgm:pt modelId="{1D7A652B-DC74-4F2D-ACBB-BEA3BC420C5A}" type="pres">
      <dgm:prSet presAssocID="{5DD97229-5E19-4CBB-9B9A-479444E35ED8}" presName="negativeSpace" presStyleCnt="0"/>
      <dgm:spPr/>
    </dgm:pt>
    <dgm:pt modelId="{7E6AA21A-2051-42F7-BACE-119C213E2925}" type="pres">
      <dgm:prSet presAssocID="{5DD97229-5E19-4CBB-9B9A-479444E35ED8}" presName="childText" presStyleLbl="conFgAcc1" presStyleIdx="2" presStyleCnt="6">
        <dgm:presLayoutVars>
          <dgm:bulletEnabled val="1"/>
        </dgm:presLayoutVars>
      </dgm:prSet>
      <dgm:spPr/>
      <dgm:t>
        <a:bodyPr/>
        <a:lstStyle/>
        <a:p>
          <a:endParaRPr lang="en-US"/>
        </a:p>
      </dgm:t>
    </dgm:pt>
    <dgm:pt modelId="{3152B3AD-DB23-4DF3-946A-F7737E4C7DCE}" type="pres">
      <dgm:prSet presAssocID="{08F3491C-1952-487A-B2CC-0CCF7BB1C283}" presName="spaceBetweenRectangles" presStyleCnt="0"/>
      <dgm:spPr/>
    </dgm:pt>
    <dgm:pt modelId="{DB9ABC12-F581-4E1E-9050-6AE0286A2702}" type="pres">
      <dgm:prSet presAssocID="{9D7C5D18-568E-44DC-A280-8CC1CCF1425A}" presName="parentLin" presStyleCnt="0"/>
      <dgm:spPr/>
    </dgm:pt>
    <dgm:pt modelId="{530A3F55-E25A-4E43-A9F1-90FD7F185877}" type="pres">
      <dgm:prSet presAssocID="{9D7C5D18-568E-44DC-A280-8CC1CCF1425A}" presName="parentLeftMargin" presStyleLbl="node1" presStyleIdx="2" presStyleCnt="6"/>
      <dgm:spPr/>
      <dgm:t>
        <a:bodyPr/>
        <a:lstStyle/>
        <a:p>
          <a:endParaRPr lang="en-US"/>
        </a:p>
      </dgm:t>
    </dgm:pt>
    <dgm:pt modelId="{CF953DB1-D56D-467C-8850-745CCC22E0EB}" type="pres">
      <dgm:prSet presAssocID="{9D7C5D18-568E-44DC-A280-8CC1CCF1425A}" presName="parentText" presStyleLbl="node1" presStyleIdx="3" presStyleCnt="6">
        <dgm:presLayoutVars>
          <dgm:chMax val="0"/>
          <dgm:bulletEnabled val="1"/>
        </dgm:presLayoutVars>
      </dgm:prSet>
      <dgm:spPr/>
      <dgm:t>
        <a:bodyPr/>
        <a:lstStyle/>
        <a:p>
          <a:endParaRPr lang="en-US"/>
        </a:p>
      </dgm:t>
    </dgm:pt>
    <dgm:pt modelId="{A13E4A66-B823-48D5-B78B-DC338347CD0C}" type="pres">
      <dgm:prSet presAssocID="{9D7C5D18-568E-44DC-A280-8CC1CCF1425A}" presName="negativeSpace" presStyleCnt="0"/>
      <dgm:spPr/>
    </dgm:pt>
    <dgm:pt modelId="{A9F781A1-D703-48AF-8E1D-F14A2AF4CC7E}" type="pres">
      <dgm:prSet presAssocID="{9D7C5D18-568E-44DC-A280-8CC1CCF1425A}" presName="childText" presStyleLbl="conFgAcc1" presStyleIdx="3" presStyleCnt="6">
        <dgm:presLayoutVars>
          <dgm:bulletEnabled val="1"/>
        </dgm:presLayoutVars>
      </dgm:prSet>
      <dgm:spPr/>
    </dgm:pt>
    <dgm:pt modelId="{99FE5754-3A38-4F19-8A5F-DCBA56E5C65C}" type="pres">
      <dgm:prSet presAssocID="{825723D5-DF9E-416B-A4E2-E47F6720E295}" presName="spaceBetweenRectangles" presStyleCnt="0"/>
      <dgm:spPr/>
    </dgm:pt>
    <dgm:pt modelId="{3A3EAB5F-2779-4730-8CB3-E2553E74202E}" type="pres">
      <dgm:prSet presAssocID="{093970E6-AC20-4A75-A6CA-E8BF1B8C3426}" presName="parentLin" presStyleCnt="0"/>
      <dgm:spPr/>
    </dgm:pt>
    <dgm:pt modelId="{DA41B3B6-3365-4A90-A997-5B82E0269D7E}" type="pres">
      <dgm:prSet presAssocID="{093970E6-AC20-4A75-A6CA-E8BF1B8C3426}" presName="parentLeftMargin" presStyleLbl="node1" presStyleIdx="3" presStyleCnt="6"/>
      <dgm:spPr/>
      <dgm:t>
        <a:bodyPr/>
        <a:lstStyle/>
        <a:p>
          <a:endParaRPr lang="en-US"/>
        </a:p>
      </dgm:t>
    </dgm:pt>
    <dgm:pt modelId="{42D1B664-8D62-4036-B251-25833C64235E}" type="pres">
      <dgm:prSet presAssocID="{093970E6-AC20-4A75-A6CA-E8BF1B8C3426}" presName="parentText" presStyleLbl="node1" presStyleIdx="4" presStyleCnt="6">
        <dgm:presLayoutVars>
          <dgm:chMax val="0"/>
          <dgm:bulletEnabled val="1"/>
        </dgm:presLayoutVars>
      </dgm:prSet>
      <dgm:spPr/>
      <dgm:t>
        <a:bodyPr/>
        <a:lstStyle/>
        <a:p>
          <a:endParaRPr lang="en-US"/>
        </a:p>
      </dgm:t>
    </dgm:pt>
    <dgm:pt modelId="{E4F8EB97-2B2F-4014-B39B-59F9243D8C15}" type="pres">
      <dgm:prSet presAssocID="{093970E6-AC20-4A75-A6CA-E8BF1B8C3426}" presName="negativeSpace" presStyleCnt="0"/>
      <dgm:spPr/>
    </dgm:pt>
    <dgm:pt modelId="{61D9B277-A939-44D3-BA3A-D5EE2C5F5E5D}" type="pres">
      <dgm:prSet presAssocID="{093970E6-AC20-4A75-A6CA-E8BF1B8C3426}" presName="childText" presStyleLbl="conFgAcc1" presStyleIdx="4" presStyleCnt="6">
        <dgm:presLayoutVars>
          <dgm:bulletEnabled val="1"/>
        </dgm:presLayoutVars>
      </dgm:prSet>
      <dgm:spPr/>
      <dgm:t>
        <a:bodyPr/>
        <a:lstStyle/>
        <a:p>
          <a:endParaRPr lang="en-US"/>
        </a:p>
      </dgm:t>
    </dgm:pt>
    <dgm:pt modelId="{4EF9483A-F995-462D-96BE-C517F109B8EC}" type="pres">
      <dgm:prSet presAssocID="{51D92A46-EF2B-426F-B1E0-FB0711C873F7}" presName="spaceBetweenRectangles" presStyleCnt="0"/>
      <dgm:spPr/>
    </dgm:pt>
    <dgm:pt modelId="{92B69144-CFE8-4449-AC3E-46EE328FD40B}" type="pres">
      <dgm:prSet presAssocID="{6814D812-84FE-4DDF-8EED-16D6C6E50DCA}" presName="parentLin" presStyleCnt="0"/>
      <dgm:spPr/>
    </dgm:pt>
    <dgm:pt modelId="{1F7A969C-FB7C-495C-998D-F6A466014894}" type="pres">
      <dgm:prSet presAssocID="{6814D812-84FE-4DDF-8EED-16D6C6E50DCA}" presName="parentLeftMargin" presStyleLbl="node1" presStyleIdx="4" presStyleCnt="6"/>
      <dgm:spPr/>
      <dgm:t>
        <a:bodyPr/>
        <a:lstStyle/>
        <a:p>
          <a:endParaRPr lang="en-US"/>
        </a:p>
      </dgm:t>
    </dgm:pt>
    <dgm:pt modelId="{49A4A4EC-3F69-470A-833D-58AECAAE7663}" type="pres">
      <dgm:prSet presAssocID="{6814D812-84FE-4DDF-8EED-16D6C6E50DCA}" presName="parentText" presStyleLbl="node1" presStyleIdx="5" presStyleCnt="6">
        <dgm:presLayoutVars>
          <dgm:chMax val="0"/>
          <dgm:bulletEnabled val="1"/>
        </dgm:presLayoutVars>
      </dgm:prSet>
      <dgm:spPr/>
      <dgm:t>
        <a:bodyPr/>
        <a:lstStyle/>
        <a:p>
          <a:endParaRPr lang="en-US"/>
        </a:p>
      </dgm:t>
    </dgm:pt>
    <dgm:pt modelId="{C47DDE4E-57A4-4E0F-B6F4-18C868D0CCA8}" type="pres">
      <dgm:prSet presAssocID="{6814D812-84FE-4DDF-8EED-16D6C6E50DCA}" presName="negativeSpace" presStyleCnt="0"/>
      <dgm:spPr/>
    </dgm:pt>
    <dgm:pt modelId="{6D79B4CF-8176-40DE-81EA-FC34D0D24C03}" type="pres">
      <dgm:prSet presAssocID="{6814D812-84FE-4DDF-8EED-16D6C6E50DCA}" presName="childText" presStyleLbl="conFgAcc1" presStyleIdx="5" presStyleCnt="6">
        <dgm:presLayoutVars>
          <dgm:bulletEnabled val="1"/>
        </dgm:presLayoutVars>
      </dgm:prSet>
      <dgm:spPr/>
      <dgm:t>
        <a:bodyPr/>
        <a:lstStyle/>
        <a:p>
          <a:endParaRPr lang="en-US"/>
        </a:p>
      </dgm:t>
    </dgm:pt>
  </dgm:ptLst>
  <dgm:cxnLst>
    <dgm:cxn modelId="{510B69B0-4457-4891-836D-EA0B820EC3E2}" type="presOf" srcId="{C02C5EB3-A7F5-43EB-9FA5-87624304CB93}" destId="{3355DA6B-E4F1-4205-BF15-DD3AF8071BA2}" srcOrd="1" destOrd="0" presId="urn:microsoft.com/office/officeart/2005/8/layout/list1"/>
    <dgm:cxn modelId="{30ECDF11-2E51-4912-A459-227AF5AF12DD}" srcId="{6814D812-84FE-4DDF-8EED-16D6C6E50DCA}" destId="{F5803DFC-E572-43A0-A1B0-1981D01AA44F}" srcOrd="4" destOrd="0" parTransId="{B72B12F8-0C9C-4BA0-A412-FC656F5CB563}" sibTransId="{AA1E7AC7-0347-4F1B-A3B0-B3C6ADEB326F}"/>
    <dgm:cxn modelId="{35969F3A-0435-4D79-80EA-C182A40E88E1}" srcId="{6814D812-84FE-4DDF-8EED-16D6C6E50DCA}" destId="{D424F726-EF5E-4D9B-BF98-2C1B2D06B955}" srcOrd="0" destOrd="0" parTransId="{2D6DF193-4252-4FE1-AA16-F2DA306CA77B}" sibTransId="{DF46C05D-12F8-488E-9103-92D010A397BF}"/>
    <dgm:cxn modelId="{02BB8627-B3CC-45C6-AC20-8A9383B714C9}" srcId="{6814D812-84FE-4DDF-8EED-16D6C6E50DCA}" destId="{4BA34F98-DD3C-4BC9-9698-FEDC3CDDD269}" srcOrd="3" destOrd="0" parTransId="{3A5AC27E-D7A2-4368-87DE-24EFC2A57CB0}" sibTransId="{DFAE80F0-DDE3-4E33-BD26-17424E28BE36}"/>
    <dgm:cxn modelId="{D1F33F71-A538-4E71-AF9F-D8BC211E1238}" type="presOf" srcId="{C7B29855-9789-4528-916F-8EE52D89CF7F}" destId="{6D79B4CF-8176-40DE-81EA-FC34D0D24C03}" srcOrd="0" destOrd="1" presId="urn:microsoft.com/office/officeart/2005/8/layout/list1"/>
    <dgm:cxn modelId="{921D75F7-CEC4-4211-B842-FB44535B397A}" type="presOf" srcId="{5DD97229-5E19-4CBB-9B9A-479444E35ED8}" destId="{FE64172E-C903-4799-A9F9-BB03F1DFC6E9}" srcOrd="0" destOrd="0" presId="urn:microsoft.com/office/officeart/2005/8/layout/list1"/>
    <dgm:cxn modelId="{DEC99140-0D36-4AC0-9001-72C935392013}" type="presOf" srcId="{D424F726-EF5E-4D9B-BF98-2C1B2D06B955}" destId="{6D79B4CF-8176-40DE-81EA-FC34D0D24C03}" srcOrd="0" destOrd="0" presId="urn:microsoft.com/office/officeart/2005/8/layout/list1"/>
    <dgm:cxn modelId="{2CE9C6B6-4471-4077-B6A6-937997EB02A5}" type="presOf" srcId="{5DD97229-5E19-4CBB-9B9A-479444E35ED8}" destId="{D4BCEAB5-233C-4C5D-910F-4A0608E33760}" srcOrd="1" destOrd="0" presId="urn:microsoft.com/office/officeart/2005/8/layout/list1"/>
    <dgm:cxn modelId="{7F6CDEE4-7620-4783-AF2C-8B0D6398E425}" type="presOf" srcId="{2E22C433-8AB3-4B10-B3FB-B146BF51BD5B}" destId="{7E6AA21A-2051-42F7-BACE-119C213E2925}" srcOrd="0" destOrd="0" presId="urn:microsoft.com/office/officeart/2005/8/layout/list1"/>
    <dgm:cxn modelId="{5D79578B-2A25-4091-999D-2CB3A39B1321}" srcId="{5DD97229-5E19-4CBB-9B9A-479444E35ED8}" destId="{2E22C433-8AB3-4B10-B3FB-B146BF51BD5B}" srcOrd="0" destOrd="0" parTransId="{71312427-B343-4B2C-B970-4A2A8026C04C}" sibTransId="{BDDB8BBE-FABA-4439-8DF5-2E62EF500259}"/>
    <dgm:cxn modelId="{FF145AE0-00A1-41A1-A3A7-A29182972FB9}" srcId="{5F651F4B-24CE-41D5-AFD3-DD7E01C7FC94}" destId="{9D7C5D18-568E-44DC-A280-8CC1CCF1425A}" srcOrd="3" destOrd="0" parTransId="{F6D3C69C-B94C-4454-B9EF-95BC371EFB77}" sibTransId="{825723D5-DF9E-416B-A4E2-E47F6720E295}"/>
    <dgm:cxn modelId="{3EC9B20A-40A3-4E3A-95FD-A396190B568D}" srcId="{DD35F2F3-D704-4D11-B1E8-DA562FF07F61}" destId="{D4BFBF31-4D0F-408E-87C7-CEDF66B02BD2}" srcOrd="1" destOrd="0" parTransId="{890809DB-1118-4A66-8D17-08F50706A08A}" sibTransId="{A074EF38-3D4C-4C40-B9A5-A70E3E3010FB}"/>
    <dgm:cxn modelId="{2C017AC8-9C29-4EF8-8CA9-21E85A5DE22D}" type="presOf" srcId="{9D7C5D18-568E-44DC-A280-8CC1CCF1425A}" destId="{CF953DB1-D56D-467C-8850-745CCC22E0EB}" srcOrd="1" destOrd="0" presId="urn:microsoft.com/office/officeart/2005/8/layout/list1"/>
    <dgm:cxn modelId="{E4967D4A-C474-4722-9D22-086AF0D65EE6}" srcId="{5F651F4B-24CE-41D5-AFD3-DD7E01C7FC94}" destId="{5DD97229-5E19-4CBB-9B9A-479444E35ED8}" srcOrd="2" destOrd="0" parTransId="{21751147-CDAD-48D0-8FBF-F98B59571E24}" sibTransId="{08F3491C-1952-487A-B2CC-0CCF7BB1C283}"/>
    <dgm:cxn modelId="{C93F7493-7A38-4103-A3CB-AFBF0AC566CE}" type="presOf" srcId="{4BA34F98-DD3C-4BC9-9698-FEDC3CDDD269}" destId="{6D79B4CF-8176-40DE-81EA-FC34D0D24C03}" srcOrd="0" destOrd="3" presId="urn:microsoft.com/office/officeart/2005/8/layout/list1"/>
    <dgm:cxn modelId="{33EEC9BA-8D49-4D48-8E8E-043F47B6D8BB}" srcId="{DD35F2F3-D704-4D11-B1E8-DA562FF07F61}" destId="{5A5DEB2C-C6B2-4150-BC14-5980191794FC}" srcOrd="0" destOrd="0" parTransId="{6593F552-43DA-478C-9A1C-34E9169086A5}" sibTransId="{E04CC849-AD38-4006-8768-CA45D3AF509F}"/>
    <dgm:cxn modelId="{C9B82CC3-6C58-44FA-9D41-87F394CB8171}" srcId="{DD35F2F3-D704-4D11-B1E8-DA562FF07F61}" destId="{63A4D017-C622-472E-AA0F-FCE9C81FC666}" srcOrd="2" destOrd="0" parTransId="{437E94DA-50F3-4E0A-BE37-AA17BECA8DAF}" sibTransId="{B8764089-6A1D-4479-A994-E66CA7105645}"/>
    <dgm:cxn modelId="{D77173FD-E03A-4C37-AF9C-738D619ACC46}" srcId="{6814D812-84FE-4DDF-8EED-16D6C6E50DCA}" destId="{5F667A36-D629-42C7-90C0-D2E644C26283}" srcOrd="5" destOrd="0" parTransId="{06A5B329-6953-4544-978B-CEE736D86F87}" sibTransId="{16E635DF-F717-49F1-B4BC-6225D86F9DC8}"/>
    <dgm:cxn modelId="{B2F01A0B-9551-4898-A247-912CD5F8F884}" srcId="{093970E6-AC20-4A75-A6CA-E8BF1B8C3426}" destId="{A3283941-063F-4E5A-A373-C1565CA8C405}" srcOrd="1" destOrd="0" parTransId="{A4D62213-FB21-4DB9-A0F0-A3B32B599393}" sibTransId="{77847B90-067F-434C-B7EC-6835094418F9}"/>
    <dgm:cxn modelId="{EF144B0D-7DC7-467B-A6DD-45B2E8DA1A40}" type="presOf" srcId="{093970E6-AC20-4A75-A6CA-E8BF1B8C3426}" destId="{42D1B664-8D62-4036-B251-25833C64235E}" srcOrd="1" destOrd="0" presId="urn:microsoft.com/office/officeart/2005/8/layout/list1"/>
    <dgm:cxn modelId="{53F88269-8945-4297-B325-610615E3E959}" srcId="{6814D812-84FE-4DDF-8EED-16D6C6E50DCA}" destId="{DAECA0E9-F9FA-4F06-BF26-FF6C73CCA725}" srcOrd="6" destOrd="0" parTransId="{8C263BEF-DB5E-4C14-A3C2-20971779B287}" sibTransId="{7F96B4EE-A520-4B55-AC30-EC4C04CAB8F7}"/>
    <dgm:cxn modelId="{8A97595A-DDF7-414B-90BD-2E1411A8AC34}" type="presOf" srcId="{6814D812-84FE-4DDF-8EED-16D6C6E50DCA}" destId="{49A4A4EC-3F69-470A-833D-58AECAAE7663}" srcOrd="1" destOrd="0" presId="urn:microsoft.com/office/officeart/2005/8/layout/list1"/>
    <dgm:cxn modelId="{918BA9B3-AE14-4FCF-9AB8-8C18D33314B6}" type="presOf" srcId="{F5803DFC-E572-43A0-A1B0-1981D01AA44F}" destId="{6D79B4CF-8176-40DE-81EA-FC34D0D24C03}" srcOrd="0" destOrd="4" presId="urn:microsoft.com/office/officeart/2005/8/layout/list1"/>
    <dgm:cxn modelId="{D5E3D0B5-56AC-4FF9-A72A-D7A8D0BCAAEF}" type="presOf" srcId="{DD35F2F3-D704-4D11-B1E8-DA562FF07F61}" destId="{C6EC80E3-4AEF-440F-A94E-63312273262F}" srcOrd="1" destOrd="0" presId="urn:microsoft.com/office/officeart/2005/8/layout/list1"/>
    <dgm:cxn modelId="{B6EFC10D-5940-4B35-9691-8B6E6FA0EF57}" type="presOf" srcId="{6F63E13E-B829-44C3-940F-CAD382DDADEF}" destId="{6D79B4CF-8176-40DE-81EA-FC34D0D24C03}" srcOrd="0" destOrd="2" presId="urn:microsoft.com/office/officeart/2005/8/layout/list1"/>
    <dgm:cxn modelId="{F5B489CB-8409-4673-B821-5E0C6C0A6960}" type="presOf" srcId="{9D7C5D18-568E-44DC-A280-8CC1CCF1425A}" destId="{530A3F55-E25A-4E43-A9F1-90FD7F185877}" srcOrd="0" destOrd="0" presId="urn:microsoft.com/office/officeart/2005/8/layout/list1"/>
    <dgm:cxn modelId="{FD2E0B04-1C34-48A2-BBBD-51E293B558D2}" type="presOf" srcId="{11421180-D014-4AD9-B038-D2CF421D7FBA}" destId="{61D9B277-A939-44D3-BA3A-D5EE2C5F5E5D}" srcOrd="0" destOrd="0" presId="urn:microsoft.com/office/officeart/2005/8/layout/list1"/>
    <dgm:cxn modelId="{92379111-870B-4286-BF7B-EE5381044162}" type="presOf" srcId="{D4BFBF31-4D0F-408E-87C7-CEDF66B02BD2}" destId="{E4CCD74B-B031-4379-814E-6AE5B158F53D}" srcOrd="0" destOrd="1" presId="urn:microsoft.com/office/officeart/2005/8/layout/list1"/>
    <dgm:cxn modelId="{2C47F6B3-5DFE-48C1-A379-80D167190903}" type="presOf" srcId="{DD35F2F3-D704-4D11-B1E8-DA562FF07F61}" destId="{9C2488F6-ABD5-486B-BC3B-08D72938C378}" srcOrd="0" destOrd="0" presId="urn:microsoft.com/office/officeart/2005/8/layout/list1"/>
    <dgm:cxn modelId="{3066CE45-4C9E-4FB9-97B1-CAC9BDA9C918}" srcId="{6814D812-84FE-4DDF-8EED-16D6C6E50DCA}" destId="{6F63E13E-B829-44C3-940F-CAD382DDADEF}" srcOrd="2" destOrd="0" parTransId="{EAF14B37-E8A0-446A-960D-1375CF63377E}" sibTransId="{25B48A1D-60C4-441F-BB22-81A74C6ED8CE}"/>
    <dgm:cxn modelId="{E82E33F7-1FAD-4FD0-91FD-C4DC765323A9}" type="presOf" srcId="{C02C5EB3-A7F5-43EB-9FA5-87624304CB93}" destId="{737D4C77-21A8-455A-958B-CE83603DF5C2}" srcOrd="0" destOrd="0" presId="urn:microsoft.com/office/officeart/2005/8/layout/list1"/>
    <dgm:cxn modelId="{DBB7FBF6-9F4D-4CB0-BD2D-A42281F34AD0}" type="presOf" srcId="{5F667A36-D629-42C7-90C0-D2E644C26283}" destId="{6D79B4CF-8176-40DE-81EA-FC34D0D24C03}" srcOrd="0" destOrd="5" presId="urn:microsoft.com/office/officeart/2005/8/layout/list1"/>
    <dgm:cxn modelId="{59FF4F99-1FEC-4AE9-A175-70333CBE1672}" srcId="{6814D812-84FE-4DDF-8EED-16D6C6E50DCA}" destId="{C7B29855-9789-4528-916F-8EE52D89CF7F}" srcOrd="1" destOrd="0" parTransId="{F4EA3A92-890E-4443-B4A3-C71534F3CC69}" sibTransId="{4EAF1F62-7487-4B56-B153-0CC13C4DEDBF}"/>
    <dgm:cxn modelId="{8CFF40A9-345D-4685-A975-7CB37B694FEF}" srcId="{093970E6-AC20-4A75-A6CA-E8BF1B8C3426}" destId="{11421180-D014-4AD9-B038-D2CF421D7FBA}" srcOrd="0" destOrd="0" parTransId="{3460D5B5-E3F4-431A-B948-83ACE918C5D8}" sibTransId="{EABE1006-C265-4D67-86B2-35361B31BEAE}"/>
    <dgm:cxn modelId="{FC5D7F6F-EEA3-47DA-9BF8-7CC3CC0388F5}" type="presOf" srcId="{63A4D017-C622-472E-AA0F-FCE9C81FC666}" destId="{E4CCD74B-B031-4379-814E-6AE5B158F53D}" srcOrd="0" destOrd="2" presId="urn:microsoft.com/office/officeart/2005/8/layout/list1"/>
    <dgm:cxn modelId="{A0382797-84FF-4BA3-BDE6-7FF2777D4A98}" type="presOf" srcId="{093970E6-AC20-4A75-A6CA-E8BF1B8C3426}" destId="{DA41B3B6-3365-4A90-A997-5B82E0269D7E}" srcOrd="0" destOrd="0" presId="urn:microsoft.com/office/officeart/2005/8/layout/list1"/>
    <dgm:cxn modelId="{EEAB75AD-A684-4CBB-8DA2-F70D52F148E8}" srcId="{5F651F4B-24CE-41D5-AFD3-DD7E01C7FC94}" destId="{6814D812-84FE-4DDF-8EED-16D6C6E50DCA}" srcOrd="5" destOrd="0" parTransId="{5D4CC0BA-3DEF-4C2B-A7DD-F19A2C92190C}" sibTransId="{4800A117-CC20-4A8D-85D2-0F2FE313A104}"/>
    <dgm:cxn modelId="{042F7710-B3CB-448F-B653-E3BB66A521FA}" srcId="{5F651F4B-24CE-41D5-AFD3-DD7E01C7FC94}" destId="{093970E6-AC20-4A75-A6CA-E8BF1B8C3426}" srcOrd="4" destOrd="0" parTransId="{9D916160-4460-4E8E-89A4-4EAC76CE0E00}" sibTransId="{51D92A46-EF2B-426F-B1E0-FB0711C873F7}"/>
    <dgm:cxn modelId="{D02A7829-448F-40DB-A2A4-45530F3790EA}" type="presOf" srcId="{A3283941-063F-4E5A-A373-C1565CA8C405}" destId="{61D9B277-A939-44D3-BA3A-D5EE2C5F5E5D}" srcOrd="0" destOrd="1" presId="urn:microsoft.com/office/officeart/2005/8/layout/list1"/>
    <dgm:cxn modelId="{79A841EA-CBB9-42DF-9D40-0ED4E3CA7897}" type="presOf" srcId="{6814D812-84FE-4DDF-8EED-16D6C6E50DCA}" destId="{1F7A969C-FB7C-495C-998D-F6A466014894}" srcOrd="0" destOrd="0" presId="urn:microsoft.com/office/officeart/2005/8/layout/list1"/>
    <dgm:cxn modelId="{2BA29E27-2E6D-4427-BABC-2D5190886480}" type="presOf" srcId="{5A5DEB2C-C6B2-4150-BC14-5980191794FC}" destId="{E4CCD74B-B031-4379-814E-6AE5B158F53D}" srcOrd="0" destOrd="0" presId="urn:microsoft.com/office/officeart/2005/8/layout/list1"/>
    <dgm:cxn modelId="{94BF3403-197A-42E2-8B9B-D75B51454617}" srcId="{DD35F2F3-D704-4D11-B1E8-DA562FF07F61}" destId="{672DF3A7-B4C4-4B68-857C-AC9C4042CF4C}" srcOrd="3" destOrd="0" parTransId="{F6C8612B-28CC-4FF1-9647-2B55E40E421B}" sibTransId="{D66D13CD-A66E-4DFA-AEDA-F237A4D50894}"/>
    <dgm:cxn modelId="{FB4AF495-9747-4ED6-9711-C442D1461E78}" srcId="{5F651F4B-24CE-41D5-AFD3-DD7E01C7FC94}" destId="{C02C5EB3-A7F5-43EB-9FA5-87624304CB93}" srcOrd="0" destOrd="0" parTransId="{79016E46-B573-49F5-95F4-12437149D37A}" sibTransId="{1BC8B027-41E2-4025-8397-A998F4B59161}"/>
    <dgm:cxn modelId="{0AB6BB29-864B-461C-8C46-950F7CC120DB}" srcId="{5F651F4B-24CE-41D5-AFD3-DD7E01C7FC94}" destId="{DD35F2F3-D704-4D11-B1E8-DA562FF07F61}" srcOrd="1" destOrd="0" parTransId="{5A8B557E-C004-4AD3-AF27-D0AF658E1CA2}" sibTransId="{BBE18FE3-AFDB-4065-8BDF-40807612C126}"/>
    <dgm:cxn modelId="{71C9DBDC-C5AF-4273-985C-628D67C7D275}" type="presOf" srcId="{5F651F4B-24CE-41D5-AFD3-DD7E01C7FC94}" destId="{29F95F64-1394-4507-A142-7AB1A61E13FB}" srcOrd="0" destOrd="0" presId="urn:microsoft.com/office/officeart/2005/8/layout/list1"/>
    <dgm:cxn modelId="{D7C18082-16B3-4608-A3F6-50EC8B5BEDC0}" type="presOf" srcId="{672DF3A7-B4C4-4B68-857C-AC9C4042CF4C}" destId="{E4CCD74B-B031-4379-814E-6AE5B158F53D}" srcOrd="0" destOrd="3" presId="urn:microsoft.com/office/officeart/2005/8/layout/list1"/>
    <dgm:cxn modelId="{80DA26AE-365F-43FE-90E8-3DEA6C20F893}" type="presOf" srcId="{DAECA0E9-F9FA-4F06-BF26-FF6C73CCA725}" destId="{6D79B4CF-8176-40DE-81EA-FC34D0D24C03}" srcOrd="0" destOrd="6" presId="urn:microsoft.com/office/officeart/2005/8/layout/list1"/>
    <dgm:cxn modelId="{4856F49F-1677-44E3-B49A-E2D13D1D1C8D}" type="presParOf" srcId="{29F95F64-1394-4507-A142-7AB1A61E13FB}" destId="{024EC2FC-6761-4762-AC92-3AAE2408CFDC}" srcOrd="0" destOrd="0" presId="urn:microsoft.com/office/officeart/2005/8/layout/list1"/>
    <dgm:cxn modelId="{69E02BA4-6FFD-4312-B14B-1DDD25C748CC}" type="presParOf" srcId="{024EC2FC-6761-4762-AC92-3AAE2408CFDC}" destId="{737D4C77-21A8-455A-958B-CE83603DF5C2}" srcOrd="0" destOrd="0" presId="urn:microsoft.com/office/officeart/2005/8/layout/list1"/>
    <dgm:cxn modelId="{74927259-5F5B-4140-920C-4DF834DFBCFC}" type="presParOf" srcId="{024EC2FC-6761-4762-AC92-3AAE2408CFDC}" destId="{3355DA6B-E4F1-4205-BF15-DD3AF8071BA2}" srcOrd="1" destOrd="0" presId="urn:microsoft.com/office/officeart/2005/8/layout/list1"/>
    <dgm:cxn modelId="{1EBA323E-47E5-49A2-BAEE-D8087305B635}" type="presParOf" srcId="{29F95F64-1394-4507-A142-7AB1A61E13FB}" destId="{130A7317-7C54-4774-985B-081E9E7A701C}" srcOrd="1" destOrd="0" presId="urn:microsoft.com/office/officeart/2005/8/layout/list1"/>
    <dgm:cxn modelId="{5554523A-5889-4BF7-B0B2-B6D43482D659}" type="presParOf" srcId="{29F95F64-1394-4507-A142-7AB1A61E13FB}" destId="{EF19E82C-545F-4557-A2E7-3044D58B607D}" srcOrd="2" destOrd="0" presId="urn:microsoft.com/office/officeart/2005/8/layout/list1"/>
    <dgm:cxn modelId="{49BDB8B2-1600-49F7-99D7-0BB76FD9D78B}" type="presParOf" srcId="{29F95F64-1394-4507-A142-7AB1A61E13FB}" destId="{A39250B1-4DFE-4253-809B-558D2EE6919F}" srcOrd="3" destOrd="0" presId="urn:microsoft.com/office/officeart/2005/8/layout/list1"/>
    <dgm:cxn modelId="{E94A64CB-AB40-4037-9C68-E71A490A995C}" type="presParOf" srcId="{29F95F64-1394-4507-A142-7AB1A61E13FB}" destId="{B1FFD2DB-B65B-4D34-B5DB-26315722A0DE}" srcOrd="4" destOrd="0" presId="urn:microsoft.com/office/officeart/2005/8/layout/list1"/>
    <dgm:cxn modelId="{97376F94-76EB-4606-BC44-A92FD34BEF3F}" type="presParOf" srcId="{B1FFD2DB-B65B-4D34-B5DB-26315722A0DE}" destId="{9C2488F6-ABD5-486B-BC3B-08D72938C378}" srcOrd="0" destOrd="0" presId="urn:microsoft.com/office/officeart/2005/8/layout/list1"/>
    <dgm:cxn modelId="{C574770D-4B56-4EDC-8FDA-43C993BFDEB6}" type="presParOf" srcId="{B1FFD2DB-B65B-4D34-B5DB-26315722A0DE}" destId="{C6EC80E3-4AEF-440F-A94E-63312273262F}" srcOrd="1" destOrd="0" presId="urn:microsoft.com/office/officeart/2005/8/layout/list1"/>
    <dgm:cxn modelId="{10995D68-2DCC-4145-84D9-CD6576536351}" type="presParOf" srcId="{29F95F64-1394-4507-A142-7AB1A61E13FB}" destId="{7D23DC56-36F0-4E93-A799-72C52336006E}" srcOrd="5" destOrd="0" presId="urn:microsoft.com/office/officeart/2005/8/layout/list1"/>
    <dgm:cxn modelId="{AE427383-86BC-4FC4-A74F-F882D5EA29E2}" type="presParOf" srcId="{29F95F64-1394-4507-A142-7AB1A61E13FB}" destId="{E4CCD74B-B031-4379-814E-6AE5B158F53D}" srcOrd="6" destOrd="0" presId="urn:microsoft.com/office/officeart/2005/8/layout/list1"/>
    <dgm:cxn modelId="{F86420CC-B7F4-4504-8B61-1E4997EDF5A3}" type="presParOf" srcId="{29F95F64-1394-4507-A142-7AB1A61E13FB}" destId="{298D03A6-AFAD-4F51-8693-DCD953A47E75}" srcOrd="7" destOrd="0" presId="urn:microsoft.com/office/officeart/2005/8/layout/list1"/>
    <dgm:cxn modelId="{EFEA3617-A0A8-46DB-971E-49AAF545E1C4}" type="presParOf" srcId="{29F95F64-1394-4507-A142-7AB1A61E13FB}" destId="{F9911FE8-B8F4-4D75-BA0A-A5064A14BB30}" srcOrd="8" destOrd="0" presId="urn:microsoft.com/office/officeart/2005/8/layout/list1"/>
    <dgm:cxn modelId="{D608D33F-8BCD-45E2-AF92-D305628A352D}" type="presParOf" srcId="{F9911FE8-B8F4-4D75-BA0A-A5064A14BB30}" destId="{FE64172E-C903-4799-A9F9-BB03F1DFC6E9}" srcOrd="0" destOrd="0" presId="urn:microsoft.com/office/officeart/2005/8/layout/list1"/>
    <dgm:cxn modelId="{3406F114-D843-4ACC-AE94-CDF21F8F5324}" type="presParOf" srcId="{F9911FE8-B8F4-4D75-BA0A-A5064A14BB30}" destId="{D4BCEAB5-233C-4C5D-910F-4A0608E33760}" srcOrd="1" destOrd="0" presId="urn:microsoft.com/office/officeart/2005/8/layout/list1"/>
    <dgm:cxn modelId="{E87B3F5E-C6E9-4F99-BE59-F9856A4870A3}" type="presParOf" srcId="{29F95F64-1394-4507-A142-7AB1A61E13FB}" destId="{1D7A652B-DC74-4F2D-ACBB-BEA3BC420C5A}" srcOrd="9" destOrd="0" presId="urn:microsoft.com/office/officeart/2005/8/layout/list1"/>
    <dgm:cxn modelId="{91DADD09-D23A-456C-9702-58F49581E81B}" type="presParOf" srcId="{29F95F64-1394-4507-A142-7AB1A61E13FB}" destId="{7E6AA21A-2051-42F7-BACE-119C213E2925}" srcOrd="10" destOrd="0" presId="urn:microsoft.com/office/officeart/2005/8/layout/list1"/>
    <dgm:cxn modelId="{3614E4D2-C7B2-4508-A66C-ECF6A8546FF3}" type="presParOf" srcId="{29F95F64-1394-4507-A142-7AB1A61E13FB}" destId="{3152B3AD-DB23-4DF3-946A-F7737E4C7DCE}" srcOrd="11" destOrd="0" presId="urn:microsoft.com/office/officeart/2005/8/layout/list1"/>
    <dgm:cxn modelId="{27DD1F3D-A8C9-4007-92FC-32AC8C3D57B8}" type="presParOf" srcId="{29F95F64-1394-4507-A142-7AB1A61E13FB}" destId="{DB9ABC12-F581-4E1E-9050-6AE0286A2702}" srcOrd="12" destOrd="0" presId="urn:microsoft.com/office/officeart/2005/8/layout/list1"/>
    <dgm:cxn modelId="{E9591C41-4AD8-47B0-90D2-769556BFCF89}" type="presParOf" srcId="{DB9ABC12-F581-4E1E-9050-6AE0286A2702}" destId="{530A3F55-E25A-4E43-A9F1-90FD7F185877}" srcOrd="0" destOrd="0" presId="urn:microsoft.com/office/officeart/2005/8/layout/list1"/>
    <dgm:cxn modelId="{7AE9AB70-4492-4D08-B04A-C1485D817396}" type="presParOf" srcId="{DB9ABC12-F581-4E1E-9050-6AE0286A2702}" destId="{CF953DB1-D56D-467C-8850-745CCC22E0EB}" srcOrd="1" destOrd="0" presId="urn:microsoft.com/office/officeart/2005/8/layout/list1"/>
    <dgm:cxn modelId="{56794D12-4C1E-48B2-96F9-E884D3E6D858}" type="presParOf" srcId="{29F95F64-1394-4507-A142-7AB1A61E13FB}" destId="{A13E4A66-B823-48D5-B78B-DC338347CD0C}" srcOrd="13" destOrd="0" presId="urn:microsoft.com/office/officeart/2005/8/layout/list1"/>
    <dgm:cxn modelId="{FA94DF91-56B4-4B47-AFD4-C93E91C0B8B7}" type="presParOf" srcId="{29F95F64-1394-4507-A142-7AB1A61E13FB}" destId="{A9F781A1-D703-48AF-8E1D-F14A2AF4CC7E}" srcOrd="14" destOrd="0" presId="urn:microsoft.com/office/officeart/2005/8/layout/list1"/>
    <dgm:cxn modelId="{740954B8-62C0-45DA-8DC4-FCFA5E0FDB64}" type="presParOf" srcId="{29F95F64-1394-4507-A142-7AB1A61E13FB}" destId="{99FE5754-3A38-4F19-8A5F-DCBA56E5C65C}" srcOrd="15" destOrd="0" presId="urn:microsoft.com/office/officeart/2005/8/layout/list1"/>
    <dgm:cxn modelId="{80FD8097-629D-4ED5-ADDB-9229AA8C4AEB}" type="presParOf" srcId="{29F95F64-1394-4507-A142-7AB1A61E13FB}" destId="{3A3EAB5F-2779-4730-8CB3-E2553E74202E}" srcOrd="16" destOrd="0" presId="urn:microsoft.com/office/officeart/2005/8/layout/list1"/>
    <dgm:cxn modelId="{CD219DAE-B6A9-4A80-9E3C-8CECAA04CDAC}" type="presParOf" srcId="{3A3EAB5F-2779-4730-8CB3-E2553E74202E}" destId="{DA41B3B6-3365-4A90-A997-5B82E0269D7E}" srcOrd="0" destOrd="0" presId="urn:microsoft.com/office/officeart/2005/8/layout/list1"/>
    <dgm:cxn modelId="{65195C7C-12AE-467E-BB2B-1579075EC20B}" type="presParOf" srcId="{3A3EAB5F-2779-4730-8CB3-E2553E74202E}" destId="{42D1B664-8D62-4036-B251-25833C64235E}" srcOrd="1" destOrd="0" presId="urn:microsoft.com/office/officeart/2005/8/layout/list1"/>
    <dgm:cxn modelId="{199927A2-CD79-4D38-A083-14E5EF85DAE8}" type="presParOf" srcId="{29F95F64-1394-4507-A142-7AB1A61E13FB}" destId="{E4F8EB97-2B2F-4014-B39B-59F9243D8C15}" srcOrd="17" destOrd="0" presId="urn:microsoft.com/office/officeart/2005/8/layout/list1"/>
    <dgm:cxn modelId="{5500F1EE-9BCF-43BF-B637-4E1569BC57A3}" type="presParOf" srcId="{29F95F64-1394-4507-A142-7AB1A61E13FB}" destId="{61D9B277-A939-44D3-BA3A-D5EE2C5F5E5D}" srcOrd="18" destOrd="0" presId="urn:microsoft.com/office/officeart/2005/8/layout/list1"/>
    <dgm:cxn modelId="{A4783BE9-A06D-4192-89D7-1EEFD877F20E}" type="presParOf" srcId="{29F95F64-1394-4507-A142-7AB1A61E13FB}" destId="{4EF9483A-F995-462D-96BE-C517F109B8EC}" srcOrd="19" destOrd="0" presId="urn:microsoft.com/office/officeart/2005/8/layout/list1"/>
    <dgm:cxn modelId="{854A8C5E-30A6-4D22-979F-24B5395A3880}" type="presParOf" srcId="{29F95F64-1394-4507-A142-7AB1A61E13FB}" destId="{92B69144-CFE8-4449-AC3E-46EE328FD40B}" srcOrd="20" destOrd="0" presId="urn:microsoft.com/office/officeart/2005/8/layout/list1"/>
    <dgm:cxn modelId="{0449779D-9B6F-4A84-8402-A31400038523}" type="presParOf" srcId="{92B69144-CFE8-4449-AC3E-46EE328FD40B}" destId="{1F7A969C-FB7C-495C-998D-F6A466014894}" srcOrd="0" destOrd="0" presId="urn:microsoft.com/office/officeart/2005/8/layout/list1"/>
    <dgm:cxn modelId="{3D1BE973-EFB3-447C-B180-451158641856}" type="presParOf" srcId="{92B69144-CFE8-4449-AC3E-46EE328FD40B}" destId="{49A4A4EC-3F69-470A-833D-58AECAAE7663}" srcOrd="1" destOrd="0" presId="urn:microsoft.com/office/officeart/2005/8/layout/list1"/>
    <dgm:cxn modelId="{5EAE28B1-16F3-4629-A8C1-3D4EB822325D}" type="presParOf" srcId="{29F95F64-1394-4507-A142-7AB1A61E13FB}" destId="{C47DDE4E-57A4-4E0F-B6F4-18C868D0CCA8}" srcOrd="21" destOrd="0" presId="urn:microsoft.com/office/officeart/2005/8/layout/list1"/>
    <dgm:cxn modelId="{19A813BD-A4CC-4249-A730-E462F3EF6D01}" type="presParOf" srcId="{29F95F64-1394-4507-A142-7AB1A61E13FB}" destId="{6D79B4CF-8176-40DE-81EA-FC34D0D24C03}" srcOrd="2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969DA4BB-102C-4891-B6A8-BCA9FB898BF4}" type="datetimeFigureOut">
              <a:rPr lang="en-US" smtClean="0"/>
              <a:pPr/>
              <a:t>4/24/2017</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16FD5A56-93F6-46DF-A881-395C08FA4818}" type="slidenum">
              <a:rPr lang="en-US" smtClean="0"/>
              <a:pPr/>
              <a:t>‹#›</a:t>
            </a:fld>
            <a:endParaRPr lang="en-US"/>
          </a:p>
        </p:txBody>
      </p:sp>
    </p:spTree>
    <p:extLst>
      <p:ext uri="{BB962C8B-B14F-4D97-AF65-F5344CB8AC3E}">
        <p14:creationId xmlns:p14="http://schemas.microsoft.com/office/powerpoint/2010/main" val="479868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1F5FB70A-219D-4A02-A1DC-4E745972E6E5}" type="datetimeFigureOut">
              <a:rPr lang="en-US" smtClean="0"/>
              <a:pPr/>
              <a:t>4/24/2017</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E878691F-3A2D-4054-8AEE-B1D7C8FD82DE}" type="slidenum">
              <a:rPr lang="en-US" smtClean="0"/>
              <a:pPr/>
              <a:t>‹#›</a:t>
            </a:fld>
            <a:endParaRPr lang="en-US"/>
          </a:p>
        </p:txBody>
      </p:sp>
    </p:spTree>
    <p:extLst>
      <p:ext uri="{BB962C8B-B14F-4D97-AF65-F5344CB8AC3E}">
        <p14:creationId xmlns:p14="http://schemas.microsoft.com/office/powerpoint/2010/main" val="3074267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Spent past ten years advancing walkability, </a:t>
            </a:r>
            <a:r>
              <a:rPr lang="en-US" sz="1200" kern="1200" dirty="0" err="1" smtClean="0">
                <a:solidFill>
                  <a:schemeClr val="tx1"/>
                </a:solidFill>
                <a:effectLst/>
                <a:latin typeface="+mn-lt"/>
                <a:ea typeface="+mn-ea"/>
                <a:cs typeface="+mn-cs"/>
              </a:rPr>
              <a:t>bikeability</a:t>
            </a:r>
            <a:r>
              <a:rPr lang="en-US" sz="1200" kern="1200" dirty="0" smtClean="0">
                <a:solidFill>
                  <a:schemeClr val="tx1"/>
                </a:solidFill>
                <a:effectLst/>
                <a:latin typeface="+mn-lt"/>
                <a:ea typeface="+mn-ea"/>
                <a:cs typeface="+mn-cs"/>
              </a:rPr>
              <a:t>, livability, healthy community design, vibrant downtowns and overall better built environments.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Brought to this effort experience and a background in outreach, communications and marketing from previous work done in the public and private sector.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Since then, built not just best practices, but “better practices,” and today is a time to share the highlights of lessons I’ve learned, observed, and downright stolen from others in the field who have been doing this work a long,</a:t>
            </a:r>
            <a:r>
              <a:rPr lang="en-US" sz="1200" kern="1200" baseline="0" dirty="0" smtClean="0">
                <a:solidFill>
                  <a:schemeClr val="tx1"/>
                </a:solidFill>
                <a:effectLst/>
                <a:latin typeface="+mn-lt"/>
                <a:ea typeface="+mn-ea"/>
                <a:cs typeface="+mn-cs"/>
              </a:rPr>
              <a:t> long time.</a:t>
            </a:r>
            <a:endParaRPr lang="en-US" dirty="0"/>
          </a:p>
        </p:txBody>
      </p:sp>
      <p:sp>
        <p:nvSpPr>
          <p:cNvPr id="4" name="Slide Number Placeholder 3"/>
          <p:cNvSpPr>
            <a:spLocks noGrp="1"/>
          </p:cNvSpPr>
          <p:nvPr>
            <p:ph type="sldNum" sz="quarter" idx="10"/>
          </p:nvPr>
        </p:nvSpPr>
        <p:spPr/>
        <p:txBody>
          <a:bodyPr/>
          <a:lstStyle/>
          <a:p>
            <a:fld id="{6D51216B-BC99-CE43-9DDC-E99EEAC3E7A3}" type="slidenum">
              <a:rPr lang="en-US" smtClean="0"/>
              <a:t>2</a:t>
            </a:fld>
            <a:endParaRPr lang="en-US"/>
          </a:p>
        </p:txBody>
      </p:sp>
    </p:spTree>
    <p:extLst>
      <p:ext uri="{BB962C8B-B14F-4D97-AF65-F5344CB8AC3E}">
        <p14:creationId xmlns:p14="http://schemas.microsoft.com/office/powerpoint/2010/main" val="65336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5</a:t>
            </a:fld>
            <a:endParaRPr lang="en-US"/>
          </a:p>
        </p:txBody>
      </p:sp>
    </p:spTree>
    <p:extLst>
      <p:ext uri="{BB962C8B-B14F-4D97-AF65-F5344CB8AC3E}">
        <p14:creationId xmlns:p14="http://schemas.microsoft.com/office/powerpoint/2010/main" val="354073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Based on presentations yesterday and today, you don’t need to be persuaded that better connected, more dense, more livable, more sustainable also the most profitable and most beneficial, for municipalities and downtown </a:t>
            </a:r>
            <a:r>
              <a:rPr lang="en-US" sz="1200" kern="1200" dirty="0" err="1" smtClean="0">
                <a:solidFill>
                  <a:schemeClr val="tx1"/>
                </a:solidFill>
                <a:effectLst/>
                <a:latin typeface="+mn-lt"/>
                <a:ea typeface="+mn-ea"/>
                <a:cs typeface="+mn-cs"/>
              </a:rPr>
              <a:t>distrits</a:t>
            </a:r>
            <a:r>
              <a:rPr lang="en-US" sz="1200" kern="1200" dirty="0" smtClean="0">
                <a:solidFill>
                  <a:schemeClr val="tx1"/>
                </a:solidFill>
                <a:effectLst/>
                <a:latin typeface="+mn-lt"/>
                <a:ea typeface="+mn-ea"/>
                <a:cs typeface="+mn-cs"/>
              </a:rPr>
              <a:t>, as well as for human beings – residents – the stakeholders and constituents who live, work, play, worship, visit, do business in and pay taxes here. </a:t>
            </a: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6</a:t>
            </a:fld>
            <a:endParaRPr lang="en-US"/>
          </a:p>
        </p:txBody>
      </p:sp>
    </p:spTree>
    <p:extLst>
      <p:ext uri="{BB962C8B-B14F-4D97-AF65-F5344CB8AC3E}">
        <p14:creationId xmlns:p14="http://schemas.microsoft.com/office/powerpoint/2010/main" val="129506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5C3E675-2EAE-4E01-BE4B-F814E732646B}" type="slidenum">
              <a:rPr lang="en-US" altLang="en-US" smtClean="0"/>
              <a:pPr fontAlgn="base">
                <a:spcBef>
                  <a:spcPct val="0"/>
                </a:spcBef>
                <a:spcAft>
                  <a:spcPct val="0"/>
                </a:spcAft>
                <a:defRPr/>
              </a:pPr>
              <a:t>8</a:t>
            </a:fld>
            <a:endParaRPr lang="en-US" altLang="en-US" smtClean="0"/>
          </a:p>
        </p:txBody>
      </p:sp>
    </p:spTree>
    <p:extLst>
      <p:ext uri="{BB962C8B-B14F-4D97-AF65-F5344CB8AC3E}">
        <p14:creationId xmlns:p14="http://schemas.microsoft.com/office/powerpoint/2010/main" val="4028672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dirty="0"/>
          </a:p>
        </p:txBody>
      </p:sp>
      <p:sp>
        <p:nvSpPr>
          <p:cNvPr id="34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0E63440-5C1E-4D44-B035-C69B24E54530}" type="slidenum">
              <a:rPr lang="en-US" altLang="en-US" smtClean="0"/>
              <a:pPr fontAlgn="base">
                <a:spcBef>
                  <a:spcPct val="0"/>
                </a:spcBef>
                <a:spcAft>
                  <a:spcPct val="0"/>
                </a:spcAft>
                <a:defRPr/>
              </a:pPr>
              <a:t>10</a:t>
            </a:fld>
            <a:endParaRPr lang="en-US" altLang="en-US" smtClean="0"/>
          </a:p>
        </p:txBody>
      </p:sp>
    </p:spTree>
    <p:extLst>
      <p:ext uri="{BB962C8B-B14F-4D97-AF65-F5344CB8AC3E}">
        <p14:creationId xmlns:p14="http://schemas.microsoft.com/office/powerpoint/2010/main" val="1431221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886891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55000" lnSpcReduction="20000"/>
          </a:bodyPr>
          <a:lstStyle/>
          <a:p>
            <a:pPr marL="1139825" indent="-457200">
              <a:defRPr/>
            </a:pPr>
            <a:r>
              <a:rPr lang="en-US" sz="2400" dirty="0" smtClean="0">
                <a:solidFill>
                  <a:schemeClr val="bg1"/>
                </a:solidFill>
              </a:rPr>
              <a:t>Transportation</a:t>
            </a:r>
            <a:r>
              <a:rPr lang="en-US" sz="2400" baseline="0" dirty="0" smtClean="0">
                <a:solidFill>
                  <a:schemeClr val="bg1"/>
                </a:solidFill>
              </a:rPr>
              <a:t> independence is one of the first things that a human being wants, and one of the last things a human being wants to give up. For those reasons, and more, </a:t>
            </a:r>
          </a:p>
          <a:p>
            <a:pPr marL="1139825" indent="-457200">
              <a:defRPr/>
            </a:pPr>
            <a:endParaRPr lang="en-US" altLang="en-US" sz="2400" kern="1200" baseline="0" dirty="0" smtClean="0">
              <a:solidFill>
                <a:schemeClr val="bg1"/>
              </a:solidFill>
              <a:latin typeface="+mn-lt"/>
              <a:ea typeface="+mn-ea"/>
              <a:cs typeface="+mn-cs"/>
            </a:endParaRPr>
          </a:p>
          <a:p>
            <a:pPr marL="1139825" indent="-457200">
              <a:defRPr/>
            </a:pPr>
            <a:r>
              <a:rPr lang="en-US" altLang="en-US" sz="2400" kern="1200" dirty="0" smtClean="0">
                <a:solidFill>
                  <a:schemeClr val="bg1"/>
                </a:solidFill>
                <a:latin typeface="+mn-lt"/>
                <a:ea typeface="+mn-ea"/>
                <a:cs typeface="+mn-cs"/>
              </a:rPr>
              <a:t>Risks of senior seclusion</a:t>
            </a:r>
          </a:p>
          <a:p>
            <a:pPr marL="1257300" lvl="2" indent="-223838">
              <a:spcBef>
                <a:spcPts val="600"/>
              </a:spcBef>
              <a:buFont typeface="Arial" panose="020B0604020202020204" pitchFamily="34" charset="0"/>
              <a:buChar char="•"/>
            </a:pPr>
            <a:r>
              <a:rPr lang="en-US" altLang="en-US" sz="2400" kern="1200" dirty="0" smtClean="0">
                <a:solidFill>
                  <a:schemeClr val="bg1"/>
                </a:solidFill>
                <a:latin typeface="+mn-lt"/>
                <a:ea typeface="+mn-ea"/>
                <a:cs typeface="+mn-cs"/>
              </a:rPr>
              <a:t>Many of us will outlive our ability to drive by 7 to 11 years</a:t>
            </a:r>
          </a:p>
          <a:p>
            <a:pPr marL="1257300" lvl="2" indent="-223838">
              <a:spcBef>
                <a:spcPts val="600"/>
              </a:spcBef>
              <a:buFont typeface="Arial" panose="020B0604020202020204" pitchFamily="34" charset="0"/>
              <a:buChar char="•"/>
            </a:pPr>
            <a:r>
              <a:rPr lang="en-US" altLang="en-US" sz="2400" kern="1200" dirty="0" smtClean="0">
                <a:solidFill>
                  <a:schemeClr val="bg1"/>
                </a:solidFill>
                <a:latin typeface="+mn-lt"/>
                <a:ea typeface="+mn-ea"/>
                <a:cs typeface="+mn-cs"/>
              </a:rPr>
              <a:t>Four million seniors stay home daily because they lack transportation</a:t>
            </a:r>
          </a:p>
          <a:p>
            <a:pPr marL="1257300" lvl="2" indent="-223838">
              <a:spcBef>
                <a:spcPts val="600"/>
              </a:spcBef>
              <a:buFont typeface="Arial" panose="020B0604020202020204" pitchFamily="34" charset="0"/>
              <a:buChar char="•"/>
            </a:pPr>
            <a:r>
              <a:rPr lang="en-US" altLang="en-US" sz="2400" kern="1200" dirty="0" smtClean="0">
                <a:solidFill>
                  <a:schemeClr val="bg1"/>
                </a:solidFill>
                <a:latin typeface="+mn-lt"/>
                <a:ea typeface="+mn-ea"/>
                <a:cs typeface="+mn-cs"/>
              </a:rPr>
              <a:t>Seniors are over-represented in intersection fatalities by a factor of more than two-to-one.</a:t>
            </a:r>
          </a:p>
          <a:p>
            <a:pPr marL="1257300" lvl="2" indent="-223838">
              <a:spcBef>
                <a:spcPts val="600"/>
              </a:spcBef>
              <a:buFont typeface="Arial" panose="020B0604020202020204" pitchFamily="34" charset="0"/>
              <a:buChar char="•"/>
            </a:pPr>
            <a:r>
              <a:rPr lang="en-US" altLang="en-US" sz="2400" kern="1200" dirty="0" smtClean="0">
                <a:solidFill>
                  <a:schemeClr val="bg1"/>
                </a:solidFill>
                <a:latin typeface="+mn-lt"/>
                <a:ea typeface="+mn-ea"/>
                <a:cs typeface="+mn-cs"/>
              </a:rPr>
              <a:t>Older Americans are at great risk for rapidly declining health and social isolation once they lose the ability to travel on their own</a:t>
            </a:r>
          </a:p>
          <a:p>
            <a:pPr marL="1257300" lvl="2" indent="-223838">
              <a:spcBef>
                <a:spcPts val="600"/>
              </a:spcBef>
              <a:buFont typeface="Arial" panose="020B0604020202020204" pitchFamily="34" charset="0"/>
              <a:buChar char="•"/>
            </a:pPr>
            <a:r>
              <a:rPr lang="en-US" altLang="en-US" sz="2400" i="1" kern="1200" dirty="0" smtClean="0">
                <a:solidFill>
                  <a:schemeClr val="bg1"/>
                </a:solidFill>
                <a:latin typeface="+mn-lt"/>
                <a:ea typeface="+mn-ea"/>
                <a:cs typeface="+mn-cs"/>
              </a:rPr>
              <a:t>Need transportation independence!</a:t>
            </a:r>
          </a:p>
          <a:p>
            <a:pPr marL="1139825" indent="-457200">
              <a:defRPr/>
            </a:pPr>
            <a:endParaRPr lang="en-US" sz="2400" baseline="0" dirty="0" smtClean="0">
              <a:solidFill>
                <a:schemeClr val="bg1"/>
              </a:solidFill>
            </a:endParaRPr>
          </a:p>
          <a:p>
            <a:pPr marL="1139825" indent="-457200">
              <a:defRPr/>
            </a:pPr>
            <a:r>
              <a:rPr lang="en-US" sz="2400" dirty="0" smtClean="0">
                <a:solidFill>
                  <a:schemeClr val="bg1"/>
                </a:solidFill>
              </a:rPr>
              <a:t>Millennials: Game-Changers</a:t>
            </a:r>
          </a:p>
          <a:p>
            <a:pPr marL="1139825" indent="-457200">
              <a:buFont typeface="Arial" panose="020B0604020202020204" pitchFamily="34" charset="0"/>
              <a:buChar char="•"/>
              <a:defRPr/>
            </a:pPr>
            <a:r>
              <a:rPr lang="en-US" sz="2400" dirty="0" smtClean="0">
                <a:solidFill>
                  <a:schemeClr val="bg1"/>
                </a:solidFill>
              </a:rPr>
              <a:t>About half of Millennials would choose Internet access over a car</a:t>
            </a:r>
          </a:p>
          <a:p>
            <a:pPr marL="1139825" indent="-457200">
              <a:buFont typeface="Arial" panose="020B0604020202020204" pitchFamily="34" charset="0"/>
              <a:buChar char="•"/>
              <a:defRPr/>
            </a:pPr>
            <a:r>
              <a:rPr lang="en-US" sz="2400" dirty="0" smtClean="0">
                <a:solidFill>
                  <a:schemeClr val="bg1"/>
                </a:solidFill>
              </a:rPr>
              <a:t>Drivers license rates among young adults are the lowest they’ve been in decades</a:t>
            </a:r>
          </a:p>
          <a:p>
            <a:pPr marL="1139825" indent="-457200">
              <a:buFont typeface="Arial" panose="020B0604020202020204" pitchFamily="34" charset="0"/>
              <a:buChar char="•"/>
              <a:defRPr/>
            </a:pPr>
            <a:r>
              <a:rPr lang="en-US" sz="2400" dirty="0" smtClean="0">
                <a:solidFill>
                  <a:schemeClr val="bg1"/>
                </a:solidFill>
              </a:rPr>
              <a:t>Millennials choose where to live before finding a job.</a:t>
            </a:r>
          </a:p>
          <a:p>
            <a:pPr marL="1139825" lvl="1" indent="-457200">
              <a:buFont typeface="Arial" panose="020B0604020202020204" pitchFamily="34" charset="0"/>
              <a:buChar char="•"/>
              <a:defRPr/>
            </a:pPr>
            <a:r>
              <a:rPr lang="en-US" sz="2400" dirty="0" smtClean="0">
                <a:solidFill>
                  <a:schemeClr val="bg1"/>
                </a:solidFill>
              </a:rPr>
              <a:t>64% looked for a job after they chose the  city where to live. </a:t>
            </a:r>
          </a:p>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879407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ea typeface="ＭＳ Ｐゴシック" charset="0"/>
                <a:cs typeface="ＭＳ Ｐゴシック" charset="0"/>
              </a:rPr>
              <a:t>A region</a:t>
            </a:r>
            <a:r>
              <a:rPr lang="ja-JP" altLang="en-US" dirty="0">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s most important source of competitive advantage is its workforce. In the past, employers attracted workers, but now, according to a study by CEOs for Cities, it</a:t>
            </a:r>
            <a:r>
              <a:rPr lang="ja-JP" altLang="en-US" dirty="0">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s the pool of talent that attract firms, particularly in the knowledge economy. The vast majority of college educated young people chose where to live based on factors other than employment opportunities.   Creating attractive, mixed use communities attracts the talent, and that business.</a:t>
            </a:r>
          </a:p>
          <a:p>
            <a:pPr eaLnBrk="1" hangingPunct="1">
              <a:spcBef>
                <a:spcPct val="0"/>
              </a:spcBef>
            </a:pPr>
            <a:endParaRPr lang="en-US" i="1" dirty="0">
              <a:latin typeface="Calibri" charset="0"/>
              <a:ea typeface="ＭＳ Ｐゴシック" charset="0"/>
              <a:cs typeface="ＭＳ Ｐゴシック" charset="0"/>
            </a:endParaRPr>
          </a:p>
          <a:p>
            <a:pPr eaLnBrk="1" hangingPunct="1">
              <a:spcBef>
                <a:spcPct val="0"/>
              </a:spcBef>
            </a:pPr>
            <a:r>
              <a:rPr lang="en-US" i="1" dirty="0">
                <a:latin typeface="Calibri" charset="0"/>
                <a:ea typeface="ＭＳ Ｐゴシック" charset="0"/>
                <a:cs typeface="ＭＳ Ｐゴシック" charset="0"/>
              </a:rPr>
              <a:t>Source: </a:t>
            </a:r>
            <a:r>
              <a:rPr lang="en-US" i="1" dirty="0" err="1">
                <a:latin typeface="Calibri" charset="0"/>
                <a:ea typeface="ＭＳ Ｐゴシック" charset="0"/>
                <a:cs typeface="ＭＳ Ｐゴシック" charset="0"/>
              </a:rPr>
              <a:t>Ania</a:t>
            </a:r>
            <a:r>
              <a:rPr lang="en-US" i="1" dirty="0">
                <a:latin typeface="Calibri" charset="0"/>
                <a:ea typeface="ＭＳ Ｐゴシック" charset="0"/>
                <a:cs typeface="ＭＳ Ｐゴシック" charset="0"/>
              </a:rPr>
              <a:t> </a:t>
            </a:r>
            <a:r>
              <a:rPr lang="en-US" i="1" dirty="0" err="1">
                <a:latin typeface="Calibri" charset="0"/>
                <a:ea typeface="ＭＳ Ｐゴシック" charset="0"/>
                <a:cs typeface="ＭＳ Ｐゴシック" charset="0"/>
              </a:rPr>
              <a:t>Ania</a:t>
            </a:r>
            <a:r>
              <a:rPr lang="en-US" i="1" dirty="0">
                <a:latin typeface="Calibri" charset="0"/>
                <a:ea typeface="ＭＳ Ｐゴシック" charset="0"/>
                <a:cs typeface="ＭＳ Ｐゴシック" charset="0"/>
              </a:rPr>
              <a:t> </a:t>
            </a:r>
            <a:r>
              <a:rPr lang="en-US" i="1" dirty="0" err="1">
                <a:latin typeface="Calibri" charset="0"/>
                <a:ea typeface="ＭＳ Ｐゴシック" charset="0"/>
                <a:cs typeface="ＭＳ Ｐゴシック" charset="0"/>
              </a:rPr>
              <a:t>Wieckowski</a:t>
            </a:r>
            <a:r>
              <a:rPr lang="en-US" i="1" dirty="0">
                <a:latin typeface="Calibri" charset="0"/>
                <a:ea typeface="ＭＳ Ｐゴシック" charset="0"/>
                <a:cs typeface="ＭＳ Ｐゴシック" charset="0"/>
              </a:rPr>
              <a:t>, Harvard Business Review, The Magazine, May 2010; Cities of Opportunity, Price Waterhouse-Coopers and the Partnership for New York City (2010).</a:t>
            </a: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endParaRPr lang="en-US" dirty="0">
              <a:latin typeface="Calibri" charset="0"/>
              <a:ea typeface="ＭＳ Ｐゴシック" charset="0"/>
              <a:cs typeface="ＭＳ Ｐゴシック" charset="0"/>
            </a:endParaRPr>
          </a:p>
          <a:p>
            <a:pPr eaLnBrk="1" hangingPunct="1">
              <a:spcBef>
                <a:spcPct val="0"/>
              </a:spcBef>
            </a:pPr>
            <a:r>
              <a:rPr lang="en-US" dirty="0">
                <a:latin typeface="Calibri" charset="0"/>
                <a:ea typeface="ＭＳ Ｐゴシック" charset="0"/>
                <a:cs typeface="ＭＳ Ｐゴシック" charset="0"/>
              </a:rPr>
              <a:t/>
            </a: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Photo credit: </a:t>
            </a:r>
            <a:r>
              <a:rPr lang="ja-JP" altLang="en-US" dirty="0">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BJMAP touches down in Burlington, VT,</a:t>
            </a:r>
            <a:r>
              <a:rPr lang="ja-JP" altLang="en-US" dirty="0">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 by Flickr user </a:t>
            </a:r>
            <a:r>
              <a:rPr lang="en-US" dirty="0" err="1">
                <a:latin typeface="Calibri" charset="0"/>
                <a:ea typeface="ＭＳ Ｐゴシック" charset="0"/>
                <a:cs typeface="ＭＳ Ｐゴシック" charset="0"/>
              </a:rPr>
              <a:t>missmeng</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Meng</a:t>
            </a:r>
            <a:r>
              <a:rPr lang="en-US" dirty="0">
                <a:latin typeface="Calibri" charset="0"/>
                <a:ea typeface="ＭＳ Ｐゴシック" charset="0"/>
                <a:cs typeface="ＭＳ Ｐゴシック" charset="0"/>
              </a:rPr>
              <a:t> He). Retrieved at: http://www.flickr.com/photos/missmeng/5881124444. August 4, 2011. Creative Commons license.</a:t>
            </a:r>
          </a:p>
          <a:p>
            <a:pPr eaLnBrk="1" hangingPunct="1">
              <a:spcBef>
                <a:spcPct val="0"/>
              </a:spcBef>
            </a:pPr>
            <a:endParaRPr lang="en-US" dirty="0">
              <a:latin typeface="Calibri" charset="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
        <p:nvSpPr>
          <p:cNvPr id="98308" name="Slide Number Placeholder 3"/>
          <p:cNvSpPr>
            <a:spLocks noGrp="1"/>
          </p:cNvSpPr>
          <p:nvPr>
            <p:ph type="sldNum" sz="quarter" idx="5"/>
          </p:nvPr>
        </p:nvSpPr>
        <p:spPr bwMode="auto">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D56681-9E53-5E47-8884-A0D0B933856B}" type="slidenum">
              <a:rPr lang="en-US" sz="1200">
                <a:solidFill>
                  <a:prstClr val="black"/>
                </a:solidFill>
                <a:latin typeface="Calibri" charset="0"/>
              </a:rPr>
              <a:pPr eaLnBrk="1" hangingPunct="1"/>
              <a:t>15</a:t>
            </a:fld>
            <a:endParaRPr lang="en-US" sz="1200">
              <a:solidFill>
                <a:prstClr val="black"/>
              </a:solidFill>
              <a:latin typeface="Calibri" charset="0"/>
            </a:endParaRPr>
          </a:p>
        </p:txBody>
      </p:sp>
    </p:spTree>
    <p:extLst>
      <p:ext uri="{BB962C8B-B14F-4D97-AF65-F5344CB8AC3E}">
        <p14:creationId xmlns:p14="http://schemas.microsoft.com/office/powerpoint/2010/main" val="313452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AF2D144-AFBC-420C-A568-4BDA2427A5A9}" type="slidenum">
              <a:rPr lang="en-US" altLang="en-US"/>
              <a:pPr>
                <a:spcBef>
                  <a:spcPct val="0"/>
                </a:spcBef>
              </a:pPr>
              <a:t>16</a:t>
            </a:fld>
            <a:endParaRPr lang="en-US" altLang="en-US"/>
          </a:p>
        </p:txBody>
      </p:sp>
    </p:spTree>
    <p:extLst>
      <p:ext uri="{BB962C8B-B14F-4D97-AF65-F5344CB8AC3E}">
        <p14:creationId xmlns:p14="http://schemas.microsoft.com/office/powerpoint/2010/main" val="1683734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5038" eaLnBrk="1" hangingPunct="1">
              <a:spcBef>
                <a:spcPct val="0"/>
              </a:spcBef>
            </a:pPr>
            <a:endParaRPr lang="en-US" altLang="en-US">
              <a:latin typeface="Arial" panose="020B0604020202020204" pitchFamily="34" charset="0"/>
            </a:endParaRP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01675" indent="-269875">
              <a:spcBef>
                <a:spcPct val="30000"/>
              </a:spcBef>
              <a:defRPr sz="1200">
                <a:solidFill>
                  <a:schemeClr val="tx1"/>
                </a:solidFill>
                <a:latin typeface="Calibri" panose="020F0502020204030204" pitchFamily="34" charset="0"/>
              </a:defRPr>
            </a:lvl2pPr>
            <a:lvl3pPr marL="1081088" indent="-215900">
              <a:spcBef>
                <a:spcPct val="30000"/>
              </a:spcBef>
              <a:defRPr sz="1200">
                <a:solidFill>
                  <a:schemeClr val="tx1"/>
                </a:solidFill>
                <a:latin typeface="Calibri" panose="020F0502020204030204" pitchFamily="34" charset="0"/>
              </a:defRPr>
            </a:lvl3pPr>
            <a:lvl4pPr marL="1512888" indent="-215900">
              <a:spcBef>
                <a:spcPct val="30000"/>
              </a:spcBef>
              <a:defRPr sz="1200">
                <a:solidFill>
                  <a:schemeClr val="tx1"/>
                </a:solidFill>
                <a:latin typeface="Calibri" panose="020F0502020204030204" pitchFamily="34" charset="0"/>
              </a:defRPr>
            </a:lvl4pPr>
            <a:lvl5pPr marL="1944688" indent="-215900">
              <a:spcBef>
                <a:spcPct val="30000"/>
              </a:spcBef>
              <a:defRPr sz="1200">
                <a:solidFill>
                  <a:schemeClr val="tx1"/>
                </a:solidFill>
                <a:latin typeface="Calibri" panose="020F0502020204030204" pitchFamily="34" charset="0"/>
              </a:defRPr>
            </a:lvl5pPr>
            <a:lvl6pPr marL="2401888" indent="-215900" eaLnBrk="0" fontAlgn="base" hangingPunct="0">
              <a:spcBef>
                <a:spcPct val="30000"/>
              </a:spcBef>
              <a:spcAft>
                <a:spcPct val="0"/>
              </a:spcAft>
              <a:defRPr sz="1200">
                <a:solidFill>
                  <a:schemeClr val="tx1"/>
                </a:solidFill>
                <a:latin typeface="Calibri" panose="020F0502020204030204" pitchFamily="34" charset="0"/>
              </a:defRPr>
            </a:lvl6pPr>
            <a:lvl7pPr marL="2859088" indent="-215900" eaLnBrk="0" fontAlgn="base" hangingPunct="0">
              <a:spcBef>
                <a:spcPct val="30000"/>
              </a:spcBef>
              <a:spcAft>
                <a:spcPct val="0"/>
              </a:spcAft>
              <a:defRPr sz="1200">
                <a:solidFill>
                  <a:schemeClr val="tx1"/>
                </a:solidFill>
                <a:latin typeface="Calibri" panose="020F0502020204030204" pitchFamily="34" charset="0"/>
              </a:defRPr>
            </a:lvl7pPr>
            <a:lvl8pPr marL="3316288" indent="-215900" eaLnBrk="0" fontAlgn="base" hangingPunct="0">
              <a:spcBef>
                <a:spcPct val="30000"/>
              </a:spcBef>
              <a:spcAft>
                <a:spcPct val="0"/>
              </a:spcAft>
              <a:defRPr sz="1200">
                <a:solidFill>
                  <a:schemeClr val="tx1"/>
                </a:solidFill>
                <a:latin typeface="Calibri" panose="020F0502020204030204" pitchFamily="34" charset="0"/>
              </a:defRPr>
            </a:lvl8pPr>
            <a:lvl9pPr marL="3773488" indent="-2159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B2291B1-4142-4D09-BD10-D311DE517680}" type="slidenum">
              <a:rPr kumimoji="0" lang="en-US" altLang="en-US" sz="1200" b="0" i="0" u="none" strike="noStrike" kern="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a:t>
            </a:fld>
            <a:endParaRPr kumimoji="0" lang="en-US" altLang="en-US" sz="12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232902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Let’s talk a little</a:t>
            </a:r>
            <a:r>
              <a:rPr lang="en-US" baseline="0" dirty="0" smtClean="0"/>
              <a:t> bit about why it’s important to truly ENGAGE the public in our projects, and not just INFORM them by meeting minimum public noticing requirements and such. And </a:t>
            </a:r>
          </a:p>
          <a:p>
            <a:endParaRPr lang="en-US" baseline="0" dirty="0" smtClean="0"/>
          </a:p>
          <a:p>
            <a:r>
              <a:rPr lang="en-US" dirty="0" smtClean="0"/>
              <a:t>Research is showing us that a community can achieve long-term health improvements when people become involved and work together to affect change.  So even before policies and projects are fully developed, just having community engagement in the process already is providing a health benefit. </a:t>
            </a:r>
          </a:p>
          <a:p>
            <a:endParaRPr lang="en-US" dirty="0" smtClean="0"/>
          </a:p>
          <a:p>
            <a:r>
              <a:rPr lang="en-US" dirty="0" smtClean="0"/>
              <a:t>By bringing people together to work toward a shared vision, community outreach also has the power to build social capital. Those social networks we have matter; they inspire trust and a sense of community. But they do more. They improve our ability to solve problems together in an innovative manner and – here’s something very relevant to our projects – high levels of social capital “increase the likelihood that citizens will support financial investments in community projects.”     </a:t>
            </a:r>
          </a:p>
          <a:p>
            <a:endParaRPr lang="en-US" dirty="0" smtClean="0"/>
          </a:p>
          <a:p>
            <a:r>
              <a:rPr lang="en-US" dirty="0" smtClean="0"/>
              <a:t>And along those lines, we see that effective</a:t>
            </a:r>
            <a:r>
              <a:rPr lang="en-US" baseline="0" dirty="0" smtClean="0"/>
              <a:t> community outreach and civic </a:t>
            </a:r>
            <a:r>
              <a:rPr lang="en-US" dirty="0" smtClean="0"/>
              <a:t>engagement do, in fact, improve the success rates of projects. This is partly because agencies that engage the public in projects that are much more able to adapt to the changes in society that affect the projects. </a:t>
            </a:r>
          </a:p>
          <a:p>
            <a:endParaRPr lang="en-US" dirty="0" smtClean="0"/>
          </a:p>
          <a:p>
            <a:r>
              <a:rPr lang="en-US" dirty="0" smtClean="0"/>
              <a:t>Engaging</a:t>
            </a:r>
            <a:r>
              <a:rPr lang="en-US" baseline="0" dirty="0" smtClean="0"/>
              <a:t> the public successfully will reduce pressure on the staff members and local leaders.</a:t>
            </a:r>
          </a:p>
          <a:p>
            <a:endParaRPr lang="en-US" baseline="0" dirty="0" smtClean="0"/>
          </a:p>
          <a:p>
            <a:r>
              <a:rPr lang="en-US" dirty="0" smtClean="0"/>
              <a:t>Also, locals have unique knowledge of their neighborhoods. They know the local culture, the</a:t>
            </a:r>
            <a:r>
              <a:rPr lang="en-US" baseline="0" dirty="0" smtClean="0"/>
              <a:t> geography, the politics, the intangibles that affect projects. So of course they should have input on the project, but they also can </a:t>
            </a:r>
            <a:r>
              <a:rPr lang="en-US" dirty="0" smtClean="0"/>
              <a:t>help shape the views and perspective of us as project</a:t>
            </a:r>
            <a:r>
              <a:rPr lang="en-US" baseline="0" dirty="0" smtClean="0"/>
              <a:t> developers. W</a:t>
            </a:r>
            <a:r>
              <a:rPr lang="en-US" dirty="0" smtClean="0"/>
              <a:t>ith the added insight we gain from our local stakeholders,</a:t>
            </a:r>
            <a:r>
              <a:rPr lang="en-US" baseline="0" dirty="0" smtClean="0"/>
              <a:t> we can </a:t>
            </a:r>
            <a:r>
              <a:rPr lang="en-US" dirty="0" smtClean="0"/>
              <a:t>ensure the project is tailored to meet the community’s needs.</a:t>
            </a:r>
          </a:p>
          <a:p>
            <a:endParaRPr lang="en-US" dirty="0" smtClean="0"/>
          </a:p>
          <a:p>
            <a:r>
              <a:rPr lang="en-US" dirty="0" smtClean="0"/>
              <a:t>There we have several compelling reasons</a:t>
            </a:r>
            <a:r>
              <a:rPr lang="en-US" baseline="0" dirty="0" smtClean="0"/>
              <a:t> to truly engage the public, and not just inform.</a:t>
            </a:r>
            <a:endParaRPr lang="en-US" dirty="0" smtClean="0"/>
          </a:p>
          <a:p>
            <a:endParaRPr lang="en-US" dirty="0" smtClean="0"/>
          </a:p>
          <a:p>
            <a:r>
              <a:rPr lang="en-US" baseline="0" dirty="0" smtClean="0"/>
              <a:t>we’ll go through these briefly.</a:t>
            </a: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24</a:t>
            </a:fld>
            <a:endParaRPr lang="en-US"/>
          </a:p>
        </p:txBody>
      </p:sp>
    </p:spTree>
    <p:extLst>
      <p:ext uri="{BB962C8B-B14F-4D97-AF65-F5344CB8AC3E}">
        <p14:creationId xmlns:p14="http://schemas.microsoft.com/office/powerpoint/2010/main" val="2142949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Let’s talk a little</a:t>
            </a:r>
            <a:r>
              <a:rPr lang="en-US" baseline="0" dirty="0" smtClean="0"/>
              <a:t> bit about why it’s important to truly ENGAGE the public in our projects, and not just INFORM them by meeting minimum public noticing requirements and such. And </a:t>
            </a:r>
          </a:p>
          <a:p>
            <a:endParaRPr lang="en-US" baseline="0" dirty="0" smtClean="0"/>
          </a:p>
          <a:p>
            <a:r>
              <a:rPr lang="en-US" dirty="0" smtClean="0"/>
              <a:t>Research is showing us that a community can achieve long-term health improvements when people become involved and work together to affect change.  So even before policies and projects are fully developed, just having community engagement in the process already is providing a health benefit. </a:t>
            </a:r>
          </a:p>
          <a:p>
            <a:endParaRPr lang="en-US" dirty="0" smtClean="0"/>
          </a:p>
          <a:p>
            <a:r>
              <a:rPr lang="en-US" dirty="0" smtClean="0"/>
              <a:t>By bringing people together to work toward a shared vision, community outreach also has the power to build social capital. Those social networks we have matter; they inspire trust and a sense of community. But they do more. They improve our ability to solve problems together in an innovative manner and – here’s something very relevant to our projects – high levels of social capital “increase the likelihood that citizens will support financial investments in community projects.”     </a:t>
            </a:r>
          </a:p>
          <a:p>
            <a:endParaRPr lang="en-US" dirty="0" smtClean="0"/>
          </a:p>
          <a:p>
            <a:r>
              <a:rPr lang="en-US" dirty="0" smtClean="0"/>
              <a:t>And along those lines, we see that effective</a:t>
            </a:r>
            <a:r>
              <a:rPr lang="en-US" baseline="0" dirty="0" smtClean="0"/>
              <a:t> community outreach and civic </a:t>
            </a:r>
            <a:r>
              <a:rPr lang="en-US" dirty="0" smtClean="0"/>
              <a:t>engagement do, in fact, improve the success rates of projects. This is partly because agencies that engage the public in projects that are much more able to adapt to the changes in society that affect the projects. </a:t>
            </a:r>
          </a:p>
          <a:p>
            <a:endParaRPr lang="en-US" dirty="0" smtClean="0"/>
          </a:p>
          <a:p>
            <a:r>
              <a:rPr lang="en-US" dirty="0" smtClean="0"/>
              <a:t>Engaging</a:t>
            </a:r>
            <a:r>
              <a:rPr lang="en-US" baseline="0" dirty="0" smtClean="0"/>
              <a:t> the public successfully will reduce pressure on the staff members and local leaders.</a:t>
            </a:r>
          </a:p>
          <a:p>
            <a:endParaRPr lang="en-US" baseline="0" dirty="0" smtClean="0"/>
          </a:p>
          <a:p>
            <a:r>
              <a:rPr lang="en-US" dirty="0" smtClean="0"/>
              <a:t>Also, locals have unique knowledge of their neighborhoods. They know the local culture, the</a:t>
            </a:r>
            <a:r>
              <a:rPr lang="en-US" baseline="0" dirty="0" smtClean="0"/>
              <a:t> geography, the politics, the intangibles that affect projects. So of course they should have input on the project, but they also can </a:t>
            </a:r>
            <a:r>
              <a:rPr lang="en-US" dirty="0" smtClean="0"/>
              <a:t>help shape the views and perspective of us as project</a:t>
            </a:r>
            <a:r>
              <a:rPr lang="en-US" baseline="0" dirty="0" smtClean="0"/>
              <a:t> developers. W</a:t>
            </a:r>
            <a:r>
              <a:rPr lang="en-US" dirty="0" smtClean="0"/>
              <a:t>ith the added insight we gain from our local stakeholders,</a:t>
            </a:r>
            <a:r>
              <a:rPr lang="en-US" baseline="0" dirty="0" smtClean="0"/>
              <a:t> we can </a:t>
            </a:r>
            <a:r>
              <a:rPr lang="en-US" dirty="0" smtClean="0"/>
              <a:t>ensure the project is tailored to meet the community’s needs.</a:t>
            </a:r>
          </a:p>
          <a:p>
            <a:endParaRPr lang="en-US" dirty="0" smtClean="0"/>
          </a:p>
          <a:p>
            <a:r>
              <a:rPr lang="en-US" dirty="0" smtClean="0"/>
              <a:t>There we have several compelling reasons</a:t>
            </a:r>
            <a:r>
              <a:rPr lang="en-US" baseline="0" dirty="0" smtClean="0"/>
              <a:t> to truly engage the public, and not just inform.</a:t>
            </a:r>
            <a:endParaRPr lang="en-US" dirty="0" smtClean="0"/>
          </a:p>
          <a:p>
            <a:endParaRPr lang="en-US" dirty="0" smtClean="0"/>
          </a:p>
          <a:p>
            <a:r>
              <a:rPr lang="en-US" baseline="0" dirty="0" smtClean="0"/>
              <a:t>we’ll go through these briefly.</a:t>
            </a: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25</a:t>
            </a:fld>
            <a:endParaRPr lang="en-US"/>
          </a:p>
        </p:txBody>
      </p:sp>
    </p:spTree>
    <p:extLst>
      <p:ext uri="{BB962C8B-B14F-4D97-AF65-F5344CB8AC3E}">
        <p14:creationId xmlns:p14="http://schemas.microsoft.com/office/powerpoint/2010/main" val="1771319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Every person has an emotional connection to their built environment, and we as project developers need to respect that. </a:t>
            </a:r>
          </a:p>
          <a:p>
            <a:endParaRPr lang="en-US" baseline="0" dirty="0" smtClean="0"/>
          </a:p>
          <a:p>
            <a:r>
              <a:rPr lang="en-US" baseline="0" dirty="0" smtClean="0"/>
              <a:t>This is my family. This is a major part of our world – the sidewalk in front of our house. It’s where my kids learned to ride bikes. It’s important to us for many reasons, and whether or not we acknowledge it, we have an emotional connection to it. Other people have other reasons for being emotionally connected to their built environments, whether it be a sidewalk in front of their house, a bridge they pass every time they go to grandma’s house, a greenway where they walk their dog, whatever it is, as project developers, we need to ensure that people are engaged in any changes to their built environments. In fact, we’d BETTER engage people because when they come home to changes in their built environment, hell hath no fury ….. The WALC Institute has been called upon to help two communities – one in North Carolina and one in Arkansas – that implemented road diets – narrowing of roadways to calm traffic – without an effective public process. The road diets themselves may be a great solution, but when people woke up one morning and the 5-lane commute to work was suddenly two travel lanes plus a turning lane, they were upset. So we’ve got to get them involved and engaged. And we also need to understand that people’s reactions and responses may not always be rational or logical; in fact, they often aren’t. But even if a reaction is based only in emotion, it’s real and need to not be dismissive, but address it just as we would a reaction that seems perfectly logical. </a:t>
            </a: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26</a:t>
            </a:fld>
            <a:endParaRPr lang="en-US"/>
          </a:p>
        </p:txBody>
      </p:sp>
    </p:spTree>
    <p:extLst>
      <p:ext uri="{BB962C8B-B14F-4D97-AF65-F5344CB8AC3E}">
        <p14:creationId xmlns:p14="http://schemas.microsoft.com/office/powerpoint/2010/main" val="1096556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smtClean="0">
                <a:solidFill>
                  <a:schemeClr val="tx1"/>
                </a:solidFill>
                <a:latin typeface="+mn-lt"/>
                <a:ea typeface="+mn-ea"/>
                <a:cs typeface="+mn-cs"/>
              </a:rPr>
              <a:t>The overarching goal should be to achieve diversity by involving a demographically and geographically balanced group of people representing various interests and backgrounds.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Stakeholders and partners commonly include city and county staff, advocacy groups, residents, business operators, property owners, elected officials, community leaders, neighborhood safety groups, school representatives, health agencies, “Main Street” or downtown groups, charitable non-profit organizations and regional employers. To be more effective, project leaders also should seek the early involvement of faith-based organizations, news outlets, potential opposition groups and seasonal residents. </a:t>
            </a:r>
          </a:p>
          <a:p>
            <a:pPr lvl="0"/>
            <a:endParaRPr lang="en-US" sz="1200" b="1"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Potential opposition groups. </a:t>
            </a:r>
            <a:r>
              <a:rPr lang="en-US" sz="1200" b="0" kern="1200" dirty="0" smtClean="0">
                <a:solidFill>
                  <a:schemeClr val="tx1"/>
                </a:solidFill>
                <a:latin typeface="+mn-lt"/>
                <a:ea typeface="+mn-ea"/>
                <a:cs typeface="+mn-cs"/>
              </a:rPr>
              <a:t>Special efforts should be made to identify and reach out to people and organizations that may be expected to oppose the project. It is important to build their trust and involvement. Try to identify and address their concerns both as part of the public process and during special stakeholder interviews or meetings.  Note that this may include internal groups or professionals who initially may be inclined to provide technical “brush-offs.” For example, they may at the outset be worried that sanitation trucks won’t be able to maneuver on narrow roads, that trees may disrupt drainage, or that a crosswalk isn’t needed where people don’t already try to cross the road. Whether internal or external, these concerns need to be addressed early in the public process to give the potential opposition time to understand the project, become comfortable with proposed solutions, ask many questions and decide whether or not to support the effort. Support is much more likely when they have been invited into the process early and have been included as key stakeholders. </a:t>
            </a:r>
            <a:endParaRPr lang="en-US" sz="1200" b="1" kern="1200" dirty="0" smtClean="0">
              <a:solidFill>
                <a:schemeClr val="tx1"/>
              </a:solidFill>
              <a:latin typeface="+mn-lt"/>
              <a:ea typeface="+mn-ea"/>
              <a:cs typeface="+mn-cs"/>
            </a:endParaRPr>
          </a:p>
          <a:p>
            <a:pPr lvl="0"/>
            <a:endParaRPr lang="en-US" sz="1200" b="1" kern="1200" dirty="0" smtClean="0">
              <a:solidFill>
                <a:schemeClr val="tx1"/>
              </a:solidFill>
              <a:latin typeface="+mn-lt"/>
              <a:ea typeface="+mn-ea"/>
              <a:cs typeface="+mn-cs"/>
            </a:endParaRPr>
          </a:p>
          <a:p>
            <a:pPr lvl="0"/>
            <a:r>
              <a:rPr lang="en-US" sz="1200" b="1" kern="1200" dirty="0" smtClean="0">
                <a:solidFill>
                  <a:schemeClr val="tx1"/>
                </a:solidFill>
                <a:latin typeface="+mn-lt"/>
                <a:ea typeface="+mn-ea"/>
                <a:cs typeface="+mn-cs"/>
              </a:rPr>
              <a:t>Faith-based organizations</a:t>
            </a:r>
            <a:r>
              <a:rPr lang="en-US" sz="1200" b="0" kern="1200" dirty="0" smtClean="0">
                <a:solidFill>
                  <a:schemeClr val="tx1"/>
                </a:solidFill>
                <a:latin typeface="+mn-lt"/>
                <a:ea typeface="+mn-ea"/>
                <a:cs typeface="+mn-cs"/>
              </a:rPr>
              <a:t>. Across the country, churches “build and sustain more social capital – and social capital of more varied forms – that any other type of institution.” In small towns or areas of sprawl, faith-based organizations often serve an ever greater role than in urban settings to build community and build capacity for change. Thus, project leaders should seek innovative ways to work with church leaders to engage their membership in public projects.</a:t>
            </a:r>
            <a:endParaRPr lang="en-US" sz="1200" b="1" kern="1200" dirty="0" smtClean="0">
              <a:solidFill>
                <a:schemeClr val="tx1"/>
              </a:solidFill>
              <a:latin typeface="+mn-lt"/>
              <a:ea typeface="+mn-ea"/>
              <a:cs typeface="+mn-cs"/>
            </a:endParaRPr>
          </a:p>
          <a:p>
            <a:pPr lvl="0"/>
            <a:endParaRPr lang="en-US" sz="1200" b="1" kern="1200" dirty="0" smtClean="0">
              <a:solidFill>
                <a:schemeClr val="tx1"/>
              </a:solidFill>
              <a:latin typeface="+mn-lt"/>
              <a:ea typeface="+mn-ea"/>
              <a:cs typeface="+mn-cs"/>
            </a:endParaRPr>
          </a:p>
          <a:p>
            <a:pPr lvl="0"/>
            <a:r>
              <a:rPr lang="en-US" sz="1200" b="1" kern="1200" dirty="0" smtClean="0">
                <a:solidFill>
                  <a:schemeClr val="tx1"/>
                </a:solidFill>
                <a:latin typeface="+mn-lt"/>
                <a:ea typeface="+mn-ea"/>
                <a:cs typeface="+mn-cs"/>
              </a:rPr>
              <a:t>Seasonal residents, including migrant workers, resort residents, members of the military and merchant marines.</a:t>
            </a:r>
            <a:r>
              <a:rPr lang="en-US" sz="1200" b="0" kern="1200" dirty="0" smtClean="0">
                <a:solidFill>
                  <a:schemeClr val="tx1"/>
                </a:solidFill>
                <a:latin typeface="+mn-lt"/>
                <a:ea typeface="+mn-ea"/>
                <a:cs typeface="+mn-cs"/>
              </a:rPr>
              <a:t> It is important to reach out to groups that represent seasonal residents. Although their members may not be able to attend public events in-person, representatives of seasonal residents - including organizations such as migrant worker education, healthcare providers, homeowners’ associations, property managers, military officials, and operators of ports, marinas and resorts - can become important liaisons between their constituents and the project leaders, and are well positioned to share timely and important information both ways.</a:t>
            </a:r>
            <a:endParaRPr lang="en-US" sz="1200" b="1" kern="1200" dirty="0" smtClean="0">
              <a:solidFill>
                <a:schemeClr val="tx1"/>
              </a:solidFill>
              <a:latin typeface="+mn-lt"/>
              <a:ea typeface="+mn-ea"/>
              <a:cs typeface="+mn-cs"/>
            </a:endParaRPr>
          </a:p>
          <a:p>
            <a:pPr lvl="0"/>
            <a:endParaRPr lang="en-US" sz="1200" b="1" kern="1200" dirty="0" smtClean="0">
              <a:solidFill>
                <a:schemeClr val="tx1"/>
              </a:solidFill>
              <a:latin typeface="+mn-lt"/>
              <a:ea typeface="+mn-ea"/>
              <a:cs typeface="+mn-cs"/>
            </a:endParaRPr>
          </a:p>
          <a:p>
            <a:pPr lvl="0"/>
            <a:r>
              <a:rPr lang="en-US" sz="1200" b="1" kern="1200" dirty="0" smtClean="0">
                <a:solidFill>
                  <a:schemeClr val="tx1"/>
                </a:solidFill>
                <a:latin typeface="+mn-lt"/>
                <a:ea typeface="+mn-ea"/>
                <a:cs typeface="+mn-cs"/>
              </a:rPr>
              <a:t>Children</a:t>
            </a:r>
            <a:r>
              <a:rPr lang="en-US" sz="1200" b="0" kern="1200" dirty="0" smtClean="0">
                <a:solidFill>
                  <a:schemeClr val="tx1"/>
                </a:solidFill>
                <a:latin typeface="+mn-lt"/>
                <a:ea typeface="+mn-ea"/>
                <a:cs typeface="+mn-cs"/>
              </a:rPr>
              <a:t>. Children have much to offer in the community planning and design process, yet they remain mostly untapped throughout community transformation processes. A child’s imagination is a powerful tool; they can dream up the perfect community in which to live, play and go to school. Beyond the power of their imaginations, they also can bring very practical solutions to the table. For example, children often are aware of shortcuts to the places they go that could be formalized into trails and added to the community’s pedestrian network map. They often speak volumes about important values and their honesty helps raise the discussion to the level of guiding principles. Perhaps most importantly, the involvement of children in public processes can change the whole tenor of the events. Engage them through children’s charrettes, art or urban design contests, school field trips, holding special activities for them at community charrettes or workshops, inviting them on walking audits near their schools, or at the very least providing schools with flyers announcing the project or public process that can be send home with children in their bags. </a:t>
            </a:r>
          </a:p>
          <a:p>
            <a:pPr lvl="0"/>
            <a:endParaRPr lang="en-US" sz="1200" b="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Media. </a:t>
            </a:r>
            <a:r>
              <a:rPr lang="en-US" sz="1200" b="0" kern="1200" dirty="0" smtClean="0">
                <a:solidFill>
                  <a:schemeClr val="tx1"/>
                </a:solidFill>
                <a:latin typeface="+mn-lt"/>
                <a:ea typeface="+mn-ea"/>
                <a:cs typeface="+mn-cs"/>
              </a:rPr>
              <a:t>Conventional community outreach plans have treated the media as a means of simply disseminating information. A more effective approach is to engage members of traditional and non-traditional news outlets alike (newspaper, television, radio, online news services, bloggers, etc.) as stakeholders and seek their involvement early in the process. Just as project leaders should build capacity amongst residents and within the community, so too should they seek to build capacity with journalists and news outlets. </a:t>
            </a:r>
            <a:endParaRPr lang="en-US" sz="1200" b="1" kern="1200" dirty="0" smtClean="0">
              <a:solidFill>
                <a:schemeClr val="tx1"/>
              </a:solidFill>
              <a:latin typeface="+mn-lt"/>
              <a:ea typeface="+mn-ea"/>
              <a:cs typeface="+mn-cs"/>
            </a:endParaRPr>
          </a:p>
          <a:p>
            <a:pPr lvl="0"/>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78691F-3A2D-4054-8AEE-B1D7C8FD82DE}" type="slidenum">
              <a:rPr lang="en-US" smtClean="0"/>
              <a:pPr/>
              <a:t>36</a:t>
            </a:fld>
            <a:endParaRPr lang="en-US"/>
          </a:p>
        </p:txBody>
      </p:sp>
    </p:spTree>
    <p:extLst>
      <p:ext uri="{BB962C8B-B14F-4D97-AF65-F5344CB8AC3E}">
        <p14:creationId xmlns:p14="http://schemas.microsoft.com/office/powerpoint/2010/main" val="2385140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8563" lvl="1" indent="-118563" defTabSz="553296">
              <a:lnSpc>
                <a:spcPct val="90000"/>
              </a:lnSpc>
              <a:spcBef>
                <a:spcPct val="0"/>
              </a:spcBef>
              <a:spcAft>
                <a:spcPts val="622"/>
              </a:spcAft>
            </a:pPr>
            <a:r>
              <a:rPr lang="en-US" dirty="0" smtClean="0">
                <a:latin typeface="Calibri" pitchFamily="34" charset="0"/>
                <a:cs typeface="Calibri" pitchFamily="34" charset="0"/>
              </a:rPr>
              <a:t>In places where multi-lingual outreach is important - most places in the country – making</a:t>
            </a:r>
            <a:r>
              <a:rPr lang="en-US" baseline="0" dirty="0" smtClean="0">
                <a:latin typeface="Calibri" pitchFamily="34" charset="0"/>
                <a:cs typeface="Calibri" pitchFamily="34" charset="0"/>
              </a:rPr>
              <a:t> it matter can be tricky. T</a:t>
            </a:r>
            <a:r>
              <a:rPr lang="en-US" dirty="0" smtClean="0">
                <a:latin typeface="Calibri" pitchFamily="34" charset="0"/>
                <a:cs typeface="Calibri" pitchFamily="34" charset="0"/>
              </a:rPr>
              <a:t>ranslating messages and materials into all appropriate languages is good, but it’s even better to culturally adapt messages for target audiences.</a:t>
            </a:r>
          </a:p>
          <a:p>
            <a:pPr marL="118563" lvl="1" indent="-118563" defTabSz="553296">
              <a:lnSpc>
                <a:spcPct val="90000"/>
              </a:lnSpc>
              <a:spcBef>
                <a:spcPct val="0"/>
              </a:spcBef>
              <a:spcAft>
                <a:spcPts val="622"/>
              </a:spcAft>
            </a:pPr>
            <a:endParaRPr lang="en-US" dirty="0" smtClean="0">
              <a:latin typeface="Calibri" pitchFamily="34" charset="0"/>
              <a:cs typeface="Calibri" pitchFamily="34" charset="0"/>
            </a:endParaRPr>
          </a:p>
          <a:p>
            <a:pPr marL="118563" lvl="1" indent="-118563" defTabSz="553296">
              <a:lnSpc>
                <a:spcPct val="90000"/>
              </a:lnSpc>
              <a:spcBef>
                <a:spcPct val="0"/>
              </a:spcBef>
              <a:spcAft>
                <a:spcPts val="622"/>
              </a:spcAft>
            </a:pPr>
            <a:r>
              <a:rPr lang="en-US" dirty="0" smtClean="0">
                <a:latin typeface="Calibri" pitchFamily="34" charset="0"/>
                <a:cs typeface="Calibri" pitchFamily="34" charset="0"/>
              </a:rPr>
              <a:t>The 11 livability fact sheets produced by the WALC Institute</a:t>
            </a:r>
            <a:r>
              <a:rPr lang="en-US" baseline="0" dirty="0" smtClean="0">
                <a:latin typeface="Calibri" pitchFamily="34" charset="0"/>
                <a:cs typeface="Calibri" pitchFamily="34" charset="0"/>
              </a:rPr>
              <a:t> and AARP are available in English and Spanish to download for free at www.walklive.org. </a:t>
            </a:r>
            <a:endParaRPr lang="en-US" dirty="0" smtClean="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fld id="{E878691F-3A2D-4054-8AEE-B1D7C8FD82DE}" type="slidenum">
              <a:rPr lang="en-US" smtClean="0"/>
              <a:pPr/>
              <a:t>37</a:t>
            </a:fld>
            <a:endParaRPr lang="en-US"/>
          </a:p>
        </p:txBody>
      </p:sp>
    </p:spTree>
    <p:extLst>
      <p:ext uri="{BB962C8B-B14F-4D97-AF65-F5344CB8AC3E}">
        <p14:creationId xmlns:p14="http://schemas.microsoft.com/office/powerpoint/2010/main" val="829058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The conventional model for public involvement in projects that affect the built environment often engages the public too late in the process, and in a manner that pits interests against each other. For example, holding a standard public hearing on a proposed project sets up stakeholders to take a position either for or against the project, without any discussion about community values and whether the project supports those values.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better model is to start the public process with visioning sessions or educational workshops that identify or clarify shared values. In some communities, a vision plan already exists and in those cases, the vision plan should help guide the project development. In other communities, a simple values-clarification exercise during an initial public workshop can go a long way toward helping stakeholders see that they generally want the same things for their community – safety and security, economic development, places for recreation, health, and so on – and that their goal should be to collaborate on ways to achieve those ideals through the project being developed. Values clarification also can provide useful guidance to policy makers when trade-offs are concerned—for example, when the potential long-term effects of a decision are measured against short-term gains or losses. And starting with a base of shared values helps ensure outcomes aren’t predetermined, but in fact that the local vision is driving the process.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From this base of shared values, strive to build understanding and knowledge. Think like an educator, use language that is familiar and clear to the audience, and encourage reciprocal learning (learning from each other) and experiential learning (learning by doing or experiencing.)  Frame issues neutrally to maintain credibility and to ensure participants can make informed decisions. Facilitate well-informed and well-rounded discussions that ensure all voices are heard.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78691F-3A2D-4054-8AEE-B1D7C8FD82DE}" type="slidenum">
              <a:rPr lang="en-US" smtClean="0"/>
              <a:pPr/>
              <a:t>38</a:t>
            </a:fld>
            <a:endParaRPr lang="en-US"/>
          </a:p>
        </p:txBody>
      </p:sp>
    </p:spTree>
    <p:extLst>
      <p:ext uri="{BB962C8B-B14F-4D97-AF65-F5344CB8AC3E}">
        <p14:creationId xmlns:p14="http://schemas.microsoft.com/office/powerpoint/2010/main" val="1408406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way to do that is through</a:t>
            </a:r>
            <a:r>
              <a:rPr lang="en-US" baseline="0" dirty="0" smtClean="0"/>
              <a:t> ACTIVE workshops. If you’re talking about streets in your meeting or workshop, take people out to the streets to show them specifically what you’re talking about. Of course, I’m not suggesting you do this on a whim, but instead plan for a portion of the meeting to be a walkability audit, or a vehicle speed assessment, or an evaluation of access to healthy food. Whatever your trying to get out of your transportation projects, take a workshop group into the field and explore together what the existing conditions are, and where opportunities exist. </a:t>
            </a: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41</a:t>
            </a:fld>
            <a:endParaRPr lang="en-US"/>
          </a:p>
        </p:txBody>
      </p:sp>
    </p:spTree>
    <p:extLst>
      <p:ext uri="{BB962C8B-B14F-4D97-AF65-F5344CB8AC3E}">
        <p14:creationId xmlns:p14="http://schemas.microsoft.com/office/powerpoint/2010/main" val="1298294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Click to reveal morph.</a:t>
            </a:r>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61445C-0072-4943-B013-0397DABFC7AC}" type="slidenum">
              <a:rPr lang="en-US" altLang="en-US"/>
              <a:pPr>
                <a:spcBef>
                  <a:spcPct val="0"/>
                </a:spcBef>
              </a:pPr>
              <a:t>42</a:t>
            </a:fld>
            <a:endParaRPr lang="en-US" altLang="en-US"/>
          </a:p>
        </p:txBody>
      </p:sp>
    </p:spTree>
    <p:extLst>
      <p:ext uri="{BB962C8B-B14F-4D97-AF65-F5344CB8AC3E}">
        <p14:creationId xmlns:p14="http://schemas.microsoft.com/office/powerpoint/2010/main" val="1438841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Click to reveal morph.</a:t>
            </a:r>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90D206C-1A1C-4603-A5A9-D3B4398FB9FA}" type="slidenum">
              <a:rPr lang="en-US" altLang="en-US"/>
              <a:pPr>
                <a:spcBef>
                  <a:spcPct val="0"/>
                </a:spcBef>
              </a:pPr>
              <a:t>43</a:t>
            </a:fld>
            <a:endParaRPr lang="en-US" altLang="en-US"/>
          </a:p>
        </p:txBody>
      </p:sp>
    </p:spTree>
    <p:extLst>
      <p:ext uri="{BB962C8B-B14F-4D97-AF65-F5344CB8AC3E}">
        <p14:creationId xmlns:p14="http://schemas.microsoft.com/office/powerpoint/2010/main" val="289903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Click to reveal morph.</a:t>
            </a:r>
          </a:p>
        </p:txBody>
      </p:sp>
      <p:sp>
        <p:nvSpPr>
          <p:cNvPr id="131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04BD80-F59D-4E2C-99D8-0849B6FDBF4C}" type="slidenum">
              <a:rPr lang="en-US" altLang="en-US"/>
              <a:pPr>
                <a:spcBef>
                  <a:spcPct val="0"/>
                </a:spcBef>
              </a:pPr>
              <a:t>44</a:t>
            </a:fld>
            <a:endParaRPr lang="en-US" altLang="en-US"/>
          </a:p>
        </p:txBody>
      </p:sp>
    </p:spTree>
    <p:extLst>
      <p:ext uri="{BB962C8B-B14F-4D97-AF65-F5344CB8AC3E}">
        <p14:creationId xmlns:p14="http://schemas.microsoft.com/office/powerpoint/2010/main" val="25588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Click to reveal morph.</a:t>
            </a:r>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40B9D1-998E-4C80-AC6B-ACF521E41CDD}" type="slidenum">
              <a:rPr lang="en-US" altLang="en-US"/>
              <a:pPr>
                <a:spcBef>
                  <a:spcPct val="0"/>
                </a:spcBef>
              </a:pPr>
              <a:t>45</a:t>
            </a:fld>
            <a:endParaRPr lang="en-US" altLang="en-US"/>
          </a:p>
        </p:txBody>
      </p:sp>
    </p:spTree>
    <p:extLst>
      <p:ext uri="{BB962C8B-B14F-4D97-AF65-F5344CB8AC3E}">
        <p14:creationId xmlns:p14="http://schemas.microsoft.com/office/powerpoint/2010/main" val="21390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52</a:t>
            </a:fld>
            <a:endParaRPr lang="en-US"/>
          </a:p>
        </p:txBody>
      </p:sp>
    </p:spTree>
    <p:extLst>
      <p:ext uri="{BB962C8B-B14F-4D97-AF65-F5344CB8AC3E}">
        <p14:creationId xmlns:p14="http://schemas.microsoft.com/office/powerpoint/2010/main" val="2581223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fact, it’s very helpful to show people what the new place can look like.</a:t>
            </a:r>
            <a:br>
              <a:rPr lang="en-US" dirty="0" smtClean="0"/>
            </a:br>
            <a:r>
              <a:rPr lang="en-US" dirty="0" smtClean="0"/>
              <a:t>Difficult for most of us to read plans and understand what the experience will be like when it’s built.</a:t>
            </a:r>
            <a:br>
              <a:rPr lang="en-US" dirty="0" smtClean="0"/>
            </a:br>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64</a:t>
            </a:fld>
            <a:endParaRPr lang="en-US"/>
          </a:p>
        </p:txBody>
      </p:sp>
    </p:spTree>
    <p:extLst>
      <p:ext uri="{BB962C8B-B14F-4D97-AF65-F5344CB8AC3E}">
        <p14:creationId xmlns:p14="http://schemas.microsoft.com/office/powerpoint/2010/main" val="1659633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4" name="Slide Number Placeholder 3"/>
          <p:cNvSpPr>
            <a:spLocks noGrp="1"/>
          </p:cNvSpPr>
          <p:nvPr>
            <p:ph type="sldNum" sz="quarter" idx="5"/>
          </p:nvPr>
        </p:nvSpPr>
        <p:spPr/>
        <p:txBody>
          <a:bodyPr/>
          <a:lstStyle/>
          <a:p>
            <a:pPr>
              <a:defRPr/>
            </a:pPr>
            <a:fld id="{EB10C160-FDD3-494C-81DF-3A5951E96EEB}" type="slidenum">
              <a:rPr lang="en-US" smtClean="0">
                <a:solidFill>
                  <a:prstClr val="black"/>
                </a:solidFill>
              </a:rPr>
              <a:pPr>
                <a:defRPr/>
              </a:pPr>
              <a:t>77</a:t>
            </a:fld>
            <a:endParaRPr lang="en-US" dirty="0">
              <a:solidFill>
                <a:prstClr val="black"/>
              </a:solidFill>
            </a:endParaRPr>
          </a:p>
        </p:txBody>
      </p:sp>
    </p:spTree>
    <p:extLst>
      <p:ext uri="{BB962C8B-B14F-4D97-AF65-F5344CB8AC3E}">
        <p14:creationId xmlns:p14="http://schemas.microsoft.com/office/powerpoint/2010/main" val="4239973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4" name="Slide Number Placeholder 3"/>
          <p:cNvSpPr>
            <a:spLocks noGrp="1"/>
          </p:cNvSpPr>
          <p:nvPr>
            <p:ph type="sldNum" sz="quarter" idx="5"/>
          </p:nvPr>
        </p:nvSpPr>
        <p:spPr/>
        <p:txBody>
          <a:bodyPr/>
          <a:lstStyle/>
          <a:p>
            <a:pPr>
              <a:defRPr/>
            </a:pPr>
            <a:fld id="{EB10C160-FDD3-494C-81DF-3A5951E96EEB}" type="slidenum">
              <a:rPr lang="en-US" smtClean="0">
                <a:solidFill>
                  <a:prstClr val="black"/>
                </a:solidFill>
              </a:rPr>
              <a:pPr>
                <a:defRPr/>
              </a:pPr>
              <a:t>78</a:t>
            </a:fld>
            <a:endParaRPr lang="en-US" dirty="0">
              <a:solidFill>
                <a:prstClr val="black"/>
              </a:solidFill>
            </a:endParaRPr>
          </a:p>
        </p:txBody>
      </p:sp>
    </p:spTree>
    <p:extLst>
      <p:ext uri="{BB962C8B-B14F-4D97-AF65-F5344CB8AC3E}">
        <p14:creationId xmlns:p14="http://schemas.microsoft.com/office/powerpoint/2010/main" val="443419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42740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442677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116558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5988">
              <a:defRPr>
                <a:solidFill>
                  <a:schemeClr val="tx1"/>
                </a:solidFill>
                <a:latin typeface="Calibri" pitchFamily="34" charset="0"/>
              </a:defRPr>
            </a:lvl1pPr>
            <a:lvl2pPr marL="701675" indent="-269875" defTabSz="915988">
              <a:defRPr>
                <a:solidFill>
                  <a:schemeClr val="tx1"/>
                </a:solidFill>
                <a:latin typeface="Calibri" pitchFamily="34" charset="0"/>
              </a:defRPr>
            </a:lvl2pPr>
            <a:lvl3pPr marL="1081088" indent="-215900" defTabSz="915988">
              <a:defRPr>
                <a:solidFill>
                  <a:schemeClr val="tx1"/>
                </a:solidFill>
                <a:latin typeface="Calibri" pitchFamily="34" charset="0"/>
              </a:defRPr>
            </a:lvl3pPr>
            <a:lvl4pPr marL="1512888" indent="-215900" defTabSz="915988">
              <a:defRPr>
                <a:solidFill>
                  <a:schemeClr val="tx1"/>
                </a:solidFill>
                <a:latin typeface="Calibri" pitchFamily="34" charset="0"/>
              </a:defRPr>
            </a:lvl4pPr>
            <a:lvl5pPr marL="1944688" indent="-215900" defTabSz="915988">
              <a:defRPr>
                <a:solidFill>
                  <a:schemeClr val="tx1"/>
                </a:solidFill>
                <a:latin typeface="Calibri" pitchFamily="34" charset="0"/>
              </a:defRPr>
            </a:lvl5pPr>
            <a:lvl6pPr marL="2401888" indent="-215900" defTabSz="915988" fontAlgn="base">
              <a:spcBef>
                <a:spcPct val="0"/>
              </a:spcBef>
              <a:spcAft>
                <a:spcPct val="0"/>
              </a:spcAft>
              <a:defRPr>
                <a:solidFill>
                  <a:schemeClr val="tx1"/>
                </a:solidFill>
                <a:latin typeface="Calibri" pitchFamily="34" charset="0"/>
              </a:defRPr>
            </a:lvl6pPr>
            <a:lvl7pPr marL="2859088" indent="-215900" defTabSz="915988" fontAlgn="base">
              <a:spcBef>
                <a:spcPct val="0"/>
              </a:spcBef>
              <a:spcAft>
                <a:spcPct val="0"/>
              </a:spcAft>
              <a:defRPr>
                <a:solidFill>
                  <a:schemeClr val="tx1"/>
                </a:solidFill>
                <a:latin typeface="Calibri" pitchFamily="34" charset="0"/>
              </a:defRPr>
            </a:lvl7pPr>
            <a:lvl8pPr marL="3316288" indent="-215900" defTabSz="915988" fontAlgn="base">
              <a:spcBef>
                <a:spcPct val="0"/>
              </a:spcBef>
              <a:spcAft>
                <a:spcPct val="0"/>
              </a:spcAft>
              <a:defRPr>
                <a:solidFill>
                  <a:schemeClr val="tx1"/>
                </a:solidFill>
                <a:latin typeface="Calibri" pitchFamily="34" charset="0"/>
              </a:defRPr>
            </a:lvl8pPr>
            <a:lvl9pPr marL="3773488" indent="-215900" defTabSz="915988" fontAlgn="base">
              <a:spcBef>
                <a:spcPct val="0"/>
              </a:spcBef>
              <a:spcAft>
                <a:spcPct val="0"/>
              </a:spcAft>
              <a:defRPr>
                <a:solidFill>
                  <a:schemeClr val="tx1"/>
                </a:solidFill>
                <a:latin typeface="Calibri" pitchFamily="34" charset="0"/>
              </a:defRPr>
            </a:lvl9pPr>
          </a:lstStyle>
          <a:p>
            <a:pPr marL="0" marR="0" lvl="0" indent="0" algn="r" defTabSz="915988" rtl="0" eaLnBrk="0" fontAlgn="base" latinLnBrk="0" hangingPunct="0">
              <a:lnSpc>
                <a:spcPct val="100000"/>
              </a:lnSpc>
              <a:spcBef>
                <a:spcPct val="0"/>
              </a:spcBef>
              <a:spcAft>
                <a:spcPct val="0"/>
              </a:spcAft>
              <a:buClrTx/>
              <a:buSzTx/>
              <a:buFontTx/>
              <a:buNone/>
              <a:tabLst/>
              <a:defRPr/>
            </a:pPr>
            <a:fld id="{D592D454-DADE-4E3C-AC9B-FEDB41D0DEAD}"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5988" rtl="0" eaLnBrk="0" fontAlgn="base" latinLnBrk="0" hangingPunct="0">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701081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EA3CBF9A-3AE0-4008-A522-FDD6AAC00FC2}"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85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66643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in the pieces of your civic</a:t>
            </a:r>
            <a:r>
              <a:rPr lang="en-US" baseline="0" dirty="0" smtClean="0"/>
              <a:t> engagement strategy where you are communicating with the public, </a:t>
            </a:r>
            <a:r>
              <a:rPr lang="en-US" dirty="0" smtClean="0"/>
              <a:t>don’t write</a:t>
            </a:r>
            <a:r>
              <a:rPr lang="en-US" baseline="0" dirty="0" smtClean="0"/>
              <a:t> or talk to sound smart. Communicate to broaden understanding and to share important information. Think like a teacher. Use words that are familiar to your audiences. If a word that means one thing in transportation speak means something else to the general public, try to avoid it. For example, to most of us, a corridor is a hallway. During community events, it’s okay to use the word street, or roadway, or whatever fits the situation, instead of corridor. Also, I hear bike facilities talked about a lot at public meetings. Most of us use the word facility to refer to a building. So if you can, use something like amenities or lanes or lockers depending on what you’re talking about.</a:t>
            </a:r>
          </a:p>
          <a:p>
            <a:endParaRPr lang="en-US" baseline="0" dirty="0" smtClean="0"/>
          </a:p>
          <a:p>
            <a:r>
              <a:rPr lang="en-US" baseline="0" dirty="0" smtClean="0"/>
              <a:t>Acronyms. Oh, acronyms, how we love our acronyms. ROW, ADT, TMP, CSS, VMT… I </a:t>
            </a:r>
            <a:r>
              <a:rPr lang="en-US" baseline="0" dirty="0" err="1" smtClean="0"/>
              <a:t>Googled</a:t>
            </a:r>
            <a:r>
              <a:rPr lang="en-US" baseline="0" dirty="0" smtClean="0"/>
              <a:t> transportation engineering acronyms and one of the documents returned was 27 pages long, more than a thousand acronyms. Don’t expect the public to easily digest the acronyms. In fact, it’s not even fair to a listener who isn’t from our field to define an acronym, and then use it as a part of speech and expect them to be able to keep up. Each time that acronym slips into your conversation, the listener who isn’t very familiar with it has to stop – has to unplug from the discussion for a moment – to remember what it means, and they lose those precious seconds of comprehension because you continued talking while they were checked out. There isn’t any need for acronyms in conversation, and likely not even in writing. It’s not that hard to say Right-of-Way or spell it out in writing. It’s not that hard to say Annual Daily Traffic.  Saying the full words will help your audience immensely as they try to understand you. Now, again, this is all as it relates to community outreach and engagement, I’m not saying not to use ROW in your technical documents.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878691F-3A2D-4054-8AEE-B1D7C8FD82DE}" type="slidenum">
              <a:rPr lang="en-US" smtClean="0"/>
              <a:pPr/>
              <a:t>87</a:t>
            </a:fld>
            <a:endParaRPr lang="en-US"/>
          </a:p>
        </p:txBody>
      </p:sp>
    </p:spTree>
    <p:extLst>
      <p:ext uri="{BB962C8B-B14F-4D97-AF65-F5344CB8AC3E}">
        <p14:creationId xmlns:p14="http://schemas.microsoft.com/office/powerpoint/2010/main" val="1567078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Winter Garden, FL</a:t>
            </a:r>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E549433-9098-4B55-9F2D-FC3FDC1D0C6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03536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This intersection is a people place. We </a:t>
            </a:r>
            <a:r>
              <a:rPr lang="en-US" altLang="en-US" b="1" i="1" smtClean="0"/>
              <a:t>made</a:t>
            </a:r>
            <a:r>
              <a:rPr lang="en-US" altLang="en-US" smtClean="0"/>
              <a:t> it a people place by the way we’re using the land. We put a county baseball park right on the corner. And right next to that, we have an elementary school. On the other three corners are parcels of land just waiting to be developed. And within walking distance are thoudands of homes, located in great neighborhoods that we love. </a:t>
            </a:r>
          </a:p>
          <a:p>
            <a:endParaRPr lang="en-US" altLang="en-US" smtClean="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171FA-D52C-4BCA-83F9-89D0D6373605}"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20943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48E138-1142-4F01-AA9F-0E51D13B520E}"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42339" name="Rectangle 2"/>
          <p:cNvSpPr>
            <a:spLocks noGrp="1" noRot="1" noChangeAspect="1" noChangeArrowheads="1" noTextEdit="1"/>
          </p:cNvSpPr>
          <p:nvPr>
            <p:ph type="sldImg"/>
          </p:nvPr>
        </p:nvSpPr>
        <p:spPr bwMode="auto">
          <a:xfrm>
            <a:off x="1144588" y="685800"/>
            <a:ext cx="4573587"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504089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7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28663" indent="-279400">
              <a:spcBef>
                <a:spcPct val="30000"/>
              </a:spcBef>
              <a:defRPr sz="1200">
                <a:solidFill>
                  <a:schemeClr val="tx1"/>
                </a:solidFill>
                <a:latin typeface="Calibri" panose="020F0502020204030204" pitchFamily="34" charset="0"/>
              </a:defRPr>
            </a:lvl2pPr>
            <a:lvl3pPr marL="1120775" indent="-223838">
              <a:spcBef>
                <a:spcPct val="30000"/>
              </a:spcBef>
              <a:defRPr sz="1200">
                <a:solidFill>
                  <a:schemeClr val="tx1"/>
                </a:solidFill>
                <a:latin typeface="Calibri" panose="020F0502020204030204" pitchFamily="34" charset="0"/>
              </a:defRPr>
            </a:lvl3pPr>
            <a:lvl4pPr marL="1570038" indent="-223838">
              <a:spcBef>
                <a:spcPct val="30000"/>
              </a:spcBef>
              <a:defRPr sz="1200">
                <a:solidFill>
                  <a:schemeClr val="tx1"/>
                </a:solidFill>
                <a:latin typeface="Calibri" panose="020F0502020204030204" pitchFamily="34" charset="0"/>
              </a:defRPr>
            </a:lvl4pPr>
            <a:lvl5pPr marL="2017713" indent="-223838">
              <a:spcBef>
                <a:spcPct val="30000"/>
              </a:spcBef>
              <a:defRPr sz="1200">
                <a:solidFill>
                  <a:schemeClr val="tx1"/>
                </a:solidFill>
                <a:latin typeface="Calibri" panose="020F0502020204030204" pitchFamily="34" charset="0"/>
              </a:defRPr>
            </a:lvl5pPr>
            <a:lvl6pPr marL="2474913" indent="-223838" eaLnBrk="0" fontAlgn="base" hangingPunct="0">
              <a:spcBef>
                <a:spcPct val="30000"/>
              </a:spcBef>
              <a:spcAft>
                <a:spcPct val="0"/>
              </a:spcAft>
              <a:defRPr sz="1200">
                <a:solidFill>
                  <a:schemeClr val="tx1"/>
                </a:solidFill>
                <a:latin typeface="Calibri" panose="020F0502020204030204" pitchFamily="34" charset="0"/>
              </a:defRPr>
            </a:lvl6pPr>
            <a:lvl7pPr marL="2932113" indent="-223838" eaLnBrk="0" fontAlgn="base" hangingPunct="0">
              <a:spcBef>
                <a:spcPct val="30000"/>
              </a:spcBef>
              <a:spcAft>
                <a:spcPct val="0"/>
              </a:spcAft>
              <a:defRPr sz="1200">
                <a:solidFill>
                  <a:schemeClr val="tx1"/>
                </a:solidFill>
                <a:latin typeface="Calibri" panose="020F0502020204030204" pitchFamily="34" charset="0"/>
              </a:defRPr>
            </a:lvl7pPr>
            <a:lvl8pPr marL="3389313" indent="-223838" eaLnBrk="0" fontAlgn="base" hangingPunct="0">
              <a:spcBef>
                <a:spcPct val="30000"/>
              </a:spcBef>
              <a:spcAft>
                <a:spcPct val="0"/>
              </a:spcAft>
              <a:defRPr sz="1200">
                <a:solidFill>
                  <a:schemeClr val="tx1"/>
                </a:solidFill>
                <a:latin typeface="Calibri" panose="020F0502020204030204" pitchFamily="34" charset="0"/>
              </a:defRPr>
            </a:lvl8pPr>
            <a:lvl9pPr marL="3846513" indent="-223838"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5FC3D6-8E8C-4698-829C-90B6E4AB2C9B}" type="slidenum">
              <a:rPr kumimoji="0" lang="en-US" altLang="en-US" sz="13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3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54836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Where we should expect people to be, where we have created people-rich environments, safety for all roadway users should be paramount. This is especially true near schools. </a:t>
            </a:r>
          </a:p>
          <a:p>
            <a:endParaRPr lang="en-US" altLang="en-US" smtClean="0"/>
          </a:p>
          <a:p>
            <a:r>
              <a:rPr lang="en-US" altLang="en-US" smtClean="0"/>
              <a:t>Two areas that affect safety greatly that we still have the opportunity to decide are vehicle speeds and crossing distances.</a:t>
            </a:r>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18EAB3-8B5A-4262-98CC-CA085CD5ED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19767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0DE2AE-C0AC-4196-B7A3-D9494DCC634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76409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US" altLang="en-US" smtClean="0"/>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B2EEC9-D56E-4CAF-B148-89BCC02CF5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47945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CB5252-214B-4165-98EC-D05AE92DB21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664845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03ACBD-02E6-4ECC-B9AC-0D239D69A06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09814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F5FF3B8-7BB6-46EB-989B-F1DC3218399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99869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F9B6D9-9E78-4845-B7F5-D0EC0B9BB9C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363207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1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0BEE9B4-15DC-454D-B43C-07049C878E7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222002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3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B822CA-9EB1-4FBC-9F03-64C3C52EA1D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95955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Calibri" pitchFamily="34" charset="0"/>
                <a:cs typeface="Calibri" pitchFamily="34" charset="0"/>
              </a:defRPr>
            </a:lvl1pPr>
          </a:lstStyle>
          <a:p>
            <a:r>
              <a:rPr kumimoji="0" lang="en-US" dirty="0" smtClean="0"/>
              <a:t>Click to edit Master title style</a:t>
            </a:r>
            <a:endParaRPr kumimoji="0" lang="en-US" dirty="0"/>
          </a:p>
        </p:txBody>
      </p:sp>
      <p:sp>
        <p:nvSpPr>
          <p:cNvPr id="28" name="Date Placeholder 27"/>
          <p:cNvSpPr>
            <a:spLocks noGrp="1"/>
          </p:cNvSpPr>
          <p:nvPr>
            <p:ph type="dt" sz="half" idx="10"/>
          </p:nvPr>
        </p:nvSpPr>
        <p:spPr/>
        <p:txBody>
          <a:bodyPr/>
          <a:lstStyle/>
          <a:p>
            <a:fld id="{D1836FDE-6CBA-4B6B-A5C1-572E1DA28CBE}" type="datetimeFigureOut">
              <a:rPr lang="en-US" smtClean="0"/>
              <a:pPr/>
              <a:t>4/24/2017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061A1D0-963D-4385-A815-33BAD0B5FA36}"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latin typeface="Heather BTN" pitchFamily="66"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836FDE-6CBA-4B6B-A5C1-572E1DA28CBE}" type="datetimeFigureOut">
              <a:rPr lang="en-US" smtClean="0"/>
              <a:pPr/>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1836FDE-6CBA-4B6B-A5C1-572E1DA28CBE}" type="datetimeFigureOut">
              <a:rPr lang="en-US" smtClean="0"/>
              <a:pPr/>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061A1D0-963D-4385-A815-33BAD0B5FA3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1836FDE-6CBA-4B6B-A5C1-572E1DA28CBE}" type="datetimeFigureOut">
              <a:rPr lang="en-US" smtClean="0"/>
              <a:pPr/>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1836FDE-6CBA-4B6B-A5C1-572E1DA28CBE}" type="datetimeFigureOut">
              <a:rPr lang="en-US" smtClean="0"/>
              <a:pPr/>
              <a:t>4/24/2017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1836FDE-6CBA-4B6B-A5C1-572E1DA28CBE}" type="datetimeFigureOut">
              <a:rPr lang="en-US" smtClean="0"/>
              <a:pPr/>
              <a:t>4/24/2017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36FDE-6CBA-4B6B-A5C1-572E1DA28CBE}" type="datetimeFigureOut">
              <a:rPr lang="en-US" smtClean="0"/>
              <a:pPr/>
              <a:t>4/24/2017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1836FDE-6CBA-4B6B-A5C1-572E1DA28CBE}" type="datetimeFigureOut">
              <a:rPr lang="en-US" smtClean="0"/>
              <a:pPr/>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1836FDE-6CBA-4B6B-A5C1-572E1DA28CBE}" type="datetimeFigureOut">
              <a:rPr lang="en-US" smtClean="0"/>
              <a:pPr/>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latin typeface="Calibri" pitchFamily="34" charset="0"/>
                <a:cs typeface="Calibri" pitchFamily="34" charset="0"/>
              </a:defRPr>
            </a:lvl1pPr>
          </a:lstStyle>
          <a:p>
            <a:r>
              <a:rPr kumimoji="0" lang="en-US" dirty="0" smtClean="0"/>
              <a:t>Non picture page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836FDE-6CBA-4B6B-A5C1-572E1DA28CBE}" type="datetimeFigureOut">
              <a:rPr lang="en-US" smtClean="0"/>
              <a:pPr/>
              <a:t>4/24/2017</a:t>
            </a:fld>
            <a:endParaRPr lang="en-US"/>
          </a:p>
        </p:txBody>
      </p:sp>
      <p:sp>
        <p:nvSpPr>
          <p:cNvPr id="6" name="Slide Number Placeholder 5"/>
          <p:cNvSpPr>
            <a:spLocks noGrp="1"/>
          </p:cNvSpPr>
          <p:nvPr>
            <p:ph type="sldNum" sz="quarter" idx="12"/>
          </p:nvPr>
        </p:nvSpPr>
        <p:spPr/>
        <p:txBody>
          <a:bodyPr/>
          <a:lstStyle/>
          <a:p>
            <a:fld id="{F061A1D0-963D-4385-A815-33BAD0B5FA36}" type="slidenum">
              <a:rPr lang="en-US" smtClean="0"/>
              <a:pPr/>
              <a:t>‹#›</a:t>
            </a:fld>
            <a:endParaRPr lang="en-US"/>
          </a:p>
        </p:txBody>
      </p:sp>
      <p:pic>
        <p:nvPicPr>
          <p:cNvPr id="7" name="Picture 6" descr="WALC_Logo_cmyk.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57600" y="5943600"/>
            <a:ext cx="1828800" cy="84053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836FDE-6CBA-4B6B-A5C1-572E1DA28CBE}" type="datetimeFigureOut">
              <a:rPr lang="en-US" smtClean="0"/>
              <a:pPr/>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36FDE-6CBA-4B6B-A5C1-572E1DA28CBE}" type="datetimeFigureOut">
              <a:rPr lang="en-US" smtClean="0"/>
              <a:pPr/>
              <a:t>4/24/2017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1A1D0-963D-4385-A815-33BAD0B5FA3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D1F0299-D742-134B-A481-6AE6E8A163E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587A59C-1789-5F4C-8C1A-949AECCAA3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230659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5889AA-7DBA-C342-BC3D-1BE58D61969A}"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945B3BD-D011-A746-9273-8554D7FAD11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072745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4886872-A129-4343-AA63-A840DCA097B8}"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63C6C81-8DAF-CE45-9E77-D97195CB2B6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290060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2C3AB3-315E-0043-BAAF-A916F31A41F1}"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AC3A27-1181-1B41-99C9-DD20DBD934D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182855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B1D948-CD00-6A4A-95F4-2F9B0EB63DC1}"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470CD3D-D2F2-E644-9E38-ECB57672D3A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548252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CEAA368-BD60-EA44-906F-5670208BE13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3713E79-1056-024A-89A0-1EAC21477F8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2082964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42D7206-EDA9-384F-AE6E-AD7D93D61E7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18B0962-5115-EE43-84C9-EC521D7CD0F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137375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540E73-D659-9A46-922A-F026D73B52B8}"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31F88E9-3017-6C42-B631-39851E390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2291639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816FEC-DCD8-C74C-8113-66DA18DF5F64}"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C9076C2-E154-FD42-8BC9-88E121CE86A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992372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6F1FC45-6AD3-6544-B146-BDD988CC7DBF}"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1452B7A-99AD-2E4E-B7B7-DACF15C1EAE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991507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7ED412A-D2A5-DE49-845D-279AF78055A6}"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304D663-F2E4-4A49-8517-31F6B4EF3B5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674658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123639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prstClr val="white"/>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FFFFFF"/>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65E5D789-5F36-094A-AE74-E1BB1A330DA9}"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6858642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prstClr val="white"/>
                </a:solidFill>
                <a:latin typeface="Century Gothic"/>
                <a:cs typeface="Century Gothic"/>
              </a:rPr>
              <a:t>Overarching Opportunities</a:t>
            </a:r>
            <a:endParaRPr lang="en-US" sz="1400" i="1" dirty="0">
              <a:solidFill>
                <a:prstClr val="white"/>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E8CA8ACF-A24A-E842-8BA2-687BEF303694}"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6300144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prstClr val="white"/>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prstClr val="white"/>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533EE3D5-83F3-F246-A14B-914982FDAEB5}"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52384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FFFFFF"/>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174A9D2E-FD02-9842-B5B8-1CB191DEC89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48566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prstClr val="white"/>
                </a:solidFill>
                <a:latin typeface="Century Gothic"/>
                <a:cs typeface="Century Gothic"/>
              </a:rPr>
              <a:t>Long-Range </a:t>
            </a:r>
            <a:r>
              <a:rPr lang="en-US" sz="1400" i="1" dirty="0" smtClean="0">
                <a:solidFill>
                  <a:prstClr val="white"/>
                </a:solidFill>
                <a:latin typeface="Century Gothic"/>
                <a:cs typeface="Century Gothic"/>
              </a:rPr>
              <a:t>Projects</a:t>
            </a:r>
            <a:endParaRPr lang="en-US" sz="1400" i="1" dirty="0">
              <a:solidFill>
                <a:prstClr val="white"/>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8A330C74-DC26-844E-B008-F6A282A7B0D1}"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80203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Text Placeholder 5"/>
          <p:cNvSpPr txBox="1">
            <a:spLocks/>
          </p:cNvSpPr>
          <p:nvPr userDrawn="1"/>
        </p:nvSpPr>
        <p:spPr bwMode="auto">
          <a:xfrm>
            <a:off x="34925" y="4887913"/>
            <a:ext cx="9144000" cy="11858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defRPr/>
            </a:pPr>
            <a:endParaRPr lang="en-US" sz="2200" dirty="0">
              <a:solidFill>
                <a:prstClr val="black"/>
              </a:solidFill>
              <a:latin typeface="Century Gothic" charset="0"/>
              <a:cs typeface="MS PGothic" charset="0"/>
            </a:endParaRPr>
          </a:p>
        </p:txBody>
      </p:sp>
      <p:sp>
        <p:nvSpPr>
          <p:cNvPr id="5" name="Picture Placeholder 9"/>
          <p:cNvSpPr>
            <a:spLocks noGrp="1"/>
          </p:cNvSpPr>
          <p:nvPr>
            <p:ph type="pic" sz="quarter" idx="10"/>
          </p:nvPr>
        </p:nvSpPr>
        <p:spPr>
          <a:xfrm>
            <a:off x="-83125" y="0"/>
            <a:ext cx="9262052" cy="7315200"/>
          </a:xfrm>
          <a:prstGeom prst="rect">
            <a:avLst/>
          </a:prstGeom>
        </p:spPr>
        <p:txBody>
          <a:bodyPr/>
          <a:lstStyle/>
          <a:p>
            <a:pPr lvl="0"/>
            <a:endParaRPr lang="en-US" noProof="0" dirty="0"/>
          </a:p>
        </p:txBody>
      </p:sp>
    </p:spTree>
    <p:extLst>
      <p:ext uri="{BB962C8B-B14F-4D97-AF65-F5344CB8AC3E}">
        <p14:creationId xmlns:p14="http://schemas.microsoft.com/office/powerpoint/2010/main" val="335380565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D1F0299-D742-134B-A481-6AE6E8A163E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587A59C-1789-5F4C-8C1A-949AECCAA3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492084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A5889AA-7DBA-C342-BC3D-1BE58D61969A}"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945B3BD-D011-A746-9273-8554D7FAD11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436902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4886872-A129-4343-AA63-A840DCA097B8}"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63C6C81-8DAF-CE45-9E77-D97195CB2B6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288721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2C3AB3-315E-0043-BAAF-A916F31A41F1}"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AC3A27-1181-1B41-99C9-DD20DBD934D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1141537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4B1D948-CD00-6A4A-95F4-2F9B0EB63DC1}"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6470CD3D-D2F2-E644-9E38-ECB57672D3A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4243212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CEAA368-BD60-EA44-906F-5670208BE13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3713E79-1056-024A-89A0-1EAC21477F8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87149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42D7206-EDA9-384F-AE6E-AD7D93D61E75}"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18B0962-5115-EE43-84C9-EC521D7CD0F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4331508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540E73-D659-9A46-922A-F026D73B52B8}"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31F88E9-3017-6C42-B631-39851E390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216355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816FEC-DCD8-C74C-8113-66DA18DF5F64}"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C9076C2-E154-FD42-8BC9-88E121CE86A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025419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6F1FC45-6AD3-6544-B146-BDD988CC7DBF}"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1452B7A-99AD-2E4E-B7B7-DACF15C1EAE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261313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7ED412A-D2A5-DE49-845D-279AF78055A6}"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304D663-F2E4-4A49-8517-31F6B4EF3B5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124038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4177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prstClr val="white"/>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FFFFFF"/>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65E5D789-5F36-094A-AE74-E1BB1A330DA9}"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363795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prstClr val="white"/>
                </a:solidFill>
                <a:latin typeface="Century Gothic"/>
                <a:cs typeface="Century Gothic"/>
              </a:rPr>
              <a:t>Overarching Opportunities</a:t>
            </a:r>
            <a:endParaRPr lang="en-US" sz="1400" i="1" dirty="0">
              <a:solidFill>
                <a:prstClr val="white"/>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E8CA8ACF-A24A-E842-8BA2-687BEF303694}"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591023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prstClr val="white"/>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prstClr val="white"/>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533EE3D5-83F3-F246-A14B-914982FDAEB5}"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77903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FFFFFF"/>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Long-Range </a:t>
            </a:r>
            <a:r>
              <a:rPr lang="en-US" sz="1400" i="1" dirty="0" smtClean="0">
                <a:solidFill>
                  <a:srgbClr val="31859C"/>
                </a:solidFill>
                <a:latin typeface="Century Gothic"/>
                <a:cs typeface="Century Gothic"/>
              </a:rPr>
              <a:t>Projects</a:t>
            </a:r>
            <a:endParaRPr lang="en-US" sz="1400" i="1" dirty="0">
              <a:solidFill>
                <a:srgbClr val="31859C"/>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174A9D2E-FD02-9842-B5B8-1CB191DEC896}"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19759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chemeClr val="tx2"/>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defRPr/>
            </a:pPr>
            <a:endParaRPr lang="en-US" sz="2800" i="1" dirty="0">
              <a:solidFill>
                <a:srgbClr val="31859C"/>
              </a:solidFill>
              <a:latin typeface="Century Gothic"/>
              <a:cs typeface="Century Gothic"/>
            </a:endParaRPr>
          </a:p>
        </p:txBody>
      </p:sp>
      <p:sp>
        <p:nvSpPr>
          <p:cNvPr id="4" name="Rounded Rectangle 3"/>
          <p:cNvSpPr/>
          <p:nvPr userDrawn="1"/>
        </p:nvSpPr>
        <p:spPr>
          <a:xfrm>
            <a:off x="1832644" y="925978"/>
            <a:ext cx="1847451"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smtClean="0">
                <a:solidFill>
                  <a:srgbClr val="31859C"/>
                </a:solidFill>
                <a:latin typeface="Century Gothic"/>
                <a:cs typeface="Century Gothic"/>
              </a:rPr>
              <a:t>Overarching Opportunities</a:t>
            </a:r>
            <a:endParaRPr lang="en-US" sz="1400" i="1" dirty="0">
              <a:solidFill>
                <a:srgbClr val="31859C"/>
              </a:solidFill>
              <a:latin typeface="Century Gothic"/>
              <a:cs typeface="Century Gothic"/>
            </a:endParaRPr>
          </a:p>
        </p:txBody>
      </p:sp>
      <p:sp>
        <p:nvSpPr>
          <p:cNvPr id="5" name="Rounded Rectangle 4"/>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Low-Hanging Fruit</a:t>
            </a:r>
          </a:p>
        </p:txBody>
      </p:sp>
      <p:sp>
        <p:nvSpPr>
          <p:cNvPr id="6" name="Rounded Rectangle 5"/>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srgbClr val="31859C"/>
                </a:solidFill>
                <a:latin typeface="Century Gothic"/>
                <a:cs typeface="Century Gothic"/>
              </a:rPr>
              <a:t>Mid-Range Projects</a:t>
            </a:r>
          </a:p>
        </p:txBody>
      </p:sp>
      <p:sp>
        <p:nvSpPr>
          <p:cNvPr id="7" name="Rounded Rectangle 6"/>
          <p:cNvSpPr/>
          <p:nvPr userDrawn="1"/>
        </p:nvSpPr>
        <p:spPr>
          <a:xfrm>
            <a:off x="7374997" y="930741"/>
            <a:ext cx="1808691" cy="434043"/>
          </a:xfrm>
          <a:prstGeom prst="roundRect">
            <a:avLst>
              <a:gd name="adj" fmla="val 17676"/>
            </a:avLst>
          </a:prstGeom>
          <a:solidFill>
            <a:schemeClr val="tx2"/>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i="1" dirty="0">
                <a:solidFill>
                  <a:prstClr val="white"/>
                </a:solidFill>
                <a:latin typeface="Century Gothic"/>
                <a:cs typeface="Century Gothic"/>
              </a:rPr>
              <a:t>Long-Range </a:t>
            </a:r>
            <a:r>
              <a:rPr lang="en-US" sz="1400" i="1" dirty="0" smtClean="0">
                <a:solidFill>
                  <a:prstClr val="white"/>
                </a:solidFill>
                <a:latin typeface="Century Gothic"/>
                <a:cs typeface="Century Gothic"/>
              </a:rPr>
              <a:t>Projects</a:t>
            </a:r>
            <a:endParaRPr lang="en-US" sz="1400" i="1" dirty="0">
              <a:solidFill>
                <a:prstClr val="white"/>
              </a:solidFill>
              <a:latin typeface="Century Gothic"/>
              <a:cs typeface="Century Gothic"/>
            </a:endParaRPr>
          </a:p>
        </p:txBody>
      </p:sp>
      <p:sp>
        <p:nvSpPr>
          <p:cNvPr id="8" name="Rounded Rectangle 7"/>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sz="1400" i="1" dirty="0">
                <a:solidFill>
                  <a:srgbClr val="31859C"/>
                </a:solidFill>
                <a:latin typeface="Century Gothic"/>
                <a:cs typeface="Century Gothic"/>
              </a:rPr>
              <a:t>Existing Condition</a:t>
            </a:r>
          </a:p>
        </p:txBody>
      </p:sp>
      <p:sp>
        <p:nvSpPr>
          <p:cNvPr id="9" name="Slide Number Placeholder 5"/>
          <p:cNvSpPr>
            <a:spLocks noGrp="1"/>
          </p:cNvSpPr>
          <p:nvPr>
            <p:ph type="sldNum" sz="quarter" idx="14"/>
          </p:nvPr>
        </p:nvSpPr>
        <p:spPr>
          <a:xfrm>
            <a:off x="8585200" y="6499225"/>
            <a:ext cx="558800" cy="365125"/>
          </a:xfrm>
          <a:prstGeom prst="rect">
            <a:avLst/>
          </a:prstGeom>
        </p:spPr>
        <p:txBody>
          <a:bodyPr vert="horz" wrap="square" lIns="91440" tIns="45720" rIns="91440" bIns="45720" numCol="1" anchor="t" anchorCtr="0" compatLnSpc="1">
            <a:prstTxWarp prst="textNoShape">
              <a:avLst/>
            </a:prstTxWarp>
          </a:bodyPr>
          <a:lstStyle>
            <a:lvl1pPr algn="r">
              <a:defRPr sz="1400">
                <a:ea typeface="MS PGothic" charset="0"/>
                <a:cs typeface="MS PGothic" charset="0"/>
              </a:defRPr>
            </a:lvl1pPr>
          </a:lstStyle>
          <a:p>
            <a:fld id="{8A330C74-DC26-844E-B008-F6A282A7B0D1}"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08631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015369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781246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298888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322759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105951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819868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724627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32968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998106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906785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545504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Text Placeholder 5"/>
          <p:cNvSpPr txBox="1">
            <a:spLocks/>
          </p:cNvSpPr>
          <p:nvPr userDrawn="1"/>
        </p:nvSpPr>
        <p:spPr bwMode="auto">
          <a:xfrm>
            <a:off x="34925" y="4887913"/>
            <a:ext cx="9144000" cy="11858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defRPr/>
            </a:pPr>
            <a:endParaRPr lang="en-US" sz="2200" dirty="0">
              <a:solidFill>
                <a:prstClr val="black"/>
              </a:solidFill>
              <a:latin typeface="Century Gothic" charset="0"/>
              <a:cs typeface="MS PGothic" charset="0"/>
            </a:endParaRPr>
          </a:p>
        </p:txBody>
      </p:sp>
      <p:sp>
        <p:nvSpPr>
          <p:cNvPr id="5" name="Picture Placeholder 9"/>
          <p:cNvSpPr>
            <a:spLocks noGrp="1"/>
          </p:cNvSpPr>
          <p:nvPr>
            <p:ph type="pic" sz="quarter" idx="10"/>
          </p:nvPr>
        </p:nvSpPr>
        <p:spPr>
          <a:xfrm>
            <a:off x="-83125" y="0"/>
            <a:ext cx="9262052" cy="7315200"/>
          </a:xfrm>
          <a:prstGeom prst="rect">
            <a:avLst/>
          </a:prstGeom>
        </p:spPr>
        <p:txBody>
          <a:bodyPr/>
          <a:lstStyle/>
          <a:p>
            <a:pPr lvl="0"/>
            <a:endParaRPr lang="en-US" noProof="0" dirty="0"/>
          </a:p>
        </p:txBody>
      </p:sp>
    </p:spTree>
    <p:extLst>
      <p:ext uri="{BB962C8B-B14F-4D97-AF65-F5344CB8AC3E}">
        <p14:creationId xmlns:p14="http://schemas.microsoft.com/office/powerpoint/2010/main" val="5857995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685800" y="0"/>
            <a:ext cx="7736619" cy="6189295"/>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11659890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Logo Reverse">
    <p:spTree>
      <p:nvGrpSpPr>
        <p:cNvPr id="1" name=""/>
        <p:cNvGrpSpPr/>
        <p:nvPr/>
      </p:nvGrpSpPr>
      <p:grpSpPr>
        <a:xfrm>
          <a:off x="0" y="0"/>
          <a:ext cx="0" cy="0"/>
          <a:chOff x="0" y="0"/>
          <a:chExt cx="0" cy="0"/>
        </a:xfrm>
      </p:grpSpPr>
      <p:pic>
        <p:nvPicPr>
          <p:cNvPr id="2" name="Picture 3" descr="Z:\Dropbox (WALC Institute)\1.CorporateCommunications_Branding_Media\Logos - WALC\WALC_Logo_Revers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l="5788" t="16982" r="18559" b="31425"/>
          <a:stretch>
            <a:fillRect/>
          </a:stretch>
        </p:blipFill>
        <p:spPr bwMode="auto">
          <a:xfrm>
            <a:off x="7461250" y="6024563"/>
            <a:ext cx="16827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6214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Executive Summary">
    <p:spTree>
      <p:nvGrpSpPr>
        <p:cNvPr id="1" name=""/>
        <p:cNvGrpSpPr/>
        <p:nvPr/>
      </p:nvGrpSpPr>
      <p:grpSpPr>
        <a:xfrm>
          <a:off x="0" y="0"/>
          <a:ext cx="0" cy="0"/>
          <a:chOff x="0" y="0"/>
          <a:chExt cx="0" cy="0"/>
        </a:xfrm>
      </p:grpSpPr>
      <p:sp>
        <p:nvSpPr>
          <p:cNvPr id="13" name="Content Placeholder 2"/>
          <p:cNvSpPr>
            <a:spLocks noGrp="1"/>
          </p:cNvSpPr>
          <p:nvPr>
            <p:ph sz="half" idx="11"/>
          </p:nvPr>
        </p:nvSpPr>
        <p:spPr>
          <a:xfrm>
            <a:off x="4572000" y="11"/>
            <a:ext cx="4572000" cy="6857999"/>
          </a:xfrm>
        </p:spPr>
        <p:txBody>
          <a:bodyPr/>
          <a:lstStyle>
            <a:lvl1pPr>
              <a:defRPr sz="1600"/>
            </a:lvl1pPr>
            <a:lvl2pPr>
              <a:spcBef>
                <a:spcPts val="900"/>
              </a:spcBef>
              <a:defRPr sz="1400"/>
            </a:lvl2pPr>
            <a:lvl3pPr>
              <a:spcBef>
                <a:spcPts val="600"/>
              </a:spcBef>
              <a:defRPr sz="1200"/>
            </a:lvl3pPr>
            <a:lvl4pPr>
              <a:spcBef>
                <a:spcPts val="600"/>
              </a:spcBef>
              <a:defRPr sz="1200"/>
            </a:lvl4pPr>
            <a:lvl5pPr>
              <a:spcBef>
                <a:spcPts val="300"/>
              </a:spcBef>
              <a:defRPr sz="1200"/>
            </a:lvl5pPr>
            <a:lvl6pPr>
              <a:defRPr sz="1800"/>
            </a:lvl6pPr>
            <a:lvl7pPr>
              <a:defRPr sz="1800"/>
            </a:lvl7pPr>
            <a:lvl8pPr>
              <a:defRPr sz="1800"/>
            </a:lvl8pPr>
            <a:lvl9pPr>
              <a:defRPr sz="1800"/>
            </a:lvl9pPr>
          </a:lstStyle>
          <a:p>
            <a:pPr lvl="0"/>
            <a:endParaRPr lang="en-US" dirty="0"/>
          </a:p>
        </p:txBody>
      </p:sp>
      <p:sp>
        <p:nvSpPr>
          <p:cNvPr id="8" name="Rectangle 7"/>
          <p:cNvSpPr/>
          <p:nvPr userDrawn="1"/>
        </p:nvSpPr>
        <p:spPr>
          <a:xfrm>
            <a:off x="0" y="7"/>
            <a:ext cx="4572000" cy="686928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dirty="0">
              <a:solidFill>
                <a:srgbClr val="C8D997"/>
              </a:solidFill>
            </a:endParaRPr>
          </a:p>
        </p:txBody>
      </p:sp>
      <p:sp>
        <p:nvSpPr>
          <p:cNvPr id="14" name="Title 1"/>
          <p:cNvSpPr txBox="1">
            <a:spLocks/>
          </p:cNvSpPr>
          <p:nvPr userDrawn="1"/>
        </p:nvSpPr>
        <p:spPr>
          <a:xfrm>
            <a:off x="215888" y="254000"/>
            <a:ext cx="4127512" cy="1143000"/>
          </a:xfrm>
          <a:prstGeom prst="rect">
            <a:avLst/>
          </a:prstGeom>
        </p:spPr>
        <p:txBody>
          <a:bodyPr vert="horz" lIns="91440" tIns="45720" rIns="91440" bIns="45720" rtlCol="0" anchor="t">
            <a:noAutofit/>
          </a:bodyPr>
          <a:lstStyle>
            <a:lvl1pPr algn="l">
              <a:lnSpc>
                <a:spcPct val="80000"/>
              </a:lnSpc>
              <a:defRPr sz="4000"/>
            </a:lvl1pPr>
          </a:lstStyle>
          <a:p>
            <a:pPr defTabSz="457200">
              <a:spcBef>
                <a:spcPct val="0"/>
              </a:spcBef>
              <a:defRPr/>
            </a:pPr>
            <a:r>
              <a:rPr lang="en-US" sz="3400" dirty="0">
                <a:solidFill>
                  <a:prstClr val="white"/>
                </a:solidFill>
                <a:latin typeface="Georgia"/>
                <a:cs typeface="Georgia"/>
              </a:rPr>
              <a:t>Executive Summary</a:t>
            </a:r>
          </a:p>
        </p:txBody>
      </p:sp>
      <p:cxnSp>
        <p:nvCxnSpPr>
          <p:cNvPr id="9" name="Straight Connector 8"/>
          <p:cNvCxnSpPr/>
          <p:nvPr userDrawn="1"/>
        </p:nvCxnSpPr>
        <p:spPr>
          <a:xfrm>
            <a:off x="304800" y="1193800"/>
            <a:ext cx="3962400" cy="2117"/>
          </a:xfrm>
          <a:prstGeom prst="line">
            <a:avLst/>
          </a:prstGeom>
          <a:ln w="635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6282214"/>
            <a:ext cx="9144000" cy="5757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a:solidFill>
                <a:prstClr val="white"/>
              </a:solidFill>
            </a:endParaRPr>
          </a:p>
        </p:txBody>
      </p:sp>
      <p:pic>
        <p:nvPicPr>
          <p:cNvPr id="16" name="Picture 15" descr="FootTrafficPresentation_Logos.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25213" y="6259671"/>
            <a:ext cx="3218795" cy="609620"/>
          </a:xfrm>
          <a:prstGeom prst="rect">
            <a:avLst/>
          </a:prstGeom>
        </p:spPr>
      </p:pic>
      <p:sp>
        <p:nvSpPr>
          <p:cNvPr id="15" name="Content Placeholder 2"/>
          <p:cNvSpPr>
            <a:spLocks noGrp="1"/>
          </p:cNvSpPr>
          <p:nvPr>
            <p:ph sz="half" idx="1"/>
          </p:nvPr>
        </p:nvSpPr>
        <p:spPr>
          <a:xfrm>
            <a:off x="228600" y="1498600"/>
            <a:ext cx="4343400" cy="5359397"/>
          </a:xfrm>
        </p:spPr>
        <p:txBody>
          <a:bodyPr>
            <a:normAutofit/>
          </a:bodyPr>
          <a:lstStyle>
            <a:lvl1pPr marL="228600" indent="-228600">
              <a:lnSpc>
                <a:spcPct val="120000"/>
              </a:lnSpc>
              <a:spcBef>
                <a:spcPts val="2200"/>
              </a:spcBef>
              <a:buClr>
                <a:schemeClr val="accent6"/>
              </a:buClr>
              <a:buFontTx/>
              <a:buNone/>
              <a:defRPr sz="1400" b="0">
                <a:solidFill>
                  <a:schemeClr val="accent5"/>
                </a:solidFill>
              </a:defRPr>
            </a:lvl1pPr>
            <a:lvl2pPr marL="457200">
              <a:spcBef>
                <a:spcPts val="900"/>
              </a:spcBef>
              <a:buClr>
                <a:schemeClr val="accent5"/>
              </a:buClr>
              <a:defRPr sz="1400" b="1">
                <a:solidFill>
                  <a:schemeClr val="accent2">
                    <a:lumMod val="20000"/>
                    <a:lumOff val="80000"/>
                  </a:schemeClr>
                </a:solidFill>
              </a:defRPr>
            </a:lvl2pPr>
            <a:lvl3pPr>
              <a:spcBef>
                <a:spcPts val="600"/>
              </a:spcBef>
              <a:buClr>
                <a:schemeClr val="accent1"/>
              </a:buClr>
              <a:defRPr sz="1200">
                <a:solidFill>
                  <a:schemeClr val="bg1"/>
                </a:solidFill>
              </a:defRPr>
            </a:lvl3pPr>
            <a:lvl4pPr>
              <a:spcBef>
                <a:spcPts val="600"/>
              </a:spcBef>
              <a:defRPr sz="1200">
                <a:solidFill>
                  <a:schemeClr val="bg1"/>
                </a:solidFill>
              </a:defRPr>
            </a:lvl4pPr>
            <a:lvl5pPr>
              <a:spcBef>
                <a:spcPts val="300"/>
              </a:spcBef>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p:txBody>
      </p:sp>
    </p:spTree>
    <p:extLst>
      <p:ext uri="{BB962C8B-B14F-4D97-AF65-F5344CB8AC3E}">
        <p14:creationId xmlns:p14="http://schemas.microsoft.com/office/powerpoint/2010/main" val="2937045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Placeholder 5"/>
          <p:cNvSpPr txBox="1">
            <a:spLocks/>
          </p:cNvSpPr>
          <p:nvPr userDrawn="1"/>
        </p:nvSpPr>
        <p:spPr bwMode="auto">
          <a:xfrm>
            <a:off x="34925" y="4887913"/>
            <a:ext cx="9144000" cy="11858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defRPr/>
            </a:pPr>
            <a:endParaRPr lang="en-US" sz="2200" dirty="0">
              <a:solidFill>
                <a:prstClr val="black"/>
              </a:solidFill>
              <a:latin typeface="Century Gothic" charset="0"/>
              <a:cs typeface="MS PGothic" charset="0"/>
            </a:endParaRPr>
          </a:p>
        </p:txBody>
      </p:sp>
      <p:sp>
        <p:nvSpPr>
          <p:cNvPr id="5" name="Picture Placeholder 9"/>
          <p:cNvSpPr>
            <a:spLocks noGrp="1"/>
          </p:cNvSpPr>
          <p:nvPr>
            <p:ph type="pic" sz="quarter" idx="10"/>
          </p:nvPr>
        </p:nvSpPr>
        <p:spPr>
          <a:xfrm>
            <a:off x="0" y="0"/>
            <a:ext cx="9144000" cy="7315200"/>
          </a:xfrm>
          <a:prstGeom prst="rect">
            <a:avLst/>
          </a:prstGeom>
        </p:spPr>
        <p:txBody>
          <a:bodyPr/>
          <a:lstStyle/>
          <a:p>
            <a:pPr lvl="0"/>
            <a:endParaRPr lang="en-US" noProof="0" dirty="0"/>
          </a:p>
        </p:txBody>
      </p:sp>
    </p:spTree>
    <p:extLst>
      <p:ext uri="{BB962C8B-B14F-4D97-AF65-F5344CB8AC3E}">
        <p14:creationId xmlns:p14="http://schemas.microsoft.com/office/powerpoint/2010/main" val="41451768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685802" y="6"/>
            <a:ext cx="7736619" cy="6189295"/>
          </a:xfrm>
          <a:prstGeom prst="rect">
            <a:avLst/>
          </a:prstGeom>
        </p:spPr>
        <p:txBody>
          <a:bodyPr/>
          <a:lstStyle/>
          <a:p>
            <a:pPr lvl="0"/>
            <a:endParaRPr lang="en-US" noProof="0" dirty="0"/>
          </a:p>
        </p:txBody>
      </p:sp>
    </p:spTree>
    <p:extLst>
      <p:ext uri="{BB962C8B-B14F-4D97-AF65-F5344CB8AC3E}">
        <p14:creationId xmlns:p14="http://schemas.microsoft.com/office/powerpoint/2010/main" val="28344449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ogo Reverse">
    <p:spTree>
      <p:nvGrpSpPr>
        <p:cNvPr id="1" name=""/>
        <p:cNvGrpSpPr/>
        <p:nvPr/>
      </p:nvGrpSpPr>
      <p:grpSpPr>
        <a:xfrm>
          <a:off x="0" y="0"/>
          <a:ext cx="0" cy="0"/>
          <a:chOff x="0" y="0"/>
          <a:chExt cx="0" cy="0"/>
        </a:xfrm>
      </p:grpSpPr>
      <p:pic>
        <p:nvPicPr>
          <p:cNvPr id="2" name="Picture 3" descr="Z:\Dropbox (WALC Institute)\1.CorporateCommunications_Branding_Media\Logos - WALC\WALC_Logo_Revers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l="5788" t="16982" r="18559" b="31425"/>
          <a:stretch>
            <a:fillRect/>
          </a:stretch>
        </p:blipFill>
        <p:spPr bwMode="auto">
          <a:xfrm>
            <a:off x="7461250" y="6024563"/>
            <a:ext cx="16827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9176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7BB1363-A525-4E0E-971F-61D968879419}"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9B3C40E-3DAC-46F1-B3ED-755934FDF71E}" type="slidenum">
              <a:rPr lang="en-US" altLang="en-US"/>
              <a:pPr>
                <a:defRPr/>
              </a:pPr>
              <a:t>‹#›</a:t>
            </a:fld>
            <a:endParaRPr lang="en-US" altLang="en-US"/>
          </a:p>
        </p:txBody>
      </p:sp>
    </p:spTree>
    <p:extLst>
      <p:ext uri="{BB962C8B-B14F-4D97-AF65-F5344CB8AC3E}">
        <p14:creationId xmlns:p14="http://schemas.microsoft.com/office/powerpoint/2010/main" val="41625962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D9A39F3-FBE5-4793-A7D8-3BFDF320A249}"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FBF01C-932A-450A-8022-92861197634D}" type="slidenum">
              <a:rPr lang="en-US" altLang="en-US"/>
              <a:pPr>
                <a:defRPr/>
              </a:pPr>
              <a:t>‹#›</a:t>
            </a:fld>
            <a:endParaRPr lang="en-US" altLang="en-US"/>
          </a:p>
        </p:txBody>
      </p:sp>
    </p:spTree>
    <p:extLst>
      <p:ext uri="{BB962C8B-B14F-4D97-AF65-F5344CB8AC3E}">
        <p14:creationId xmlns:p14="http://schemas.microsoft.com/office/powerpoint/2010/main" val="14940799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7615FD5-0D24-48EB-8294-5221EF339572}"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FB6CB3-A439-4AAB-8F74-27B81204D0BD}" type="slidenum">
              <a:rPr lang="en-US" altLang="en-US"/>
              <a:pPr>
                <a:defRPr/>
              </a:pPr>
              <a:t>‹#›</a:t>
            </a:fld>
            <a:endParaRPr lang="en-US" altLang="en-US"/>
          </a:p>
        </p:txBody>
      </p:sp>
    </p:spTree>
    <p:extLst>
      <p:ext uri="{BB962C8B-B14F-4D97-AF65-F5344CB8AC3E}">
        <p14:creationId xmlns:p14="http://schemas.microsoft.com/office/powerpoint/2010/main" val="26896060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72E2614-6E3E-4228-9A5E-F81FBC0C893A}"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70D03E9-21C3-4A0A-BAF3-CD6B87055143}" type="slidenum">
              <a:rPr lang="en-US" altLang="en-US"/>
              <a:pPr>
                <a:defRPr/>
              </a:pPr>
              <a:t>‹#›</a:t>
            </a:fld>
            <a:endParaRPr lang="en-US" altLang="en-US"/>
          </a:p>
        </p:txBody>
      </p:sp>
    </p:spTree>
    <p:extLst>
      <p:ext uri="{BB962C8B-B14F-4D97-AF65-F5344CB8AC3E}">
        <p14:creationId xmlns:p14="http://schemas.microsoft.com/office/powerpoint/2010/main" val="20518183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1CA113B-AD20-4367-8000-D4DC15F1D64C}" type="datetimeFigureOut">
              <a:rPr lang="en-US"/>
              <a:pPr>
                <a:defRPr/>
              </a:pPr>
              <a:t>4/24/2017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730FD70-98C6-4007-B793-5357278BCF9B}" type="slidenum">
              <a:rPr lang="en-US" altLang="en-US"/>
              <a:pPr>
                <a:defRPr/>
              </a:pPr>
              <a:t>‹#›</a:t>
            </a:fld>
            <a:endParaRPr lang="en-US" altLang="en-US"/>
          </a:p>
        </p:txBody>
      </p:sp>
    </p:spTree>
    <p:extLst>
      <p:ext uri="{BB962C8B-B14F-4D97-AF65-F5344CB8AC3E}">
        <p14:creationId xmlns:p14="http://schemas.microsoft.com/office/powerpoint/2010/main" val="5181190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D557876-FE60-4917-8BC1-11573A93FA2D}" type="datetimeFigureOut">
              <a:rPr lang="en-US"/>
              <a:pPr>
                <a:defRPr/>
              </a:pPr>
              <a:t>4/24/2017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A29DC33-402B-4921-B5D7-A410F1EC64DB}" type="slidenum">
              <a:rPr lang="en-US" altLang="en-US"/>
              <a:pPr>
                <a:defRPr/>
              </a:pPr>
              <a:t>‹#›</a:t>
            </a:fld>
            <a:endParaRPr lang="en-US" altLang="en-US"/>
          </a:p>
        </p:txBody>
      </p:sp>
    </p:spTree>
    <p:extLst>
      <p:ext uri="{BB962C8B-B14F-4D97-AF65-F5344CB8AC3E}">
        <p14:creationId xmlns:p14="http://schemas.microsoft.com/office/powerpoint/2010/main" val="36938481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3D30F12-9A9B-4205-9C08-A04FA2B1E55D}" type="datetimeFigureOut">
              <a:rPr lang="en-US"/>
              <a:pPr>
                <a:defRPr/>
              </a:pPr>
              <a:t>4/24/2017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660D8FE-8E70-470B-8839-42E97A5261A7}" type="slidenum">
              <a:rPr lang="en-US" altLang="en-US"/>
              <a:pPr>
                <a:defRPr/>
              </a:pPr>
              <a:t>‹#›</a:t>
            </a:fld>
            <a:endParaRPr lang="en-US" altLang="en-US"/>
          </a:p>
        </p:txBody>
      </p:sp>
    </p:spTree>
    <p:extLst>
      <p:ext uri="{BB962C8B-B14F-4D97-AF65-F5344CB8AC3E}">
        <p14:creationId xmlns:p14="http://schemas.microsoft.com/office/powerpoint/2010/main" val="3802268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5DB5C54-B4C1-44A1-921C-487EABB969BE}"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AA4C2B-DC14-49F9-AB6A-BE272E7671E5}" type="slidenum">
              <a:rPr lang="en-US" altLang="en-US"/>
              <a:pPr>
                <a:defRPr/>
              </a:pPr>
              <a:t>‹#›</a:t>
            </a:fld>
            <a:endParaRPr lang="en-US" altLang="en-US"/>
          </a:p>
        </p:txBody>
      </p:sp>
    </p:spTree>
    <p:extLst>
      <p:ext uri="{BB962C8B-B14F-4D97-AF65-F5344CB8AC3E}">
        <p14:creationId xmlns:p14="http://schemas.microsoft.com/office/powerpoint/2010/main" val="11815131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EA07F07-2151-49D8-A26B-3831C4E5FF88}"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B04EF5F-E9F0-4D99-AF7A-4E9DCAB30A2A}" type="slidenum">
              <a:rPr lang="en-US" altLang="en-US"/>
              <a:pPr>
                <a:defRPr/>
              </a:pPr>
              <a:t>‹#›</a:t>
            </a:fld>
            <a:endParaRPr lang="en-US" altLang="en-US"/>
          </a:p>
        </p:txBody>
      </p:sp>
    </p:spTree>
    <p:extLst>
      <p:ext uri="{BB962C8B-B14F-4D97-AF65-F5344CB8AC3E}">
        <p14:creationId xmlns:p14="http://schemas.microsoft.com/office/powerpoint/2010/main" val="27303029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9C637D-4793-4071-984F-3C68F8468CC1}"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40CEB5-321C-4E14-A922-5135612791E7}" type="slidenum">
              <a:rPr lang="en-US" altLang="en-US"/>
              <a:pPr>
                <a:defRPr/>
              </a:pPr>
              <a:t>‹#›</a:t>
            </a:fld>
            <a:endParaRPr lang="en-US" altLang="en-US"/>
          </a:p>
        </p:txBody>
      </p:sp>
    </p:spTree>
    <p:extLst>
      <p:ext uri="{BB962C8B-B14F-4D97-AF65-F5344CB8AC3E}">
        <p14:creationId xmlns:p14="http://schemas.microsoft.com/office/powerpoint/2010/main" val="40075796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1B85D86-4F32-4E6D-B80D-31638ECFEC8D}"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DC829F4-2A2B-4A75-9ABE-B2434C620EC8}" type="slidenum">
              <a:rPr lang="en-US" altLang="en-US"/>
              <a:pPr>
                <a:defRPr/>
              </a:pPr>
              <a:t>‹#›</a:t>
            </a:fld>
            <a:endParaRPr lang="en-US" altLang="en-US"/>
          </a:p>
        </p:txBody>
      </p:sp>
    </p:spTree>
    <p:extLst>
      <p:ext uri="{BB962C8B-B14F-4D97-AF65-F5344CB8AC3E}">
        <p14:creationId xmlns:p14="http://schemas.microsoft.com/office/powerpoint/2010/main" val="16398498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E9E166B0-C097-4AE2-86E3-B9E3310C9273}" type="slidenum">
              <a:rPr lang="en-US" altLang="en-US"/>
              <a:pPr>
                <a:defRPr/>
              </a:pPr>
              <a:t>‹#›</a:t>
            </a:fld>
            <a:endParaRPr lang="en-US" altLang="en-US"/>
          </a:p>
        </p:txBody>
      </p:sp>
    </p:spTree>
    <p:extLst>
      <p:ext uri="{BB962C8B-B14F-4D97-AF65-F5344CB8AC3E}">
        <p14:creationId xmlns:p14="http://schemas.microsoft.com/office/powerpoint/2010/main" val="9892847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1EE26E9F-33E5-480C-9694-0FA12B3C4CC2}" type="slidenum">
              <a:rPr lang="en-US" altLang="en-US"/>
              <a:pPr>
                <a:defRPr/>
              </a:pPr>
              <a:t>‹#›</a:t>
            </a:fld>
            <a:endParaRPr lang="en-US" altLang="en-US"/>
          </a:p>
        </p:txBody>
      </p:sp>
    </p:spTree>
    <p:extLst>
      <p:ext uri="{BB962C8B-B14F-4D97-AF65-F5344CB8AC3E}">
        <p14:creationId xmlns:p14="http://schemas.microsoft.com/office/powerpoint/2010/main" val="14860032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F5033120-AC23-4A9D-BB49-290892285920}" type="slidenum">
              <a:rPr lang="en-US" altLang="en-US"/>
              <a:pPr>
                <a:defRPr/>
              </a:pPr>
              <a:t>‹#›</a:t>
            </a:fld>
            <a:endParaRPr lang="en-US" altLang="en-US"/>
          </a:p>
        </p:txBody>
      </p:sp>
    </p:spTree>
    <p:extLst>
      <p:ext uri="{BB962C8B-B14F-4D97-AF65-F5344CB8AC3E}">
        <p14:creationId xmlns:p14="http://schemas.microsoft.com/office/powerpoint/2010/main" val="24196101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9707E058-CE84-4B8B-A3F1-1A3C701EC563}" type="slidenum">
              <a:rPr lang="en-US" altLang="en-US"/>
              <a:pPr>
                <a:defRPr/>
              </a:pPr>
              <a:t>‹#›</a:t>
            </a:fld>
            <a:endParaRPr lang="en-US" altLang="en-US"/>
          </a:p>
        </p:txBody>
      </p:sp>
    </p:spTree>
    <p:extLst>
      <p:ext uri="{BB962C8B-B14F-4D97-AF65-F5344CB8AC3E}">
        <p14:creationId xmlns:p14="http://schemas.microsoft.com/office/powerpoint/2010/main" val="21963338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Rectangle 6"/>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defTabSz="457200" eaLnBrk="1" fontAlgn="auto" hangingPunct="1">
              <a:spcBef>
                <a:spcPts val="0"/>
              </a:spcBef>
              <a:spcAft>
                <a:spcPts val="0"/>
              </a:spcAft>
              <a:defRPr/>
            </a:pPr>
            <a:endParaRPr lang="en-US" sz="2800" i="1" dirty="0">
              <a:solidFill>
                <a:prstClr val="white"/>
              </a:solidFill>
              <a:latin typeface="Century Gothic"/>
              <a:cs typeface="Century Gothic"/>
            </a:endParaRPr>
          </a:p>
        </p:txBody>
      </p:sp>
      <p:sp>
        <p:nvSpPr>
          <p:cNvPr id="3" name="Picture Placeholder 29"/>
          <p:cNvSpPr>
            <a:spLocks noGrp="1"/>
          </p:cNvSpPr>
          <p:nvPr>
            <p:ph type="pic" sz="quarter" idx="20"/>
          </p:nvPr>
        </p:nvSpPr>
        <p:spPr>
          <a:xfrm>
            <a:off x="1108077" y="1358735"/>
            <a:ext cx="6965950" cy="3885654"/>
          </a:xfrm>
          <a:prstGeom prst="rect">
            <a:avLst/>
          </a:prstGeom>
        </p:spPr>
        <p:txBody>
          <a:bodyPr/>
          <a:lstStyle/>
          <a:p>
            <a:pPr lvl="0"/>
            <a:endParaRPr lang="en-US" noProof="0" dirty="0"/>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r">
              <a:lnSpc>
                <a:spcPct val="80000"/>
              </a:lnSpc>
              <a:buNone/>
              <a:defRPr sz="32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a:t>
            </a:r>
          </a:p>
          <a:p>
            <a:pPr lvl="0"/>
            <a:r>
              <a:rPr lang="en-US" dirty="0"/>
              <a:t>text styles</a:t>
            </a:r>
          </a:p>
        </p:txBody>
      </p:sp>
      <p:sp>
        <p:nvSpPr>
          <p:cNvPr id="11" name="Text Placeholder 14"/>
          <p:cNvSpPr>
            <a:spLocks noGrp="1"/>
          </p:cNvSpPr>
          <p:nvPr>
            <p:ph type="body" sz="quarter" idx="13"/>
          </p:nvPr>
        </p:nvSpPr>
        <p:spPr>
          <a:xfrm>
            <a:off x="3" y="2"/>
            <a:ext cx="2290763" cy="481013"/>
          </a:xfrm>
          <a:prstGeom prst="rect">
            <a:avLst/>
          </a:prstGeom>
          <a:ln>
            <a:noFill/>
          </a:ln>
        </p:spPr>
        <p:txBody>
          <a:bodyPr/>
          <a:lstStyle>
            <a:lvl1pPr marL="0" indent="0">
              <a:buNone/>
              <a:defRPr sz="2000" i="1">
                <a:solidFill>
                  <a:srgbClr val="FFFFFF"/>
                </a:solidFill>
                <a:latin typeface="Cenutry gothic"/>
                <a:cs typeface="Cenutry gothic"/>
              </a:defRPr>
            </a:lvl1pPr>
          </a:lstStyle>
          <a:p>
            <a:pPr lvl="0"/>
            <a:r>
              <a:rPr lang="en-US"/>
              <a:t>Click to edit Master text styles</a:t>
            </a:r>
          </a:p>
        </p:txBody>
      </p:sp>
      <p:sp>
        <p:nvSpPr>
          <p:cNvPr id="24" name="Text Placeholder 26"/>
          <p:cNvSpPr>
            <a:spLocks noGrp="1"/>
          </p:cNvSpPr>
          <p:nvPr>
            <p:ph type="body" sz="quarter" idx="18"/>
          </p:nvPr>
        </p:nvSpPr>
        <p:spPr>
          <a:xfrm>
            <a:off x="0" y="5240422"/>
            <a:ext cx="9144000" cy="286084"/>
          </a:xfrm>
          <a:prstGeom prst="rect">
            <a:avLst/>
          </a:prstGeom>
        </p:spPr>
        <p:txBody>
          <a:bodyPr/>
          <a:lstStyle>
            <a:lvl1pPr marL="0" indent="0">
              <a:buNone/>
              <a:defRPr sz="1600" baseline="0"/>
            </a:lvl1pPr>
          </a:lstStyle>
          <a:p>
            <a:pPr lvl="0"/>
            <a:r>
              <a:rPr lang="en-US" dirty="0"/>
              <a:t>Click to edit Master text styles</a:t>
            </a:r>
          </a:p>
        </p:txBody>
      </p:sp>
      <p:sp>
        <p:nvSpPr>
          <p:cNvPr id="25" name="Text Placeholder 26"/>
          <p:cNvSpPr>
            <a:spLocks noGrp="1"/>
          </p:cNvSpPr>
          <p:nvPr>
            <p:ph type="body" sz="quarter" idx="19"/>
          </p:nvPr>
        </p:nvSpPr>
        <p:spPr>
          <a:xfrm>
            <a:off x="0" y="5526512"/>
            <a:ext cx="9144000" cy="1331493"/>
          </a:xfrm>
          <a:prstGeom prst="rect">
            <a:avLst/>
          </a:prstGeom>
        </p:spPr>
        <p:txBody>
          <a:bodyPr numCol="2"/>
          <a:lstStyle>
            <a:lvl1pPr marL="171450" marR="0" indent="-171450" algn="l" defTabSz="457200" rtl="0" eaLnBrk="0" fontAlgn="base" latinLnBrk="0" hangingPunct="0">
              <a:lnSpc>
                <a:spcPct val="100000"/>
              </a:lnSpc>
              <a:spcBef>
                <a:spcPct val="20000"/>
              </a:spcBef>
              <a:spcAft>
                <a:spcPct val="0"/>
              </a:spcAft>
              <a:buClrTx/>
              <a:buSzTx/>
              <a:buFont typeface="Arial"/>
              <a:buChar char="•"/>
              <a:tabLst/>
              <a:defRPr sz="1600" baseline="0"/>
            </a:lvl1pPr>
          </a:lstStyle>
          <a:p>
            <a:pPr lvl="0"/>
            <a:r>
              <a:rPr lang="en-US" dirty="0"/>
              <a:t>Click to edit Master text styles</a:t>
            </a:r>
          </a:p>
        </p:txBody>
      </p:sp>
      <p:sp>
        <p:nvSpPr>
          <p:cNvPr id="8" name="Slide Number Placeholder 5"/>
          <p:cNvSpPr>
            <a:spLocks noGrp="1"/>
          </p:cNvSpPr>
          <p:nvPr>
            <p:ph type="sldNum" sz="quarter" idx="21"/>
          </p:nvPr>
        </p:nvSpPr>
        <p:spPr>
          <a:xfrm>
            <a:off x="8585200" y="6499225"/>
            <a:ext cx="558800" cy="365125"/>
          </a:xfrm>
        </p:spPr>
        <p:txBody>
          <a:bodyPr anchor="t"/>
          <a:lstStyle>
            <a:lvl1pPr defTabSz="457200">
              <a:defRPr sz="1400" smtClean="0">
                <a:solidFill>
                  <a:srgbClr val="000000"/>
                </a:solidFill>
                <a:ea typeface="MS PGothic" panose="020B0600070205080204" pitchFamily="34" charset="-128"/>
              </a:defRPr>
            </a:lvl1pPr>
          </a:lstStyle>
          <a:p>
            <a:pPr>
              <a:defRPr/>
            </a:pPr>
            <a:fld id="{4DC9B741-6CDE-4212-9A98-97B10037753C}" type="slidenum">
              <a:rPr lang="en-US" altLang="en-US"/>
              <a:pPr>
                <a:defRPr/>
              </a:pPr>
              <a:t>‹#›</a:t>
            </a:fld>
            <a:endParaRPr lang="en-US" altLang="en-US"/>
          </a:p>
        </p:txBody>
      </p:sp>
    </p:spTree>
    <p:extLst>
      <p:ext uri="{BB962C8B-B14F-4D97-AF65-F5344CB8AC3E}">
        <p14:creationId xmlns:p14="http://schemas.microsoft.com/office/powerpoint/2010/main" val="375520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30" name="Picture Placeholder 29"/>
          <p:cNvSpPr>
            <a:spLocks noGrp="1"/>
          </p:cNvSpPr>
          <p:nvPr>
            <p:ph type="pic" sz="quarter" idx="20"/>
          </p:nvPr>
        </p:nvSpPr>
        <p:spPr>
          <a:xfrm>
            <a:off x="1108077" y="1358735"/>
            <a:ext cx="6965950" cy="3885654"/>
          </a:xfrm>
          <a:prstGeom prst="rect">
            <a:avLst/>
          </a:prstGeom>
        </p:spPr>
        <p:txBody>
          <a:bodyPr/>
          <a:lstStyle/>
          <a:p>
            <a:pPr lvl="0"/>
            <a:endParaRPr lang="en-US" noProof="0" dirty="0"/>
          </a:p>
        </p:txBody>
      </p:sp>
      <p:sp>
        <p:nvSpPr>
          <p:cNvPr id="8" name="Text Placeholder 3"/>
          <p:cNvSpPr>
            <a:spLocks noGrp="1"/>
          </p:cNvSpPr>
          <p:nvPr>
            <p:ph type="body" sz="quarter" idx="11"/>
          </p:nvPr>
        </p:nvSpPr>
        <p:spPr>
          <a:xfrm>
            <a:off x="0" y="0"/>
            <a:ext cx="9183688" cy="1143000"/>
          </a:xfrm>
          <a:prstGeom prst="rect">
            <a:avLst/>
          </a:prstGeom>
        </p:spPr>
        <p:txBody>
          <a:bodyPr/>
          <a:lstStyle>
            <a:lvl1pPr marL="0" indent="0" algn="r">
              <a:lnSpc>
                <a:spcPct val="80000"/>
              </a:lnSpc>
              <a:buNone/>
              <a:defRPr sz="32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a:t>
            </a:r>
          </a:p>
          <a:p>
            <a:pPr lvl="0"/>
            <a:r>
              <a:rPr lang="en-US" dirty="0"/>
              <a:t>text styles</a:t>
            </a:r>
          </a:p>
        </p:txBody>
      </p:sp>
      <p:sp>
        <p:nvSpPr>
          <p:cNvPr id="15" name="Text Placeholder 14"/>
          <p:cNvSpPr>
            <a:spLocks noGrp="1"/>
          </p:cNvSpPr>
          <p:nvPr>
            <p:ph type="body" sz="quarter" idx="13"/>
          </p:nvPr>
        </p:nvSpPr>
        <p:spPr>
          <a:xfrm>
            <a:off x="3" y="2"/>
            <a:ext cx="2290763" cy="481013"/>
          </a:xfrm>
          <a:prstGeom prst="rect">
            <a:avLst/>
          </a:prstGeom>
          <a:ln>
            <a:noFill/>
          </a:ln>
        </p:spPr>
        <p:txBody>
          <a:bodyPr/>
          <a:lstStyle>
            <a:lvl1pPr marL="0" indent="0">
              <a:buNone/>
              <a:defRPr sz="2000" i="1">
                <a:solidFill>
                  <a:srgbClr val="FFFFFF"/>
                </a:solidFill>
                <a:latin typeface="Cenutry gothic"/>
                <a:cs typeface="Cenutry gothic"/>
              </a:defRPr>
            </a:lvl1pPr>
          </a:lstStyle>
          <a:p>
            <a:pPr lvl="0"/>
            <a:r>
              <a:rPr lang="en-US"/>
              <a:t>Click to edit Master text styles</a:t>
            </a:r>
          </a:p>
        </p:txBody>
      </p:sp>
      <p:sp>
        <p:nvSpPr>
          <p:cNvPr id="33" name="Text Placeholder 26"/>
          <p:cNvSpPr>
            <a:spLocks noGrp="1"/>
          </p:cNvSpPr>
          <p:nvPr>
            <p:ph type="body" sz="quarter" idx="18"/>
          </p:nvPr>
        </p:nvSpPr>
        <p:spPr>
          <a:xfrm>
            <a:off x="0" y="5240422"/>
            <a:ext cx="9144000" cy="286084"/>
          </a:xfrm>
          <a:prstGeom prst="rect">
            <a:avLst/>
          </a:prstGeom>
        </p:spPr>
        <p:txBody>
          <a:bodyPr/>
          <a:lstStyle>
            <a:lvl1pPr marL="0" indent="0">
              <a:buNone/>
              <a:defRPr sz="1600" baseline="0"/>
            </a:lvl1pPr>
          </a:lstStyle>
          <a:p>
            <a:pPr lvl="0"/>
            <a:r>
              <a:rPr lang="en-US" dirty="0"/>
              <a:t>Click to edit Master text styles</a:t>
            </a:r>
          </a:p>
        </p:txBody>
      </p:sp>
      <p:sp>
        <p:nvSpPr>
          <p:cNvPr id="34" name="Text Placeholder 26"/>
          <p:cNvSpPr>
            <a:spLocks noGrp="1"/>
          </p:cNvSpPr>
          <p:nvPr>
            <p:ph type="body" sz="quarter" idx="19"/>
          </p:nvPr>
        </p:nvSpPr>
        <p:spPr>
          <a:xfrm>
            <a:off x="0" y="5526512"/>
            <a:ext cx="9144000" cy="1331493"/>
          </a:xfrm>
          <a:prstGeom prst="rect">
            <a:avLst/>
          </a:prstGeom>
        </p:spPr>
        <p:txBody>
          <a:bodyPr numCol="2"/>
          <a:lstStyle>
            <a:lvl1pPr marL="171450" marR="0" indent="-171450" algn="l" defTabSz="457200" rtl="0" eaLnBrk="0" fontAlgn="base" latinLnBrk="0" hangingPunct="0">
              <a:lnSpc>
                <a:spcPct val="100000"/>
              </a:lnSpc>
              <a:spcBef>
                <a:spcPct val="20000"/>
              </a:spcBef>
              <a:spcAft>
                <a:spcPct val="0"/>
              </a:spcAft>
              <a:buClrTx/>
              <a:buSzTx/>
              <a:buFont typeface="Arial"/>
              <a:buChar char="•"/>
              <a:tabLst/>
              <a:defRPr sz="1600" baseline="0"/>
            </a:lvl1pPr>
          </a:lstStyle>
          <a:p>
            <a:pPr lvl="0"/>
            <a:r>
              <a:rPr lang="en-US" dirty="0"/>
              <a:t>Click to edit Master text styles</a:t>
            </a:r>
          </a:p>
        </p:txBody>
      </p:sp>
      <p:sp>
        <p:nvSpPr>
          <p:cNvPr id="9" name="Slide Number Placeholder 5"/>
          <p:cNvSpPr>
            <a:spLocks noGrp="1"/>
          </p:cNvSpPr>
          <p:nvPr>
            <p:ph type="sldNum" sz="quarter" idx="21"/>
          </p:nvPr>
        </p:nvSpPr>
        <p:spPr>
          <a:xfrm>
            <a:off x="8585200" y="6499225"/>
            <a:ext cx="558800" cy="365125"/>
          </a:xfrm>
        </p:spPr>
        <p:txBody>
          <a:bodyPr anchor="t"/>
          <a:lstStyle>
            <a:lvl1pPr>
              <a:defRPr sz="1400" smtClean="0"/>
            </a:lvl1pPr>
          </a:lstStyle>
          <a:p>
            <a:pPr>
              <a:defRPr/>
            </a:pPr>
            <a:fld id="{EF4FB559-1AD4-4B9F-B01D-7AEC85DE0B93}" type="slidenum">
              <a:rPr lang="en-US" altLang="en-US"/>
              <a:pPr>
                <a:defRPr/>
              </a:pPr>
              <a:t>‹#›</a:t>
            </a:fld>
            <a:endParaRPr lang="en-US" altLang="en-US"/>
          </a:p>
        </p:txBody>
      </p:sp>
    </p:spTree>
    <p:extLst>
      <p:ext uri="{BB962C8B-B14F-4D97-AF65-F5344CB8AC3E}">
        <p14:creationId xmlns:p14="http://schemas.microsoft.com/office/powerpoint/2010/main" val="1609794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6A0075D3-4146-447A-A4CB-376A7EF64055}" type="slidenum">
              <a:rPr lang="en-US" altLang="en-US"/>
              <a:pPr>
                <a:defRPr/>
              </a:pPr>
              <a:t>‹#›</a:t>
            </a:fld>
            <a:endParaRPr lang="en-US" altLang="en-US"/>
          </a:p>
        </p:txBody>
      </p:sp>
    </p:spTree>
    <p:extLst>
      <p:ext uri="{BB962C8B-B14F-4D97-AF65-F5344CB8AC3E}">
        <p14:creationId xmlns:p14="http://schemas.microsoft.com/office/powerpoint/2010/main" val="42854074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3" name="Rectangle 2"/>
          <p:cNvSpPr/>
          <p:nvPr userDrawn="1"/>
        </p:nvSpPr>
        <p:spPr>
          <a:xfrm>
            <a:off x="0" y="0"/>
            <a:ext cx="9183688"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4000">
                <a:solidFill>
                  <a:schemeClr val="bg1"/>
                </a:solidFill>
                <a:latin typeface="Century Gothic"/>
                <a:cs typeface="Century Gothic"/>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200" y="6499225"/>
            <a:ext cx="558800" cy="365125"/>
          </a:xfrm>
        </p:spPr>
        <p:txBody>
          <a:bodyPr anchor="t"/>
          <a:lstStyle>
            <a:lvl1pPr>
              <a:defRPr sz="1400" smtClean="0"/>
            </a:lvl1pPr>
          </a:lstStyle>
          <a:p>
            <a:pPr>
              <a:defRPr/>
            </a:pPr>
            <a:fld id="{A39BC2AF-6F00-4988-BAB6-690EEF24049C}" type="slidenum">
              <a:rPr lang="en-US" altLang="en-US"/>
              <a:pPr>
                <a:defRPr/>
              </a:pPr>
              <a:t>‹#›</a:t>
            </a:fld>
            <a:endParaRPr lang="en-US" altLang="en-US"/>
          </a:p>
        </p:txBody>
      </p:sp>
    </p:spTree>
    <p:extLst>
      <p:ext uri="{BB962C8B-B14F-4D97-AF65-F5344CB8AC3E}">
        <p14:creationId xmlns:p14="http://schemas.microsoft.com/office/powerpoint/2010/main" val="9041515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593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8402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1966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074170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4" name="Rectangle 3"/>
          <p:cNvSpPr/>
          <p:nvPr userDrawn="1"/>
        </p:nvSpPr>
        <p:spPr>
          <a:xfrm>
            <a:off x="576263" y="0"/>
            <a:ext cx="373062" cy="6858000"/>
          </a:xfrm>
          <a:prstGeom prst="rect">
            <a:avLst/>
          </a:prstGeom>
          <a:solidFill>
            <a:srgbClr val="8379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7" name="Rectangle 6"/>
          <p:cNvSpPr/>
          <p:nvPr userDrawn="1"/>
        </p:nvSpPr>
        <p:spPr>
          <a:xfrm>
            <a:off x="0" y="4441825"/>
            <a:ext cx="9144000" cy="11858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4000" dirty="0">
              <a:solidFill>
                <a:prstClr val="black"/>
              </a:solidFill>
              <a:latin typeface="Century Gothic" charset="0"/>
              <a:ea typeface="MS PGothic" charset="0"/>
              <a:cs typeface="Century Gothic" charset="0"/>
            </a:endParaRPr>
          </a:p>
        </p:txBody>
      </p:sp>
      <p:sp>
        <p:nvSpPr>
          <p:cNvPr id="5" name="Picture Placeholder 9"/>
          <p:cNvSpPr>
            <a:spLocks noGrp="1"/>
          </p:cNvSpPr>
          <p:nvPr>
            <p:ph type="pic" sz="quarter" idx="10"/>
          </p:nvPr>
        </p:nvSpPr>
        <p:spPr>
          <a:xfrm>
            <a:off x="1055688" y="93664"/>
            <a:ext cx="7981950" cy="4267702"/>
          </a:xfrm>
          <a:prstGeom prst="rect">
            <a:avLst/>
          </a:prstGeom>
        </p:spPr>
        <p:txBody>
          <a:bodyPr/>
          <a:lstStyle/>
          <a:p>
            <a:pPr lvl="0"/>
            <a:endParaRPr lang="en-US" noProof="0" dirty="0"/>
          </a:p>
        </p:txBody>
      </p:sp>
      <p:sp>
        <p:nvSpPr>
          <p:cNvPr id="6" name="Text Placeholder 11"/>
          <p:cNvSpPr>
            <a:spLocks noGrp="1"/>
          </p:cNvSpPr>
          <p:nvPr>
            <p:ph type="body" sz="quarter" idx="11"/>
          </p:nvPr>
        </p:nvSpPr>
        <p:spPr>
          <a:xfrm>
            <a:off x="0" y="4441831"/>
            <a:ext cx="9144000" cy="1185863"/>
          </a:xfrm>
          <a:prstGeom prst="rect">
            <a:avLst/>
          </a:prstGeom>
        </p:spPr>
        <p:txBody>
          <a:bodyPr anchor="ctr" anchorCtr="1"/>
          <a:lstStyle>
            <a:lvl1pPr marL="0" indent="0" algn="ctr">
              <a:buNone/>
              <a:defRPr sz="3200" baseline="0">
                <a:solidFill>
                  <a:schemeClr val="bg1"/>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29614785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685802" y="6"/>
            <a:ext cx="7736619" cy="6189295"/>
          </a:xfrm>
          <a:prstGeom prst="rect">
            <a:avLst/>
          </a:prstGeom>
        </p:spPr>
        <p:txBody>
          <a:bodyPr/>
          <a:lstStyle/>
          <a:p>
            <a:pPr lvl="0"/>
            <a:endParaRPr lang="en-US" noProof="0" dirty="0"/>
          </a:p>
        </p:txBody>
      </p:sp>
    </p:spTree>
    <p:extLst>
      <p:ext uri="{BB962C8B-B14F-4D97-AF65-F5344CB8AC3E}">
        <p14:creationId xmlns:p14="http://schemas.microsoft.com/office/powerpoint/2010/main" val="12187430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Rectangle 1"/>
          <p:cNvSpPr/>
          <p:nvPr userDrawn="1"/>
        </p:nvSpPr>
        <p:spPr>
          <a:xfrm>
            <a:off x="0" y="0"/>
            <a:ext cx="9183688" cy="1147763"/>
          </a:xfrm>
          <a:prstGeom prst="rect">
            <a:avLst/>
          </a:prstGeom>
          <a:solidFill>
            <a:srgbClr val="31859C"/>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srgbClr val="31859C"/>
              </a:solidFill>
              <a:latin typeface="Century Gothic"/>
              <a:cs typeface="Century Gothic"/>
            </a:endParaRPr>
          </a:p>
        </p:txBody>
      </p:sp>
      <p:sp>
        <p:nvSpPr>
          <p:cNvPr id="3" name="Rounded Rectangle 2"/>
          <p:cNvSpPr/>
          <p:nvPr userDrawn="1"/>
        </p:nvSpPr>
        <p:spPr>
          <a:xfrm>
            <a:off x="1832644" y="925978"/>
            <a:ext cx="1847451" cy="434043"/>
          </a:xfrm>
          <a:prstGeom prst="roundRect">
            <a:avLst>
              <a:gd name="adj" fmla="val 17676"/>
            </a:avLst>
          </a:prstGeom>
          <a:solidFill>
            <a:srgbClr val="31859C"/>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chemeClr val="bg1"/>
                </a:solidFill>
                <a:latin typeface="Century Gothic"/>
                <a:cs typeface="Century Gothic"/>
              </a:rPr>
              <a:t>Overarching Opportunities</a:t>
            </a:r>
          </a:p>
        </p:txBody>
      </p:sp>
      <p:sp>
        <p:nvSpPr>
          <p:cNvPr id="4" name="Rounded Rectangle 3"/>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Low-Hanging Fruit</a:t>
            </a:r>
          </a:p>
        </p:txBody>
      </p:sp>
      <p:sp>
        <p:nvSpPr>
          <p:cNvPr id="5" name="Rounded Rectangle 4"/>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Mid-Range Projects</a:t>
            </a:r>
          </a:p>
        </p:txBody>
      </p:sp>
      <p:sp>
        <p:nvSpPr>
          <p:cNvPr id="6" name="Rounded Rectangle 5"/>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Long-Range Projects</a:t>
            </a:r>
          </a:p>
        </p:txBody>
      </p:sp>
      <p:sp>
        <p:nvSpPr>
          <p:cNvPr id="7" name="Rounded Rectangle 6"/>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en-US" sz="1400" i="1" dirty="0">
                <a:solidFill>
                  <a:srgbClr val="31859C"/>
                </a:solidFill>
                <a:latin typeface="Century Gothic"/>
                <a:cs typeface="Century Gothic"/>
              </a:rPr>
              <a:t>Existing Condition</a:t>
            </a:r>
          </a:p>
        </p:txBody>
      </p:sp>
      <p:sp>
        <p:nvSpPr>
          <p:cNvPr id="8" name="Slide Number Placeholder 5"/>
          <p:cNvSpPr>
            <a:spLocks noGrp="1"/>
          </p:cNvSpPr>
          <p:nvPr>
            <p:ph type="sldNum" sz="quarter" idx="10"/>
          </p:nvPr>
        </p:nvSpPr>
        <p:spPr>
          <a:xfrm>
            <a:off x="8585200" y="6499225"/>
            <a:ext cx="558800" cy="365125"/>
          </a:xfrm>
        </p:spPr>
        <p:txBody>
          <a:bodyPr anchor="t"/>
          <a:lstStyle>
            <a:lvl1pPr>
              <a:defRPr sz="1400" smtClean="0">
                <a:ea typeface="MS PGothic" panose="020B0600070205080204" pitchFamily="34" charset="-128"/>
              </a:defRPr>
            </a:lvl1pPr>
          </a:lstStyle>
          <a:p>
            <a:pPr>
              <a:defRPr/>
            </a:pPr>
            <a:fld id="{97A6B151-43E2-4A56-8B96-EDE887799E28}" type="slidenum">
              <a:rPr lang="en-US" altLang="en-US"/>
              <a:pPr>
                <a:defRPr/>
              </a:pPr>
              <a:t>‹#›</a:t>
            </a:fld>
            <a:endParaRPr lang="en-US" altLang="en-US"/>
          </a:p>
        </p:txBody>
      </p:sp>
    </p:spTree>
    <p:extLst>
      <p:ext uri="{BB962C8B-B14F-4D97-AF65-F5344CB8AC3E}">
        <p14:creationId xmlns:p14="http://schemas.microsoft.com/office/powerpoint/2010/main" val="56137199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2" name="Rectangle 1"/>
          <p:cNvSpPr/>
          <p:nvPr userDrawn="1"/>
        </p:nvSpPr>
        <p:spPr>
          <a:xfrm>
            <a:off x="0" y="0"/>
            <a:ext cx="9183688" cy="1147763"/>
          </a:xfrm>
          <a:prstGeom prst="rect">
            <a:avLst/>
          </a:prstGeom>
          <a:solidFill>
            <a:srgbClr val="31859C"/>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srgbClr val="31859C"/>
              </a:solidFill>
              <a:latin typeface="Century Gothic"/>
              <a:cs typeface="Century Gothic"/>
            </a:endParaRPr>
          </a:p>
        </p:txBody>
      </p:sp>
      <p:sp>
        <p:nvSpPr>
          <p:cNvPr id="3" name="Rounded Rectangle 2"/>
          <p:cNvSpPr/>
          <p:nvPr userDrawn="1"/>
        </p:nvSpPr>
        <p:spPr>
          <a:xfrm>
            <a:off x="1832644" y="925978"/>
            <a:ext cx="1847451" cy="434043"/>
          </a:xfrm>
          <a:prstGeom prst="roundRect">
            <a:avLst>
              <a:gd name="adj" fmla="val 17676"/>
            </a:avLst>
          </a:prstGeom>
          <a:solidFill>
            <a:srgbClr val="31859C"/>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chemeClr val="bg1"/>
                </a:solidFill>
                <a:latin typeface="Century Gothic"/>
                <a:cs typeface="Century Gothic"/>
              </a:rPr>
              <a:t>Overarching Opportunities</a:t>
            </a:r>
          </a:p>
        </p:txBody>
      </p:sp>
      <p:sp>
        <p:nvSpPr>
          <p:cNvPr id="4" name="Rounded Rectangle 3"/>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Low-Hanging Fruit</a:t>
            </a:r>
          </a:p>
        </p:txBody>
      </p:sp>
      <p:sp>
        <p:nvSpPr>
          <p:cNvPr id="5" name="Rounded Rectangle 4"/>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Mid-Range Projects</a:t>
            </a:r>
          </a:p>
        </p:txBody>
      </p:sp>
      <p:sp>
        <p:nvSpPr>
          <p:cNvPr id="6" name="Rounded Rectangle 5"/>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Long-Range Projects</a:t>
            </a:r>
          </a:p>
        </p:txBody>
      </p:sp>
      <p:sp>
        <p:nvSpPr>
          <p:cNvPr id="7" name="Rounded Rectangle 6"/>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en-US" sz="1400" i="1" dirty="0">
                <a:solidFill>
                  <a:srgbClr val="31859C"/>
                </a:solidFill>
                <a:latin typeface="Century Gothic"/>
                <a:cs typeface="Century Gothic"/>
              </a:rPr>
              <a:t>Existing Condition</a:t>
            </a:r>
          </a:p>
        </p:txBody>
      </p:sp>
      <p:sp>
        <p:nvSpPr>
          <p:cNvPr id="8" name="Slide Number Placeholder 5"/>
          <p:cNvSpPr>
            <a:spLocks noGrp="1"/>
          </p:cNvSpPr>
          <p:nvPr>
            <p:ph type="sldNum" sz="quarter" idx="10"/>
          </p:nvPr>
        </p:nvSpPr>
        <p:spPr>
          <a:xfrm>
            <a:off x="8585200" y="6499225"/>
            <a:ext cx="558800" cy="365125"/>
          </a:xfrm>
        </p:spPr>
        <p:txBody>
          <a:bodyPr anchor="t"/>
          <a:lstStyle>
            <a:lvl1pPr>
              <a:defRPr sz="1400" smtClean="0">
                <a:ea typeface="MS PGothic" panose="020B0600070205080204" pitchFamily="34" charset="-128"/>
              </a:defRPr>
            </a:lvl1pPr>
          </a:lstStyle>
          <a:p>
            <a:pPr>
              <a:defRPr/>
            </a:pPr>
            <a:fld id="{4B476E29-521D-4077-BB0D-87A1EF8BE7B1}" type="slidenum">
              <a:rPr lang="en-US" altLang="en-US"/>
              <a:pPr>
                <a:defRPr/>
              </a:pPr>
              <a:t>‹#›</a:t>
            </a:fld>
            <a:endParaRPr lang="en-US" altLang="en-US"/>
          </a:p>
        </p:txBody>
      </p:sp>
    </p:spTree>
    <p:extLst>
      <p:ext uri="{BB962C8B-B14F-4D97-AF65-F5344CB8AC3E}">
        <p14:creationId xmlns:p14="http://schemas.microsoft.com/office/powerpoint/2010/main" val="216399516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2" name="Rectangle 1"/>
          <p:cNvSpPr/>
          <p:nvPr userDrawn="1"/>
        </p:nvSpPr>
        <p:spPr>
          <a:xfrm>
            <a:off x="0" y="0"/>
            <a:ext cx="9183688" cy="1147763"/>
          </a:xfrm>
          <a:prstGeom prst="rect">
            <a:avLst/>
          </a:prstGeom>
          <a:solidFill>
            <a:srgbClr val="31859C"/>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srgbClr val="31859C"/>
              </a:solidFill>
              <a:latin typeface="Century Gothic"/>
              <a:cs typeface="Century Gothic"/>
            </a:endParaRPr>
          </a:p>
        </p:txBody>
      </p:sp>
      <p:sp>
        <p:nvSpPr>
          <p:cNvPr id="3" name="Rounded Rectangle 2"/>
          <p:cNvSpPr/>
          <p:nvPr userDrawn="1"/>
        </p:nvSpPr>
        <p:spPr>
          <a:xfrm>
            <a:off x="1832644" y="925978"/>
            <a:ext cx="1847451" cy="434043"/>
          </a:xfrm>
          <a:prstGeom prst="roundRect">
            <a:avLst>
              <a:gd name="adj" fmla="val 17676"/>
            </a:avLst>
          </a:prstGeom>
          <a:solidFill>
            <a:srgbClr val="31859C"/>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chemeClr val="bg1"/>
                </a:solidFill>
                <a:latin typeface="Century Gothic"/>
                <a:cs typeface="Century Gothic"/>
              </a:rPr>
              <a:t>Overarching Opportunities</a:t>
            </a:r>
          </a:p>
        </p:txBody>
      </p:sp>
      <p:sp>
        <p:nvSpPr>
          <p:cNvPr id="4" name="Rounded Rectangle 3"/>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Low-Hanging Fruit</a:t>
            </a:r>
          </a:p>
        </p:txBody>
      </p:sp>
      <p:sp>
        <p:nvSpPr>
          <p:cNvPr id="5" name="Rounded Rectangle 4"/>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Mid-Range Projects</a:t>
            </a:r>
          </a:p>
        </p:txBody>
      </p:sp>
      <p:sp>
        <p:nvSpPr>
          <p:cNvPr id="6" name="Rounded Rectangle 5"/>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Long-Range Projects</a:t>
            </a:r>
          </a:p>
        </p:txBody>
      </p:sp>
      <p:sp>
        <p:nvSpPr>
          <p:cNvPr id="7" name="Rounded Rectangle 6"/>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en-US" sz="1400" i="1" dirty="0">
                <a:solidFill>
                  <a:srgbClr val="31859C"/>
                </a:solidFill>
                <a:latin typeface="Century Gothic"/>
                <a:cs typeface="Century Gothic"/>
              </a:rPr>
              <a:t>Existing Condition</a:t>
            </a:r>
          </a:p>
        </p:txBody>
      </p:sp>
      <p:sp>
        <p:nvSpPr>
          <p:cNvPr id="8" name="Slide Number Placeholder 5"/>
          <p:cNvSpPr>
            <a:spLocks noGrp="1"/>
          </p:cNvSpPr>
          <p:nvPr>
            <p:ph type="sldNum" sz="quarter" idx="10"/>
          </p:nvPr>
        </p:nvSpPr>
        <p:spPr>
          <a:xfrm>
            <a:off x="8585200" y="6499225"/>
            <a:ext cx="558800" cy="365125"/>
          </a:xfrm>
        </p:spPr>
        <p:txBody>
          <a:bodyPr anchor="t"/>
          <a:lstStyle>
            <a:lvl1pPr>
              <a:defRPr sz="1400" smtClean="0">
                <a:ea typeface="MS PGothic" panose="020B0600070205080204" pitchFamily="34" charset="-128"/>
              </a:defRPr>
            </a:lvl1pPr>
          </a:lstStyle>
          <a:p>
            <a:pPr>
              <a:defRPr/>
            </a:pPr>
            <a:fld id="{7C9965CA-7E4E-49AB-8214-FCA4DA8716A4}" type="slidenum">
              <a:rPr lang="en-US" altLang="en-US"/>
              <a:pPr>
                <a:defRPr/>
              </a:pPr>
              <a:t>‹#›</a:t>
            </a:fld>
            <a:endParaRPr lang="en-US" altLang="en-US"/>
          </a:p>
        </p:txBody>
      </p:sp>
    </p:spTree>
    <p:extLst>
      <p:ext uri="{BB962C8B-B14F-4D97-AF65-F5344CB8AC3E}">
        <p14:creationId xmlns:p14="http://schemas.microsoft.com/office/powerpoint/2010/main" val="190085638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2" name="Rectangle 1"/>
          <p:cNvSpPr/>
          <p:nvPr userDrawn="1"/>
        </p:nvSpPr>
        <p:spPr>
          <a:xfrm>
            <a:off x="0" y="0"/>
            <a:ext cx="9183688" cy="1147763"/>
          </a:xfrm>
          <a:prstGeom prst="rect">
            <a:avLst/>
          </a:prstGeom>
          <a:solidFill>
            <a:srgbClr val="31859C"/>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800" i="1" dirty="0">
              <a:solidFill>
                <a:srgbClr val="31859C"/>
              </a:solidFill>
              <a:latin typeface="Century Gothic"/>
              <a:cs typeface="Century Gothic"/>
            </a:endParaRPr>
          </a:p>
        </p:txBody>
      </p:sp>
      <p:sp>
        <p:nvSpPr>
          <p:cNvPr id="3" name="Rounded Rectangle 2"/>
          <p:cNvSpPr/>
          <p:nvPr userDrawn="1"/>
        </p:nvSpPr>
        <p:spPr>
          <a:xfrm>
            <a:off x="1832644" y="925978"/>
            <a:ext cx="1847451" cy="434043"/>
          </a:xfrm>
          <a:prstGeom prst="roundRect">
            <a:avLst>
              <a:gd name="adj" fmla="val 17676"/>
            </a:avLst>
          </a:prstGeom>
          <a:solidFill>
            <a:srgbClr val="31859C"/>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chemeClr val="bg1"/>
                </a:solidFill>
                <a:latin typeface="Century Gothic"/>
                <a:cs typeface="Century Gothic"/>
              </a:rPr>
              <a:t>Overarching Opportunities</a:t>
            </a:r>
          </a:p>
        </p:txBody>
      </p:sp>
      <p:sp>
        <p:nvSpPr>
          <p:cNvPr id="4" name="Rounded Rectangle 3"/>
          <p:cNvSpPr/>
          <p:nvPr userDrawn="1"/>
        </p:nvSpPr>
        <p:spPr>
          <a:xfrm>
            <a:off x="3680095" y="930741"/>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Low-Hanging Fruit</a:t>
            </a:r>
          </a:p>
        </p:txBody>
      </p:sp>
      <p:sp>
        <p:nvSpPr>
          <p:cNvPr id="5" name="Rounded Rectangle 4"/>
          <p:cNvSpPr/>
          <p:nvPr userDrawn="1"/>
        </p:nvSpPr>
        <p:spPr>
          <a:xfrm>
            <a:off x="5527546" y="925978"/>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Mid-Range Projects</a:t>
            </a:r>
          </a:p>
        </p:txBody>
      </p:sp>
      <p:sp>
        <p:nvSpPr>
          <p:cNvPr id="6" name="Rounded Rectangle 5"/>
          <p:cNvSpPr/>
          <p:nvPr userDrawn="1"/>
        </p:nvSpPr>
        <p:spPr>
          <a:xfrm>
            <a:off x="7374997" y="930741"/>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400" i="1" dirty="0">
                <a:solidFill>
                  <a:srgbClr val="31859C"/>
                </a:solidFill>
                <a:latin typeface="Century Gothic"/>
                <a:cs typeface="Century Gothic"/>
              </a:rPr>
              <a:t>Long-Range Projects</a:t>
            </a:r>
          </a:p>
        </p:txBody>
      </p:sp>
      <p:sp>
        <p:nvSpPr>
          <p:cNvPr id="7" name="Rounded Rectangle 6"/>
          <p:cNvSpPr/>
          <p:nvPr userDrawn="1"/>
        </p:nvSpPr>
        <p:spPr>
          <a:xfrm>
            <a:off x="0" y="930741"/>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en-US" sz="1400" i="1" dirty="0">
                <a:solidFill>
                  <a:srgbClr val="31859C"/>
                </a:solidFill>
                <a:latin typeface="Century Gothic"/>
                <a:cs typeface="Century Gothic"/>
              </a:rPr>
              <a:t>Existing Condition</a:t>
            </a:r>
          </a:p>
        </p:txBody>
      </p:sp>
      <p:sp>
        <p:nvSpPr>
          <p:cNvPr id="8" name="Slide Number Placeholder 5"/>
          <p:cNvSpPr>
            <a:spLocks noGrp="1"/>
          </p:cNvSpPr>
          <p:nvPr>
            <p:ph type="sldNum" sz="quarter" idx="10"/>
          </p:nvPr>
        </p:nvSpPr>
        <p:spPr>
          <a:xfrm>
            <a:off x="8585200" y="6499225"/>
            <a:ext cx="558800" cy="365125"/>
          </a:xfrm>
        </p:spPr>
        <p:txBody>
          <a:bodyPr anchor="t"/>
          <a:lstStyle>
            <a:lvl1pPr>
              <a:defRPr sz="1400" smtClean="0">
                <a:ea typeface="MS PGothic" panose="020B0600070205080204" pitchFamily="34" charset="-128"/>
              </a:defRPr>
            </a:lvl1pPr>
          </a:lstStyle>
          <a:p>
            <a:pPr>
              <a:defRPr/>
            </a:pPr>
            <a:fld id="{A3A8F3EE-AD55-47AF-8DC5-94B0D4525B17}" type="slidenum">
              <a:rPr lang="en-US" altLang="en-US"/>
              <a:pPr>
                <a:defRPr/>
              </a:pPr>
              <a:t>‹#›</a:t>
            </a:fld>
            <a:endParaRPr lang="en-US" altLang="en-US"/>
          </a:p>
        </p:txBody>
      </p:sp>
    </p:spTree>
    <p:extLst>
      <p:ext uri="{BB962C8B-B14F-4D97-AF65-F5344CB8AC3E}">
        <p14:creationId xmlns:p14="http://schemas.microsoft.com/office/powerpoint/2010/main" val="339448484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533400"/>
          </a:xfrm>
          <a:prstGeom prst="rect">
            <a:avLst/>
          </a:prstGeom>
          <a:solidFill>
            <a:srgbClr val="4EB5E9"/>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p:cNvSpPr/>
          <p:nvPr userDrawn="1"/>
        </p:nvSpPr>
        <p:spPr>
          <a:xfrm>
            <a:off x="0" y="533400"/>
            <a:ext cx="9144000" cy="762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userDrawn="1"/>
        </p:nvSpPr>
        <p:spPr>
          <a:xfrm>
            <a:off x="0" y="609600"/>
            <a:ext cx="9144000" cy="76200"/>
          </a:xfrm>
          <a:prstGeom prst="rect">
            <a:avLst/>
          </a:prstGeom>
          <a:solidFill>
            <a:srgbClr val="80BB3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ctrTitle"/>
          </p:nvPr>
        </p:nvSpPr>
        <p:spPr>
          <a:xfrm>
            <a:off x="685800" y="2971800"/>
            <a:ext cx="7772400" cy="1295400"/>
          </a:xfrm>
        </p:spPr>
        <p:txBody>
          <a:bodyPr/>
          <a:lstStyle/>
          <a:p>
            <a:r>
              <a:rPr lang="en-US"/>
              <a:t>Click to edit Master title style</a:t>
            </a:r>
          </a:p>
        </p:txBody>
      </p:sp>
      <p:sp>
        <p:nvSpPr>
          <p:cNvPr id="3" name="Subtitle 2"/>
          <p:cNvSpPr>
            <a:spLocks noGrp="1"/>
          </p:cNvSpPr>
          <p:nvPr>
            <p:ph type="subTitle" idx="1"/>
          </p:nvPr>
        </p:nvSpPr>
        <p:spPr>
          <a:xfrm>
            <a:off x="1371600" y="4343400"/>
            <a:ext cx="6400800" cy="12954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p:cNvSpPr>
            <a:spLocks noGrp="1"/>
          </p:cNvSpPr>
          <p:nvPr>
            <p:ph type="dt" sz="half" idx="10"/>
          </p:nvPr>
        </p:nvSpPr>
        <p:spPr/>
        <p:txBody>
          <a:bodyPr/>
          <a:lstStyle>
            <a:lvl1pPr>
              <a:defRPr/>
            </a:lvl1pPr>
          </a:lstStyle>
          <a:p>
            <a:pPr>
              <a:defRPr/>
            </a:pPr>
            <a:fld id="{E7EBD307-2752-4E44-AC70-5BD3F70F4B5C}" type="datetimeFigureOut">
              <a:rPr lang="en-US"/>
              <a:pPr>
                <a:defRPr/>
              </a:pPr>
              <a:t>4/24/2017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smtClean="0"/>
            </a:lvl1pPr>
          </a:lstStyle>
          <a:p>
            <a:pPr>
              <a:defRPr/>
            </a:pPr>
            <a:fld id="{27147021-EB8C-44E4-A373-7C7CFDC720ED}" type="slidenum">
              <a:rPr lang="en-US" altLang="en-US"/>
              <a:pPr>
                <a:defRPr/>
              </a:pPr>
              <a:t>‹#›</a:t>
            </a:fld>
            <a:endParaRPr lang="en-US" altLang="en-US"/>
          </a:p>
        </p:txBody>
      </p:sp>
    </p:spTree>
    <p:extLst>
      <p:ext uri="{BB962C8B-B14F-4D97-AF65-F5344CB8AC3E}">
        <p14:creationId xmlns:p14="http://schemas.microsoft.com/office/powerpoint/2010/main" val="10178769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9144000" cy="1600200"/>
          </a:xfrm>
          <a:prstGeom prst="rect">
            <a:avLst/>
          </a:prstGeom>
          <a:solidFill>
            <a:srgbClr val="4EB5E9"/>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7" descr="letsgobroward-final.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781800" y="5970588"/>
            <a:ext cx="228600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1447800"/>
            <a:ext cx="9144000" cy="762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p:cNvSpPr/>
          <p:nvPr userDrawn="1"/>
        </p:nvSpPr>
        <p:spPr>
          <a:xfrm>
            <a:off x="0" y="1524000"/>
            <a:ext cx="9144000" cy="76200"/>
          </a:xfrm>
          <a:prstGeom prst="rect">
            <a:avLst/>
          </a:prstGeom>
          <a:solidFill>
            <a:srgbClr val="80BB3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8"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6200" y="5943600"/>
            <a:ext cx="14478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1"/>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838575" y="6038850"/>
            <a:ext cx="146685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p:cNvSpPr>
            <a:spLocks noGrp="1"/>
          </p:cNvSpPr>
          <p:nvPr>
            <p:ph type="dt" sz="half" idx="10"/>
          </p:nvPr>
        </p:nvSpPr>
        <p:spPr/>
        <p:txBody>
          <a:bodyPr/>
          <a:lstStyle>
            <a:lvl1pPr>
              <a:defRPr/>
            </a:lvl1pPr>
          </a:lstStyle>
          <a:p>
            <a:pPr>
              <a:defRPr/>
            </a:pPr>
            <a:fld id="{6F02F203-24C4-481E-B7DB-740AD8DF5D37}" type="datetimeFigureOut">
              <a:rPr lang="en-US"/>
              <a:pPr>
                <a:defRPr/>
              </a:pPr>
              <a:t>4/24/2017</a:t>
            </a:fld>
            <a:endParaRPr lang="en-US" dirty="0"/>
          </a:p>
        </p:txBody>
      </p:sp>
      <p:sp>
        <p:nvSpPr>
          <p:cNvPr id="11" name="Footer Placeholder 4"/>
          <p:cNvSpPr>
            <a:spLocks noGrp="1"/>
          </p:cNvSpPr>
          <p:nvPr>
            <p:ph type="ftr" sz="quarter" idx="11"/>
          </p:nvPr>
        </p:nvSpPr>
        <p:spPr/>
        <p:txBody>
          <a:bodyPr/>
          <a:lstStyle>
            <a:lvl1pPr>
              <a:defRPr/>
            </a:lvl1pPr>
          </a:lstStyle>
          <a:p>
            <a:pPr>
              <a:defRPr/>
            </a:pPr>
            <a:endParaRPr lang="en-US"/>
          </a:p>
        </p:txBody>
      </p:sp>
      <p:sp>
        <p:nvSpPr>
          <p:cNvPr id="12" name="Slide Number Placeholder 5"/>
          <p:cNvSpPr>
            <a:spLocks noGrp="1"/>
          </p:cNvSpPr>
          <p:nvPr>
            <p:ph type="sldNum" sz="quarter" idx="12"/>
          </p:nvPr>
        </p:nvSpPr>
        <p:spPr/>
        <p:txBody>
          <a:bodyPr/>
          <a:lstStyle>
            <a:lvl1pPr>
              <a:defRPr smtClean="0"/>
            </a:lvl1pPr>
          </a:lstStyle>
          <a:p>
            <a:pPr>
              <a:defRPr/>
            </a:pPr>
            <a:fld id="{068D7CB9-B2FE-4E47-93B3-7CFB666FA453}" type="slidenum">
              <a:rPr lang="en-US" altLang="en-US"/>
              <a:pPr>
                <a:defRPr/>
              </a:pPr>
              <a:t>‹#›</a:t>
            </a:fld>
            <a:endParaRPr lang="en-US" altLang="en-US"/>
          </a:p>
        </p:txBody>
      </p:sp>
    </p:spTree>
    <p:extLst>
      <p:ext uri="{BB962C8B-B14F-4D97-AF65-F5344CB8AC3E}">
        <p14:creationId xmlns:p14="http://schemas.microsoft.com/office/powerpoint/2010/main" val="17377856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81C8829-F70C-46A6-BAE7-E250C7D9FBA1}" type="datetimeFigureOut">
              <a:rPr lang="en-US"/>
              <a:pPr>
                <a:defRPr/>
              </a:pPr>
              <a:t>4/24/2017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F12805-D5B0-4A32-8F5E-D7EB94D645FA}" type="slidenum">
              <a:rPr lang="en-US" altLang="en-US"/>
              <a:pPr>
                <a:defRPr/>
              </a:pPr>
              <a:t>‹#›</a:t>
            </a:fld>
            <a:endParaRPr lang="en-US" altLang="en-US"/>
          </a:p>
        </p:txBody>
      </p:sp>
    </p:spTree>
    <p:extLst>
      <p:ext uri="{BB962C8B-B14F-4D97-AF65-F5344CB8AC3E}">
        <p14:creationId xmlns:p14="http://schemas.microsoft.com/office/powerpoint/2010/main" val="36997727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1F6327-E623-4C64-9A8D-58C263EBCBD0}" type="datetimeFigureOut">
              <a:rPr lang="en-US"/>
              <a:pPr>
                <a:defRPr/>
              </a:pPr>
              <a:t>4/24/2017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DD59D1B-92EE-4624-AB2E-F0C19AA58D06}" type="slidenum">
              <a:rPr lang="en-US" altLang="en-US"/>
              <a:pPr>
                <a:defRPr/>
              </a:pPr>
              <a:t>‹#›</a:t>
            </a:fld>
            <a:endParaRPr lang="en-US" altLang="en-US"/>
          </a:p>
        </p:txBody>
      </p:sp>
    </p:spTree>
    <p:extLst>
      <p:ext uri="{BB962C8B-B14F-4D97-AF65-F5344CB8AC3E}">
        <p14:creationId xmlns:p14="http://schemas.microsoft.com/office/powerpoint/2010/main" val="327007655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CDD7693-10B5-4581-9327-4038698A2E96}" type="datetimeFigureOut">
              <a:rPr lang="en-US"/>
              <a:pPr>
                <a:defRPr/>
              </a:pPr>
              <a:t>4/24/2017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D96B480-74EB-4759-AE83-23D0038F0B72}" type="slidenum">
              <a:rPr lang="en-US" altLang="en-US"/>
              <a:pPr>
                <a:defRPr/>
              </a:pPr>
              <a:t>‹#›</a:t>
            </a:fld>
            <a:endParaRPr lang="en-US" altLang="en-US"/>
          </a:p>
        </p:txBody>
      </p:sp>
    </p:spTree>
    <p:extLst>
      <p:ext uri="{BB962C8B-B14F-4D97-AF65-F5344CB8AC3E}">
        <p14:creationId xmlns:p14="http://schemas.microsoft.com/office/powerpoint/2010/main" val="7554285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60208ED-6B72-40C4-A2B7-DC292B49EC47}" type="datetimeFigureOut">
              <a:rPr lang="en-US"/>
              <a:pPr>
                <a:defRPr/>
              </a:pPr>
              <a:t>4/24/2017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8CE0B40-8681-40CD-A882-40A12334D0DA}" type="slidenum">
              <a:rPr lang="en-US" altLang="en-US"/>
              <a:pPr>
                <a:defRPr/>
              </a:pPr>
              <a:t>‹#›</a:t>
            </a:fld>
            <a:endParaRPr lang="en-US" altLang="en-US"/>
          </a:p>
        </p:txBody>
      </p:sp>
    </p:spTree>
    <p:extLst>
      <p:ext uri="{BB962C8B-B14F-4D97-AF65-F5344CB8AC3E}">
        <p14:creationId xmlns:p14="http://schemas.microsoft.com/office/powerpoint/2010/main" val="35435357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7539FCB-613E-4DA3-AB57-212FA1ED23C6}" type="datetimeFigureOut">
              <a:rPr lang="en-US"/>
              <a:pPr>
                <a:defRPr/>
              </a:pPr>
              <a:t>4/24/2017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AE8A84E-32E3-49FE-9052-E4E449FEAF70}" type="slidenum">
              <a:rPr lang="en-US" altLang="en-US"/>
              <a:pPr>
                <a:defRPr/>
              </a:pPr>
              <a:t>‹#›</a:t>
            </a:fld>
            <a:endParaRPr lang="en-US" altLang="en-US"/>
          </a:p>
        </p:txBody>
      </p:sp>
    </p:spTree>
    <p:extLst>
      <p:ext uri="{BB962C8B-B14F-4D97-AF65-F5344CB8AC3E}">
        <p14:creationId xmlns:p14="http://schemas.microsoft.com/office/powerpoint/2010/main" val="22648639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1C67AF-DC84-4DE5-80E7-4E7608C3C40E}" type="datetimeFigureOut">
              <a:rPr lang="en-US"/>
              <a:pPr>
                <a:defRPr/>
              </a:pPr>
              <a:t>4/24/2017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D85522C-5240-4E3B-B1F1-BC8CC6A8F952}" type="slidenum">
              <a:rPr lang="en-US" altLang="en-US"/>
              <a:pPr>
                <a:defRPr/>
              </a:pPr>
              <a:t>‹#›</a:t>
            </a:fld>
            <a:endParaRPr lang="en-US" altLang="en-US"/>
          </a:p>
        </p:txBody>
      </p:sp>
    </p:spTree>
    <p:extLst>
      <p:ext uri="{BB962C8B-B14F-4D97-AF65-F5344CB8AC3E}">
        <p14:creationId xmlns:p14="http://schemas.microsoft.com/office/powerpoint/2010/main" val="19248583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D572CF0-5D1E-4B0A-B81D-D163317B05F4}" type="datetimeFigureOut">
              <a:rPr lang="en-US"/>
              <a:pPr>
                <a:defRPr/>
              </a:pPr>
              <a:t>4/24/2017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050D790-FB9D-4360-BBC1-D952B9D562E0}" type="slidenum">
              <a:rPr lang="en-US" altLang="en-US"/>
              <a:pPr>
                <a:defRPr/>
              </a:pPr>
              <a:t>‹#›</a:t>
            </a:fld>
            <a:endParaRPr lang="en-US" altLang="en-US"/>
          </a:p>
        </p:txBody>
      </p:sp>
    </p:spTree>
    <p:extLst>
      <p:ext uri="{BB962C8B-B14F-4D97-AF65-F5344CB8AC3E}">
        <p14:creationId xmlns:p14="http://schemas.microsoft.com/office/powerpoint/2010/main" val="425134881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D5957DA-220F-411E-AF79-DCFE15C41DBE}" type="datetimeFigureOut">
              <a:rPr lang="en-US"/>
              <a:pPr>
                <a:defRPr/>
              </a:pPr>
              <a:t>4/24/2017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1F9240-FCD2-4A40-AC87-41E3B178E8EE}" type="slidenum">
              <a:rPr lang="en-US" altLang="en-US"/>
              <a:pPr>
                <a:defRPr/>
              </a:pPr>
              <a:t>‹#›</a:t>
            </a:fld>
            <a:endParaRPr lang="en-US" altLang="en-US"/>
          </a:p>
        </p:txBody>
      </p:sp>
    </p:spTree>
    <p:extLst>
      <p:ext uri="{BB962C8B-B14F-4D97-AF65-F5344CB8AC3E}">
        <p14:creationId xmlns:p14="http://schemas.microsoft.com/office/powerpoint/2010/main" val="39373637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27BAEAE-66C9-430A-8998-1C67FF108C3D}" type="datetimeFigureOut">
              <a:rPr lang="en-US"/>
              <a:pPr>
                <a:defRPr/>
              </a:pPr>
              <a:t>4/24/2017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2D7E5B-7292-428D-A8A1-7783EA1DA087}" type="slidenum">
              <a:rPr lang="en-US" altLang="en-US"/>
              <a:pPr>
                <a:defRPr/>
              </a:pPr>
              <a:t>‹#›</a:t>
            </a:fld>
            <a:endParaRPr lang="en-US" altLang="en-US"/>
          </a:p>
        </p:txBody>
      </p:sp>
    </p:spTree>
    <p:extLst>
      <p:ext uri="{BB962C8B-B14F-4D97-AF65-F5344CB8AC3E}">
        <p14:creationId xmlns:p14="http://schemas.microsoft.com/office/powerpoint/2010/main" val="2744542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Text Placeholder 5"/>
          <p:cNvSpPr txBox="1">
            <a:spLocks/>
          </p:cNvSpPr>
          <p:nvPr userDrawn="1"/>
        </p:nvSpPr>
        <p:spPr bwMode="auto">
          <a:xfrm>
            <a:off x="34925" y="4887913"/>
            <a:ext cx="9144000" cy="11858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defRPr/>
            </a:pPr>
            <a:endParaRPr lang="en-US" sz="2200" dirty="0">
              <a:solidFill>
                <a:schemeClr val="bg1"/>
              </a:solidFill>
              <a:latin typeface="Century Gothic" charset="0"/>
              <a:cs typeface="MS PGothic" charset="0"/>
            </a:endParaRPr>
          </a:p>
        </p:txBody>
      </p:sp>
      <p:sp>
        <p:nvSpPr>
          <p:cNvPr id="5" name="Picture Placeholder 9"/>
          <p:cNvSpPr>
            <a:spLocks noGrp="1"/>
          </p:cNvSpPr>
          <p:nvPr>
            <p:ph type="pic" sz="quarter" idx="10"/>
          </p:nvPr>
        </p:nvSpPr>
        <p:spPr>
          <a:xfrm>
            <a:off x="0" y="0"/>
            <a:ext cx="9144000" cy="7315200"/>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30842627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685800" y="0"/>
            <a:ext cx="7736619" cy="6189295"/>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18829890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Placeholder 5"/>
          <p:cNvSpPr txBox="1">
            <a:spLocks/>
          </p:cNvSpPr>
          <p:nvPr userDrawn="1"/>
        </p:nvSpPr>
        <p:spPr bwMode="auto">
          <a:xfrm>
            <a:off x="34529" y="4887914"/>
            <a:ext cx="9144000" cy="11858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defRPr/>
            </a:pPr>
            <a:endParaRPr lang="en-US" sz="1650" dirty="0">
              <a:solidFill>
                <a:prstClr val="black"/>
              </a:solidFill>
              <a:latin typeface="Century Gothic" charset="0"/>
              <a:cs typeface="MS PGothic" charset="0"/>
            </a:endParaRPr>
          </a:p>
        </p:txBody>
      </p:sp>
      <p:sp>
        <p:nvSpPr>
          <p:cNvPr id="5" name="Picture Placeholder 9"/>
          <p:cNvSpPr>
            <a:spLocks noGrp="1"/>
          </p:cNvSpPr>
          <p:nvPr>
            <p:ph type="pic" sz="quarter" idx="10"/>
          </p:nvPr>
        </p:nvSpPr>
        <p:spPr>
          <a:xfrm>
            <a:off x="0" y="0"/>
            <a:ext cx="9144000" cy="7315200"/>
          </a:xfrm>
          <a:prstGeom prst="rect">
            <a:avLst/>
          </a:prstGeom>
        </p:spPr>
        <p:txBody>
          <a:bodyPr/>
          <a:lstStyle/>
          <a:p>
            <a:pPr lvl="0"/>
            <a:endParaRPr lang="en-US" noProof="0" dirty="0"/>
          </a:p>
        </p:txBody>
      </p:sp>
    </p:spTree>
    <p:extLst>
      <p:ext uri="{BB962C8B-B14F-4D97-AF65-F5344CB8AC3E}">
        <p14:creationId xmlns:p14="http://schemas.microsoft.com/office/powerpoint/2010/main" val="40758828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685803" y="9"/>
            <a:ext cx="7736619" cy="6189295"/>
          </a:xfrm>
          <a:prstGeom prst="rect">
            <a:avLst/>
          </a:prstGeom>
        </p:spPr>
        <p:txBody>
          <a:bodyPr/>
          <a:lstStyle/>
          <a:p>
            <a:pPr lvl="0"/>
            <a:endParaRPr lang="en-US" noProof="0" dirty="0"/>
          </a:p>
        </p:txBody>
      </p:sp>
    </p:spTree>
    <p:extLst>
      <p:ext uri="{BB962C8B-B14F-4D97-AF65-F5344CB8AC3E}">
        <p14:creationId xmlns:p14="http://schemas.microsoft.com/office/powerpoint/2010/main" val="23762294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Logo Reverse">
    <p:spTree>
      <p:nvGrpSpPr>
        <p:cNvPr id="1" name=""/>
        <p:cNvGrpSpPr/>
        <p:nvPr/>
      </p:nvGrpSpPr>
      <p:grpSpPr>
        <a:xfrm>
          <a:off x="0" y="0"/>
          <a:ext cx="0" cy="0"/>
          <a:chOff x="0" y="0"/>
          <a:chExt cx="0" cy="0"/>
        </a:xfrm>
      </p:grpSpPr>
      <p:pic>
        <p:nvPicPr>
          <p:cNvPr id="2" name="Picture 3" descr="Z:\Dropbox (WALC Institute)\1.CorporateCommunications_Branding_Media\Logos - WALC\WALC_Logo_Revers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l="5788" t="16982" r="18559" b="31425"/>
          <a:stretch>
            <a:fillRect/>
          </a:stretch>
        </p:blipFill>
        <p:spPr bwMode="auto">
          <a:xfrm>
            <a:off x="7461649" y="6024563"/>
            <a:ext cx="1682353" cy="81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755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B60DC2E-67EC-4586-AD51-4E184CD3ACE1}"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F66A2E-1E0D-44E1-BB9C-392C1E575CE2}" type="slidenum">
              <a:rPr lang="en-US" altLang="en-US"/>
              <a:pPr>
                <a:defRPr/>
              </a:pPr>
              <a:t>‹#›</a:t>
            </a:fld>
            <a:endParaRPr lang="en-US" altLang="en-US"/>
          </a:p>
        </p:txBody>
      </p:sp>
    </p:spTree>
    <p:extLst>
      <p:ext uri="{BB962C8B-B14F-4D97-AF65-F5344CB8AC3E}">
        <p14:creationId xmlns:p14="http://schemas.microsoft.com/office/powerpoint/2010/main" val="33951706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4B0740E-AC83-4CE4-94EA-56A72B3628F7}"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B6DFE0-EA24-4D60-B4F1-FEF3A546AF72}" type="slidenum">
              <a:rPr lang="en-US" altLang="en-US"/>
              <a:pPr>
                <a:defRPr/>
              </a:pPr>
              <a:t>‹#›</a:t>
            </a:fld>
            <a:endParaRPr lang="en-US" altLang="en-US"/>
          </a:p>
        </p:txBody>
      </p:sp>
    </p:spTree>
    <p:extLst>
      <p:ext uri="{BB962C8B-B14F-4D97-AF65-F5344CB8AC3E}">
        <p14:creationId xmlns:p14="http://schemas.microsoft.com/office/powerpoint/2010/main" val="136310772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95BFD5C-F96C-4604-8D1C-BD744920E347}"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44E626-039E-4E24-AF67-39288F9F3D9D}" type="slidenum">
              <a:rPr lang="en-US" altLang="en-US"/>
              <a:pPr>
                <a:defRPr/>
              </a:pPr>
              <a:t>‹#›</a:t>
            </a:fld>
            <a:endParaRPr lang="en-US" altLang="en-US"/>
          </a:p>
        </p:txBody>
      </p:sp>
    </p:spTree>
    <p:extLst>
      <p:ext uri="{BB962C8B-B14F-4D97-AF65-F5344CB8AC3E}">
        <p14:creationId xmlns:p14="http://schemas.microsoft.com/office/powerpoint/2010/main" val="109725423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3B3095-3D48-4763-8C18-897BE46CBEC6}"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C6F995-218C-4B1A-8381-C4F18138678C}" type="slidenum">
              <a:rPr lang="en-US" altLang="en-US"/>
              <a:pPr>
                <a:defRPr/>
              </a:pPr>
              <a:t>‹#›</a:t>
            </a:fld>
            <a:endParaRPr lang="en-US" altLang="en-US"/>
          </a:p>
        </p:txBody>
      </p:sp>
    </p:spTree>
    <p:extLst>
      <p:ext uri="{BB962C8B-B14F-4D97-AF65-F5344CB8AC3E}">
        <p14:creationId xmlns:p14="http://schemas.microsoft.com/office/powerpoint/2010/main" val="37670245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3"/>
            <a:ext cx="4041775"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B4DE36C-4CDA-43A6-8F85-C5BFE0E7CB13}" type="datetimeFigureOut">
              <a:rPr lang="en-US"/>
              <a:pPr>
                <a:defRPr/>
              </a:pPr>
              <a:t>4/24/2017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34CECA1-CAC6-46E3-A665-F2B48BE20103}" type="slidenum">
              <a:rPr lang="en-US" altLang="en-US"/>
              <a:pPr>
                <a:defRPr/>
              </a:pPr>
              <a:t>‹#›</a:t>
            </a:fld>
            <a:endParaRPr lang="en-US" altLang="en-US"/>
          </a:p>
        </p:txBody>
      </p:sp>
    </p:spTree>
    <p:extLst>
      <p:ext uri="{BB962C8B-B14F-4D97-AF65-F5344CB8AC3E}">
        <p14:creationId xmlns:p14="http://schemas.microsoft.com/office/powerpoint/2010/main" val="210891208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9BCBD76-C24E-4A72-8167-1AB98DBE612B}" type="datetimeFigureOut">
              <a:rPr lang="en-US"/>
              <a:pPr>
                <a:defRPr/>
              </a:pPr>
              <a:t>4/24/2017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1E0421F-FB40-4B64-AEDC-134862D70BAF}" type="slidenum">
              <a:rPr lang="en-US" altLang="en-US"/>
              <a:pPr>
                <a:defRPr/>
              </a:pPr>
              <a:t>‹#›</a:t>
            </a:fld>
            <a:endParaRPr lang="en-US" altLang="en-US"/>
          </a:p>
        </p:txBody>
      </p:sp>
    </p:spTree>
    <p:extLst>
      <p:ext uri="{BB962C8B-B14F-4D97-AF65-F5344CB8AC3E}">
        <p14:creationId xmlns:p14="http://schemas.microsoft.com/office/powerpoint/2010/main" val="41677690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F1A8DB-353C-4021-9C74-CE3803E57D9C}" type="datetimeFigureOut">
              <a:rPr lang="en-US"/>
              <a:pPr>
                <a:defRPr/>
              </a:pPr>
              <a:t>4/24/2017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90BD591-EA7E-4AD6-94E4-17F8C7778176}" type="slidenum">
              <a:rPr lang="en-US" altLang="en-US"/>
              <a:pPr>
                <a:defRPr/>
              </a:pPr>
              <a:t>‹#›</a:t>
            </a:fld>
            <a:endParaRPr lang="en-US" altLang="en-US"/>
          </a:p>
        </p:txBody>
      </p:sp>
    </p:spTree>
    <p:extLst>
      <p:ext uri="{BB962C8B-B14F-4D97-AF65-F5344CB8AC3E}">
        <p14:creationId xmlns:p14="http://schemas.microsoft.com/office/powerpoint/2010/main" val="424633208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49"/>
            <a:ext cx="3008313"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4"/>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9C2A4A-341E-4A8E-BD87-08948D1CBD83}"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8614B71-9AD8-4F29-8466-C1D5F2119B5D}" type="slidenum">
              <a:rPr lang="en-US" altLang="en-US"/>
              <a:pPr>
                <a:defRPr/>
              </a:pPr>
              <a:t>‹#›</a:t>
            </a:fld>
            <a:endParaRPr lang="en-US" altLang="en-US"/>
          </a:p>
        </p:txBody>
      </p:sp>
    </p:spTree>
    <p:extLst>
      <p:ext uri="{BB962C8B-B14F-4D97-AF65-F5344CB8AC3E}">
        <p14:creationId xmlns:p14="http://schemas.microsoft.com/office/powerpoint/2010/main" val="16898264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36FA81-EC4A-4851-88C2-DB18B30CFD78}" type="datetimeFigureOut">
              <a:rPr lang="en-US"/>
              <a:pPr>
                <a:defRPr/>
              </a:pPr>
              <a:t>4/24/2017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DCAF98-C850-49F7-A017-A240A77158DE}" type="slidenum">
              <a:rPr lang="en-US" altLang="en-US"/>
              <a:pPr>
                <a:defRPr/>
              </a:pPr>
              <a:t>‹#›</a:t>
            </a:fld>
            <a:endParaRPr lang="en-US" altLang="en-US"/>
          </a:p>
        </p:txBody>
      </p:sp>
    </p:spTree>
    <p:extLst>
      <p:ext uri="{BB962C8B-B14F-4D97-AF65-F5344CB8AC3E}">
        <p14:creationId xmlns:p14="http://schemas.microsoft.com/office/powerpoint/2010/main" val="33217411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B22CF78-BDF8-416C-867F-71E521BAAF8D}"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F9510F-5EB8-4F02-A3D4-9B797A9FBD84}" type="slidenum">
              <a:rPr lang="en-US" altLang="en-US"/>
              <a:pPr>
                <a:defRPr/>
              </a:pPr>
              <a:t>‹#›</a:t>
            </a:fld>
            <a:endParaRPr lang="en-US" altLang="en-US"/>
          </a:p>
        </p:txBody>
      </p:sp>
    </p:spTree>
    <p:extLst>
      <p:ext uri="{BB962C8B-B14F-4D97-AF65-F5344CB8AC3E}">
        <p14:creationId xmlns:p14="http://schemas.microsoft.com/office/powerpoint/2010/main" val="8750767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B9E2B9F-9410-4F36-ACA1-0CDAD91A5387}" type="datetimeFigureOut">
              <a:rPr lang="en-US"/>
              <a:pPr>
                <a:defRPr/>
              </a:pPr>
              <a:t>4/24/2017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0B5EC2-99EC-4749-AB91-22D6F091C3E9}" type="slidenum">
              <a:rPr lang="en-US" altLang="en-US"/>
              <a:pPr>
                <a:defRPr/>
              </a:pPr>
              <a:t>‹#›</a:t>
            </a:fld>
            <a:endParaRPr lang="en-US" altLang="en-US"/>
          </a:p>
        </p:txBody>
      </p:sp>
    </p:spTree>
    <p:extLst>
      <p:ext uri="{BB962C8B-B14F-4D97-AF65-F5344CB8AC3E}">
        <p14:creationId xmlns:p14="http://schemas.microsoft.com/office/powerpoint/2010/main" val="416247719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p:cNvSpPr/>
          <p:nvPr userDrawn="1"/>
        </p:nvSpPr>
        <p:spPr>
          <a:xfrm>
            <a:off x="0" y="1"/>
            <a:ext cx="9183291"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100" i="1" dirty="0">
              <a:solidFill>
                <a:prstClr val="black"/>
              </a:solidFill>
              <a:latin typeface="Century Gothic"/>
              <a:cs typeface="Century Gothic"/>
            </a:endParaRPr>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ctr">
              <a:buNone/>
              <a:defRPr sz="3000">
                <a:solidFill>
                  <a:schemeClr val="bg1"/>
                </a:solidFill>
                <a:latin typeface="Century Gothic"/>
                <a:cs typeface="Century Gothic"/>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Click to edit Master text styles</a:t>
            </a:r>
          </a:p>
        </p:txBody>
      </p:sp>
      <p:sp>
        <p:nvSpPr>
          <p:cNvPr id="4" name="Slide Number Placeholder 5"/>
          <p:cNvSpPr>
            <a:spLocks noGrp="1"/>
          </p:cNvSpPr>
          <p:nvPr>
            <p:ph type="sldNum" sz="quarter" idx="12"/>
          </p:nvPr>
        </p:nvSpPr>
        <p:spPr>
          <a:xfrm>
            <a:off x="8585599" y="6499226"/>
            <a:ext cx="558403" cy="365125"/>
          </a:xfrm>
        </p:spPr>
        <p:txBody>
          <a:bodyPr anchor="t"/>
          <a:lstStyle>
            <a:lvl1pPr>
              <a:defRPr sz="1050"/>
            </a:lvl1pPr>
          </a:lstStyle>
          <a:p>
            <a:pPr>
              <a:defRPr/>
            </a:pPr>
            <a:fld id="{9D9DE1BF-E606-4E9E-80E8-239610B3564C}" type="slidenum">
              <a:rPr lang="en-US" altLang="en-US"/>
              <a:pPr>
                <a:defRPr/>
              </a:pPr>
              <a:t>‹#›</a:t>
            </a:fld>
            <a:endParaRPr lang="en-US" altLang="en-US"/>
          </a:p>
        </p:txBody>
      </p:sp>
    </p:spTree>
    <p:extLst>
      <p:ext uri="{BB962C8B-B14F-4D97-AF65-F5344CB8AC3E}">
        <p14:creationId xmlns:p14="http://schemas.microsoft.com/office/powerpoint/2010/main" val="17314583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Rectangle 6"/>
          <p:cNvSpPr/>
          <p:nvPr userDrawn="1"/>
        </p:nvSpPr>
        <p:spPr>
          <a:xfrm>
            <a:off x="0" y="1"/>
            <a:ext cx="9183291"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defTabSz="342900" eaLnBrk="1" fontAlgn="auto" hangingPunct="1">
              <a:spcBef>
                <a:spcPts val="0"/>
              </a:spcBef>
              <a:spcAft>
                <a:spcPts val="0"/>
              </a:spcAft>
              <a:defRPr/>
            </a:pPr>
            <a:endParaRPr lang="en-US" sz="2100" i="1" dirty="0">
              <a:solidFill>
                <a:prstClr val="white"/>
              </a:solidFill>
              <a:latin typeface="Century Gothic"/>
              <a:cs typeface="Century Gothic"/>
            </a:endParaRPr>
          </a:p>
        </p:txBody>
      </p:sp>
      <p:sp>
        <p:nvSpPr>
          <p:cNvPr id="3" name="Picture Placeholder 29"/>
          <p:cNvSpPr>
            <a:spLocks noGrp="1"/>
          </p:cNvSpPr>
          <p:nvPr>
            <p:ph type="pic" sz="quarter" idx="20"/>
          </p:nvPr>
        </p:nvSpPr>
        <p:spPr>
          <a:xfrm>
            <a:off x="1108077" y="1358735"/>
            <a:ext cx="6965950" cy="3885655"/>
          </a:xfrm>
          <a:prstGeom prst="rect">
            <a:avLst/>
          </a:prstGeom>
        </p:spPr>
        <p:txBody>
          <a:bodyPr/>
          <a:lstStyle/>
          <a:p>
            <a:pPr lvl="0"/>
            <a:endParaRPr lang="en-US" noProof="0" dirty="0"/>
          </a:p>
        </p:txBody>
      </p:sp>
      <p:sp>
        <p:nvSpPr>
          <p:cNvPr id="6" name="Text Placeholder 3"/>
          <p:cNvSpPr>
            <a:spLocks noGrp="1"/>
          </p:cNvSpPr>
          <p:nvPr>
            <p:ph type="body" sz="quarter" idx="11"/>
          </p:nvPr>
        </p:nvSpPr>
        <p:spPr>
          <a:xfrm>
            <a:off x="0" y="0"/>
            <a:ext cx="9183688" cy="1143000"/>
          </a:xfrm>
          <a:prstGeom prst="rect">
            <a:avLst/>
          </a:prstGeom>
        </p:spPr>
        <p:txBody>
          <a:bodyPr/>
          <a:lstStyle>
            <a:lvl1pPr marL="0" indent="0" algn="r">
              <a:lnSpc>
                <a:spcPct val="80000"/>
              </a:lnSpc>
              <a:buNone/>
              <a:defRPr sz="2400">
                <a:solidFill>
                  <a:schemeClr val="bg1"/>
                </a:solidFill>
                <a:latin typeface="Century Gothic"/>
                <a:cs typeface="Century Gothic"/>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Click to edit Master </a:t>
            </a:r>
          </a:p>
          <a:p>
            <a:pPr lvl="0"/>
            <a:r>
              <a:rPr lang="en-US" dirty="0"/>
              <a:t>text styles</a:t>
            </a:r>
          </a:p>
        </p:txBody>
      </p:sp>
      <p:sp>
        <p:nvSpPr>
          <p:cNvPr id="11" name="Text Placeholder 14"/>
          <p:cNvSpPr>
            <a:spLocks noGrp="1"/>
          </p:cNvSpPr>
          <p:nvPr>
            <p:ph type="body" sz="quarter" idx="13"/>
          </p:nvPr>
        </p:nvSpPr>
        <p:spPr>
          <a:xfrm>
            <a:off x="4" y="3"/>
            <a:ext cx="2290763" cy="481013"/>
          </a:xfrm>
          <a:prstGeom prst="rect">
            <a:avLst/>
          </a:prstGeom>
          <a:ln>
            <a:noFill/>
          </a:ln>
        </p:spPr>
        <p:txBody>
          <a:bodyPr/>
          <a:lstStyle>
            <a:lvl1pPr marL="0" indent="0">
              <a:buNone/>
              <a:defRPr sz="1500" i="1">
                <a:solidFill>
                  <a:srgbClr val="FFFFFF"/>
                </a:solidFill>
                <a:latin typeface="Cenutry gothic"/>
                <a:cs typeface="Cenutry gothic"/>
              </a:defRPr>
            </a:lvl1pPr>
          </a:lstStyle>
          <a:p>
            <a:pPr lvl="0"/>
            <a:r>
              <a:rPr lang="en-US"/>
              <a:t>Click to edit Master text styles</a:t>
            </a:r>
          </a:p>
        </p:txBody>
      </p:sp>
      <p:sp>
        <p:nvSpPr>
          <p:cNvPr id="24" name="Text Placeholder 26"/>
          <p:cNvSpPr>
            <a:spLocks noGrp="1"/>
          </p:cNvSpPr>
          <p:nvPr>
            <p:ph type="body" sz="quarter" idx="18"/>
          </p:nvPr>
        </p:nvSpPr>
        <p:spPr>
          <a:xfrm>
            <a:off x="0" y="5240423"/>
            <a:ext cx="9144000" cy="286084"/>
          </a:xfrm>
          <a:prstGeom prst="rect">
            <a:avLst/>
          </a:prstGeom>
        </p:spPr>
        <p:txBody>
          <a:bodyPr/>
          <a:lstStyle>
            <a:lvl1pPr marL="0" indent="0">
              <a:buNone/>
              <a:defRPr sz="1200" baseline="0"/>
            </a:lvl1pPr>
          </a:lstStyle>
          <a:p>
            <a:pPr lvl="0"/>
            <a:r>
              <a:rPr lang="en-US" dirty="0"/>
              <a:t>Click to edit Master text styles</a:t>
            </a:r>
          </a:p>
        </p:txBody>
      </p:sp>
      <p:sp>
        <p:nvSpPr>
          <p:cNvPr id="25" name="Text Placeholder 26"/>
          <p:cNvSpPr>
            <a:spLocks noGrp="1"/>
          </p:cNvSpPr>
          <p:nvPr>
            <p:ph type="body" sz="quarter" idx="19"/>
          </p:nvPr>
        </p:nvSpPr>
        <p:spPr>
          <a:xfrm>
            <a:off x="0" y="5526514"/>
            <a:ext cx="9144000" cy="1331493"/>
          </a:xfrm>
          <a:prstGeom prst="rect">
            <a:avLst/>
          </a:prstGeom>
        </p:spPr>
        <p:txBody>
          <a:bodyPr numCol="2"/>
          <a:lstStyle>
            <a:lvl1pPr marL="128588" marR="0" indent="-128588" algn="l" defTabSz="342900" rtl="0" eaLnBrk="0" fontAlgn="base" latinLnBrk="0" hangingPunct="0">
              <a:lnSpc>
                <a:spcPct val="100000"/>
              </a:lnSpc>
              <a:spcBef>
                <a:spcPct val="20000"/>
              </a:spcBef>
              <a:spcAft>
                <a:spcPct val="0"/>
              </a:spcAft>
              <a:buClrTx/>
              <a:buSzTx/>
              <a:buFont typeface="Arial"/>
              <a:buChar char="•"/>
              <a:tabLst/>
              <a:defRPr sz="1200" baseline="0"/>
            </a:lvl1pPr>
          </a:lstStyle>
          <a:p>
            <a:pPr lvl="0"/>
            <a:r>
              <a:rPr lang="en-US" dirty="0"/>
              <a:t>Click to edit Master text styles</a:t>
            </a:r>
          </a:p>
        </p:txBody>
      </p:sp>
      <p:sp>
        <p:nvSpPr>
          <p:cNvPr id="8" name="Slide Number Placeholder 5"/>
          <p:cNvSpPr>
            <a:spLocks noGrp="1"/>
          </p:cNvSpPr>
          <p:nvPr>
            <p:ph type="sldNum" sz="quarter" idx="21"/>
          </p:nvPr>
        </p:nvSpPr>
        <p:spPr>
          <a:xfrm>
            <a:off x="8585599" y="6499226"/>
            <a:ext cx="558403" cy="365125"/>
          </a:xfrm>
        </p:spPr>
        <p:txBody>
          <a:bodyPr anchor="t"/>
          <a:lstStyle>
            <a:lvl1pPr defTabSz="342900">
              <a:defRPr sz="1050">
                <a:solidFill>
                  <a:srgbClr val="000000"/>
                </a:solidFill>
                <a:ea typeface="MS PGothic" panose="020B0600070205080204" pitchFamily="34" charset="-128"/>
              </a:defRPr>
            </a:lvl1pPr>
          </a:lstStyle>
          <a:p>
            <a:pPr>
              <a:defRPr/>
            </a:pPr>
            <a:fld id="{9AFC8768-E3FD-4B26-82C3-A2E0BE29192E}" type="slidenum">
              <a:rPr lang="en-US" altLang="en-US"/>
              <a:pPr>
                <a:defRPr/>
              </a:pPr>
              <a:t>‹#›</a:t>
            </a:fld>
            <a:endParaRPr lang="en-US" altLang="en-US"/>
          </a:p>
        </p:txBody>
      </p:sp>
    </p:spTree>
    <p:extLst>
      <p:ext uri="{BB962C8B-B14F-4D97-AF65-F5344CB8AC3E}">
        <p14:creationId xmlns:p14="http://schemas.microsoft.com/office/powerpoint/2010/main" val="19621773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1"/>
            <a:ext cx="9183291" cy="11477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100" i="1" dirty="0">
              <a:solidFill>
                <a:prstClr val="black"/>
              </a:solidFill>
              <a:latin typeface="Century Gothic"/>
              <a:cs typeface="Century Gothic"/>
            </a:endParaRPr>
          </a:p>
        </p:txBody>
      </p:sp>
      <p:sp>
        <p:nvSpPr>
          <p:cNvPr id="30" name="Picture Placeholder 29"/>
          <p:cNvSpPr>
            <a:spLocks noGrp="1"/>
          </p:cNvSpPr>
          <p:nvPr>
            <p:ph type="pic" sz="quarter" idx="20"/>
          </p:nvPr>
        </p:nvSpPr>
        <p:spPr>
          <a:xfrm>
            <a:off x="1108077" y="1358735"/>
            <a:ext cx="6965950" cy="3885655"/>
          </a:xfrm>
          <a:prstGeom prst="rect">
            <a:avLst/>
          </a:prstGeom>
        </p:spPr>
        <p:txBody>
          <a:bodyPr/>
          <a:lstStyle/>
          <a:p>
            <a:pPr lvl="0"/>
            <a:endParaRPr lang="en-US" noProof="0" dirty="0"/>
          </a:p>
        </p:txBody>
      </p:sp>
      <p:sp>
        <p:nvSpPr>
          <p:cNvPr id="8" name="Text Placeholder 3"/>
          <p:cNvSpPr>
            <a:spLocks noGrp="1"/>
          </p:cNvSpPr>
          <p:nvPr>
            <p:ph type="body" sz="quarter" idx="11"/>
          </p:nvPr>
        </p:nvSpPr>
        <p:spPr>
          <a:xfrm>
            <a:off x="0" y="0"/>
            <a:ext cx="9183688" cy="1143000"/>
          </a:xfrm>
          <a:prstGeom prst="rect">
            <a:avLst/>
          </a:prstGeom>
        </p:spPr>
        <p:txBody>
          <a:bodyPr/>
          <a:lstStyle>
            <a:lvl1pPr marL="0" indent="0" algn="r">
              <a:lnSpc>
                <a:spcPct val="80000"/>
              </a:lnSpc>
              <a:buNone/>
              <a:defRPr sz="2400">
                <a:solidFill>
                  <a:schemeClr val="bg1"/>
                </a:solidFill>
                <a:latin typeface="Century Gothic"/>
                <a:cs typeface="Century Gothic"/>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Click to edit Master </a:t>
            </a:r>
          </a:p>
          <a:p>
            <a:pPr lvl="0"/>
            <a:r>
              <a:rPr lang="en-US" dirty="0"/>
              <a:t>text styles</a:t>
            </a:r>
          </a:p>
        </p:txBody>
      </p:sp>
      <p:sp>
        <p:nvSpPr>
          <p:cNvPr id="15" name="Text Placeholder 14"/>
          <p:cNvSpPr>
            <a:spLocks noGrp="1"/>
          </p:cNvSpPr>
          <p:nvPr>
            <p:ph type="body" sz="quarter" idx="13"/>
          </p:nvPr>
        </p:nvSpPr>
        <p:spPr>
          <a:xfrm>
            <a:off x="4" y="3"/>
            <a:ext cx="2290763" cy="481013"/>
          </a:xfrm>
          <a:prstGeom prst="rect">
            <a:avLst/>
          </a:prstGeom>
          <a:ln>
            <a:noFill/>
          </a:ln>
        </p:spPr>
        <p:txBody>
          <a:bodyPr/>
          <a:lstStyle>
            <a:lvl1pPr marL="0" indent="0">
              <a:buNone/>
              <a:defRPr sz="1500" i="1">
                <a:solidFill>
                  <a:srgbClr val="FFFFFF"/>
                </a:solidFill>
                <a:latin typeface="Cenutry gothic"/>
                <a:cs typeface="Cenutry gothic"/>
              </a:defRPr>
            </a:lvl1pPr>
          </a:lstStyle>
          <a:p>
            <a:pPr lvl="0"/>
            <a:r>
              <a:rPr lang="en-US"/>
              <a:t>Click to edit Master text styles</a:t>
            </a:r>
          </a:p>
        </p:txBody>
      </p:sp>
      <p:sp>
        <p:nvSpPr>
          <p:cNvPr id="33" name="Text Placeholder 26"/>
          <p:cNvSpPr>
            <a:spLocks noGrp="1"/>
          </p:cNvSpPr>
          <p:nvPr>
            <p:ph type="body" sz="quarter" idx="18"/>
          </p:nvPr>
        </p:nvSpPr>
        <p:spPr>
          <a:xfrm>
            <a:off x="0" y="5240423"/>
            <a:ext cx="9144000" cy="286084"/>
          </a:xfrm>
          <a:prstGeom prst="rect">
            <a:avLst/>
          </a:prstGeom>
        </p:spPr>
        <p:txBody>
          <a:bodyPr/>
          <a:lstStyle>
            <a:lvl1pPr marL="0" indent="0">
              <a:buNone/>
              <a:defRPr sz="1200" baseline="0"/>
            </a:lvl1pPr>
          </a:lstStyle>
          <a:p>
            <a:pPr lvl="0"/>
            <a:r>
              <a:rPr lang="en-US" dirty="0"/>
              <a:t>Click to edit Master text styles</a:t>
            </a:r>
          </a:p>
        </p:txBody>
      </p:sp>
      <p:sp>
        <p:nvSpPr>
          <p:cNvPr id="34" name="Text Placeholder 26"/>
          <p:cNvSpPr>
            <a:spLocks noGrp="1"/>
          </p:cNvSpPr>
          <p:nvPr>
            <p:ph type="body" sz="quarter" idx="19"/>
          </p:nvPr>
        </p:nvSpPr>
        <p:spPr>
          <a:xfrm>
            <a:off x="0" y="5526514"/>
            <a:ext cx="9144000" cy="1331493"/>
          </a:xfrm>
          <a:prstGeom prst="rect">
            <a:avLst/>
          </a:prstGeom>
        </p:spPr>
        <p:txBody>
          <a:bodyPr numCol="2"/>
          <a:lstStyle>
            <a:lvl1pPr marL="128588" marR="0" indent="-128588" algn="l" defTabSz="342900" rtl="0" eaLnBrk="0" fontAlgn="base" latinLnBrk="0" hangingPunct="0">
              <a:lnSpc>
                <a:spcPct val="100000"/>
              </a:lnSpc>
              <a:spcBef>
                <a:spcPct val="20000"/>
              </a:spcBef>
              <a:spcAft>
                <a:spcPct val="0"/>
              </a:spcAft>
              <a:buClrTx/>
              <a:buSzTx/>
              <a:buFont typeface="Arial"/>
              <a:buChar char="•"/>
              <a:tabLst/>
              <a:defRPr sz="1200" baseline="0"/>
            </a:lvl1pPr>
          </a:lstStyle>
          <a:p>
            <a:pPr lvl="0"/>
            <a:r>
              <a:rPr lang="en-US" dirty="0"/>
              <a:t>Click to edit Master text styles</a:t>
            </a:r>
          </a:p>
        </p:txBody>
      </p:sp>
      <p:sp>
        <p:nvSpPr>
          <p:cNvPr id="9" name="Slide Number Placeholder 5"/>
          <p:cNvSpPr>
            <a:spLocks noGrp="1"/>
          </p:cNvSpPr>
          <p:nvPr>
            <p:ph type="sldNum" sz="quarter" idx="21"/>
          </p:nvPr>
        </p:nvSpPr>
        <p:spPr>
          <a:xfrm>
            <a:off x="8585599" y="6499226"/>
            <a:ext cx="558403" cy="365125"/>
          </a:xfrm>
        </p:spPr>
        <p:txBody>
          <a:bodyPr anchor="t"/>
          <a:lstStyle>
            <a:lvl1pPr>
              <a:defRPr sz="1050"/>
            </a:lvl1pPr>
          </a:lstStyle>
          <a:p>
            <a:pPr>
              <a:defRPr/>
            </a:pPr>
            <a:fld id="{E94B1570-FAA9-40B5-8A4F-D8250EE65BB1}" type="slidenum">
              <a:rPr lang="en-US" altLang="en-US"/>
              <a:pPr>
                <a:defRPr/>
              </a:pPr>
              <a:t>‹#›</a:t>
            </a:fld>
            <a:endParaRPr lang="en-US" altLang="en-US"/>
          </a:p>
        </p:txBody>
      </p:sp>
    </p:spTree>
    <p:extLst>
      <p:ext uri="{BB962C8B-B14F-4D97-AF65-F5344CB8AC3E}">
        <p14:creationId xmlns:p14="http://schemas.microsoft.com/office/powerpoint/2010/main" val="4605940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51186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91128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76195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267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4" name="Rectangle 3"/>
          <p:cNvSpPr/>
          <p:nvPr userDrawn="1"/>
        </p:nvSpPr>
        <p:spPr>
          <a:xfrm>
            <a:off x="576262" y="0"/>
            <a:ext cx="372666" cy="6858000"/>
          </a:xfrm>
          <a:prstGeom prst="rect">
            <a:avLst/>
          </a:prstGeom>
          <a:solidFill>
            <a:srgbClr val="8379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solidFill>
                <a:prstClr val="white"/>
              </a:solidFill>
            </a:endParaRPr>
          </a:p>
        </p:txBody>
      </p:sp>
      <p:sp>
        <p:nvSpPr>
          <p:cNvPr id="7" name="Rectangle 6"/>
          <p:cNvSpPr/>
          <p:nvPr userDrawn="1"/>
        </p:nvSpPr>
        <p:spPr>
          <a:xfrm>
            <a:off x="0" y="4441826"/>
            <a:ext cx="9144000" cy="1185863"/>
          </a:xfrm>
          <a:prstGeom prst="rect">
            <a:avLst/>
          </a:prstGeom>
          <a:solidFill>
            <a:srgbClr val="1775B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3000" dirty="0">
              <a:solidFill>
                <a:prstClr val="black"/>
              </a:solidFill>
              <a:latin typeface="Century Gothic" charset="0"/>
              <a:ea typeface="MS PGothic" charset="0"/>
              <a:cs typeface="Century Gothic" charset="0"/>
            </a:endParaRPr>
          </a:p>
        </p:txBody>
      </p:sp>
      <p:sp>
        <p:nvSpPr>
          <p:cNvPr id="5" name="Picture Placeholder 9"/>
          <p:cNvSpPr>
            <a:spLocks noGrp="1"/>
          </p:cNvSpPr>
          <p:nvPr>
            <p:ph type="pic" sz="quarter" idx="10"/>
          </p:nvPr>
        </p:nvSpPr>
        <p:spPr>
          <a:xfrm>
            <a:off x="1055688" y="93665"/>
            <a:ext cx="7981950" cy="4267703"/>
          </a:xfrm>
          <a:prstGeom prst="rect">
            <a:avLst/>
          </a:prstGeom>
        </p:spPr>
        <p:txBody>
          <a:bodyPr/>
          <a:lstStyle/>
          <a:p>
            <a:pPr lvl="0"/>
            <a:endParaRPr lang="en-US" noProof="0" dirty="0"/>
          </a:p>
        </p:txBody>
      </p:sp>
      <p:sp>
        <p:nvSpPr>
          <p:cNvPr id="6" name="Text Placeholder 11"/>
          <p:cNvSpPr>
            <a:spLocks noGrp="1"/>
          </p:cNvSpPr>
          <p:nvPr>
            <p:ph type="body" sz="quarter" idx="11"/>
          </p:nvPr>
        </p:nvSpPr>
        <p:spPr>
          <a:xfrm>
            <a:off x="0" y="4441834"/>
            <a:ext cx="9144000" cy="1185863"/>
          </a:xfrm>
          <a:prstGeom prst="rect">
            <a:avLst/>
          </a:prstGeom>
        </p:spPr>
        <p:txBody>
          <a:bodyPr anchor="ctr" anchorCtr="1"/>
          <a:lstStyle>
            <a:lvl1pPr marL="0" indent="0" algn="ctr">
              <a:buNone/>
              <a:defRPr sz="2400" baseline="0">
                <a:solidFill>
                  <a:schemeClr val="bg1"/>
                </a:solidFill>
                <a:latin typeface="Century Gothic"/>
                <a:cs typeface="Century Gothic"/>
              </a:defRPr>
            </a:lvl1pPr>
          </a:lstStyle>
          <a:p>
            <a:pPr lvl="0"/>
            <a:r>
              <a:rPr lang="en-US" dirty="0"/>
              <a:t>Click to edit Master text styles</a:t>
            </a:r>
          </a:p>
        </p:txBody>
      </p:sp>
    </p:spTree>
    <p:extLst>
      <p:ext uri="{BB962C8B-B14F-4D97-AF65-F5344CB8AC3E}">
        <p14:creationId xmlns:p14="http://schemas.microsoft.com/office/powerpoint/2010/main" val="403880252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Rectangle 1"/>
          <p:cNvSpPr/>
          <p:nvPr userDrawn="1"/>
        </p:nvSpPr>
        <p:spPr>
          <a:xfrm>
            <a:off x="0" y="1"/>
            <a:ext cx="9183291" cy="1147763"/>
          </a:xfrm>
          <a:prstGeom prst="rect">
            <a:avLst/>
          </a:prstGeom>
          <a:solidFill>
            <a:srgbClr val="31859C"/>
          </a:solidFill>
          <a:ln>
            <a:solidFill>
              <a:srgbClr val="1775B0"/>
            </a:solid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sz="2100" i="1" dirty="0">
              <a:solidFill>
                <a:srgbClr val="31859C"/>
              </a:solidFill>
              <a:latin typeface="Century Gothic"/>
              <a:cs typeface="Century Gothic"/>
            </a:endParaRPr>
          </a:p>
        </p:txBody>
      </p:sp>
      <p:sp>
        <p:nvSpPr>
          <p:cNvPr id="3" name="Rounded Rectangle 7"/>
          <p:cNvSpPr/>
          <p:nvPr userDrawn="1"/>
        </p:nvSpPr>
        <p:spPr>
          <a:xfrm>
            <a:off x="1832646" y="925980"/>
            <a:ext cx="1847451" cy="434043"/>
          </a:xfrm>
          <a:prstGeom prst="roundRect">
            <a:avLst>
              <a:gd name="adj" fmla="val 17676"/>
            </a:avLst>
          </a:prstGeom>
          <a:solidFill>
            <a:srgbClr val="31859C"/>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050" i="1" dirty="0">
                <a:solidFill>
                  <a:schemeClr val="bg1"/>
                </a:solidFill>
                <a:latin typeface="Century Gothic"/>
                <a:cs typeface="Century Gothic"/>
              </a:rPr>
              <a:t>Overarching Opportunities</a:t>
            </a:r>
          </a:p>
        </p:txBody>
      </p:sp>
      <p:sp>
        <p:nvSpPr>
          <p:cNvPr id="4" name="Rounded Rectangle 8"/>
          <p:cNvSpPr/>
          <p:nvPr userDrawn="1"/>
        </p:nvSpPr>
        <p:spPr>
          <a:xfrm>
            <a:off x="3680097" y="930743"/>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050" i="1" dirty="0">
                <a:solidFill>
                  <a:srgbClr val="31859C"/>
                </a:solidFill>
                <a:latin typeface="Century Gothic"/>
                <a:cs typeface="Century Gothic"/>
              </a:rPr>
              <a:t>Low-Hanging Fruit</a:t>
            </a:r>
          </a:p>
        </p:txBody>
      </p:sp>
      <p:sp>
        <p:nvSpPr>
          <p:cNvPr id="5" name="Rounded Rectangle 9"/>
          <p:cNvSpPr/>
          <p:nvPr userDrawn="1"/>
        </p:nvSpPr>
        <p:spPr>
          <a:xfrm>
            <a:off x="5527548" y="925980"/>
            <a:ext cx="184745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050" i="1" dirty="0">
                <a:solidFill>
                  <a:srgbClr val="31859C"/>
                </a:solidFill>
                <a:latin typeface="Century Gothic"/>
                <a:cs typeface="Century Gothic"/>
              </a:rPr>
              <a:t>Mid-Range Projects</a:t>
            </a:r>
          </a:p>
        </p:txBody>
      </p:sp>
      <p:sp>
        <p:nvSpPr>
          <p:cNvPr id="6" name="Rounded Rectangle 10"/>
          <p:cNvSpPr/>
          <p:nvPr userDrawn="1"/>
        </p:nvSpPr>
        <p:spPr>
          <a:xfrm>
            <a:off x="7374998" y="930743"/>
            <a:ext cx="1808691" cy="434043"/>
          </a:xfrm>
          <a:prstGeom prst="roundRect">
            <a:avLst>
              <a:gd name="adj" fmla="val 17676"/>
            </a:avLst>
          </a:prstGeom>
          <a:solidFill>
            <a:srgbClr val="FFFFFF"/>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sz="1050" i="1" dirty="0">
                <a:solidFill>
                  <a:srgbClr val="31859C"/>
                </a:solidFill>
                <a:latin typeface="Century Gothic"/>
                <a:cs typeface="Century Gothic"/>
              </a:rPr>
              <a:t>Long-Range Projects</a:t>
            </a:r>
          </a:p>
        </p:txBody>
      </p:sp>
      <p:sp>
        <p:nvSpPr>
          <p:cNvPr id="7" name="Rounded Rectangle 11"/>
          <p:cNvSpPr/>
          <p:nvPr userDrawn="1"/>
        </p:nvSpPr>
        <p:spPr>
          <a:xfrm>
            <a:off x="0" y="930743"/>
            <a:ext cx="1832644" cy="434043"/>
          </a:xfrm>
          <a:prstGeom prst="roundRect">
            <a:avLst>
              <a:gd name="adj" fmla="val 17676"/>
            </a:avLst>
          </a:prstGeom>
          <a:solidFill>
            <a:schemeClr val="bg1"/>
          </a:solidFill>
          <a:ln>
            <a:noFill/>
          </a:ln>
          <a:effectLst>
            <a:outerShdw blurRad="50800" dist="38100" dir="5400000" algn="t" rotWithShape="0">
              <a:prstClr val="black">
                <a:alpha val="40000"/>
              </a:prstClr>
            </a:outerShdw>
            <a:softEdge rad="12700"/>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r>
              <a:rPr lang="en-US" sz="1050" i="1" dirty="0">
                <a:solidFill>
                  <a:srgbClr val="31859C"/>
                </a:solidFill>
                <a:latin typeface="Century Gothic"/>
                <a:cs typeface="Century Gothic"/>
              </a:rPr>
              <a:t>Existing Condition</a:t>
            </a:r>
          </a:p>
        </p:txBody>
      </p:sp>
      <p:sp>
        <p:nvSpPr>
          <p:cNvPr id="8" name="Slide Number Placeholder 5"/>
          <p:cNvSpPr>
            <a:spLocks noGrp="1"/>
          </p:cNvSpPr>
          <p:nvPr>
            <p:ph type="sldNum" sz="quarter" idx="10"/>
          </p:nvPr>
        </p:nvSpPr>
        <p:spPr>
          <a:xfrm>
            <a:off x="8585599" y="6499226"/>
            <a:ext cx="558403" cy="365125"/>
          </a:xfrm>
        </p:spPr>
        <p:txBody>
          <a:bodyPr anchor="t"/>
          <a:lstStyle>
            <a:lvl1pPr>
              <a:defRPr sz="1050">
                <a:ea typeface="MS PGothic" panose="020B0600070205080204" pitchFamily="34" charset="-128"/>
              </a:defRPr>
            </a:lvl1pPr>
          </a:lstStyle>
          <a:p>
            <a:pPr>
              <a:defRPr/>
            </a:pPr>
            <a:fld id="{13EE55B7-B790-4DEF-A403-21C44115D9E8}" type="slidenum">
              <a:rPr lang="en-US" altLang="en-US"/>
              <a:pPr>
                <a:defRPr/>
              </a:pPr>
              <a:t>‹#›</a:t>
            </a:fld>
            <a:endParaRPr lang="en-US" altLang="en-US"/>
          </a:p>
        </p:txBody>
      </p:sp>
    </p:spTree>
    <p:extLst>
      <p:ext uri="{BB962C8B-B14F-4D97-AF65-F5344CB8AC3E}">
        <p14:creationId xmlns:p14="http://schemas.microsoft.com/office/powerpoint/2010/main" val="279055601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theme" Target="../theme/theme4.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theme" Target="../theme/theme5.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theme" Target="../theme/theme7.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1836FDE-6CBA-4B6B-A5C1-572E1DA28CBE}" type="datetimeFigureOut">
              <a:rPr lang="en-US" smtClean="0"/>
              <a:pPr/>
              <a:t>4/24/2017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061A1D0-963D-4385-A815-33BAD0B5FA3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CC6D667A-1EC7-C64A-A4E8-3195B53F99BE}"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E92DE1C7-91BC-B64A-AE35-5576C470FE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9559274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CC6D667A-1EC7-C64A-A4E8-3195B53F99BE}" type="datetimeFigureOut">
              <a:rPr lang="en-US">
                <a:solidFill>
                  <a:prstClr val="black">
                    <a:tint val="75000"/>
                  </a:prstClr>
                </a:solidFill>
              </a:rPr>
              <a:pPr>
                <a:defRPr/>
              </a:pPr>
              <a:t>4/24/2017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E92DE1C7-91BC-B64A-AE35-5576C470FE6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7607634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15AD9-BCBF-A84F-98A9-93FEB42C9334}" type="datetimeFigureOut">
              <a:rPr lang="en-US" smtClean="0">
                <a:solidFill>
                  <a:prstClr val="white">
                    <a:tint val="75000"/>
                  </a:prstClr>
                </a:solidFill>
              </a:rPr>
              <a:pPr/>
              <a:t>4/24/2017</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E03A9-4349-5648-8775-E57535207AD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06690250"/>
      </p:ext>
    </p:extLst>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808"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mn-lt"/>
                <a:cs typeface="+mn-cs"/>
              </a:defRPr>
            </a:lvl1pPr>
          </a:lstStyle>
          <a:p>
            <a:pPr>
              <a:defRPr/>
            </a:pPr>
            <a:fld id="{68CD602D-4271-4DC9-A9CF-CB4A31E55233}" type="datetimeFigureOut">
              <a:rPr lang="en-US"/>
              <a:pPr>
                <a:defRPr/>
              </a:pPr>
              <a:t>4/24/2017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FFFFFF"/>
                </a:solidFill>
              </a:defRPr>
            </a:lvl1pPr>
          </a:lstStyle>
          <a:p>
            <a:pPr>
              <a:defRPr/>
            </a:pPr>
            <a:fld id="{5EA7C20B-1C42-4D2C-9BDC-22ACD4FB2B04}" type="slidenum">
              <a:rPr lang="en-US" altLang="en-US"/>
              <a:pPr>
                <a:defRPr/>
              </a:pPr>
              <a:t>‹#›</a:t>
            </a:fld>
            <a:endParaRPr lang="en-US" altLang="en-US"/>
          </a:p>
        </p:txBody>
      </p:sp>
    </p:spTree>
    <p:extLst>
      <p:ext uri="{BB962C8B-B14F-4D97-AF65-F5344CB8AC3E}">
        <p14:creationId xmlns:p14="http://schemas.microsoft.com/office/powerpoint/2010/main" val="394564640"/>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2DBAFD0D-5132-47EF-9C92-81F426F5C132}" type="datetimeFigureOut">
              <a:rPr lang="en-US"/>
              <a:pPr>
                <a:defRPr/>
              </a:pPr>
              <a:t>4/24/2017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FFFFFF"/>
                </a:solidFill>
              </a:defRPr>
            </a:lvl1pPr>
          </a:lstStyle>
          <a:p>
            <a:pPr>
              <a:defRPr/>
            </a:pPr>
            <a:fld id="{34FB649C-9316-4283-BE0D-61BAB5DE2630}" type="slidenum">
              <a:rPr lang="en-US" altLang="en-US"/>
              <a:pPr>
                <a:defRPr/>
              </a:pPr>
              <a:t>‹#›</a:t>
            </a:fld>
            <a:endParaRPr lang="en-US" altLang="en-US"/>
          </a:p>
        </p:txBody>
      </p:sp>
    </p:spTree>
    <p:extLst>
      <p:ext uri="{BB962C8B-B14F-4D97-AF65-F5344CB8AC3E}">
        <p14:creationId xmlns:p14="http://schemas.microsoft.com/office/powerpoint/2010/main" val="633007499"/>
      </p:ext>
    </p:extLst>
  </p:cSld>
  <p:clrMap bg1="dk1" tx1="lt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prstClr val="white">
                    <a:tint val="75000"/>
                  </a:prstClr>
                </a:solidFill>
                <a:latin typeface="+mn-lt"/>
                <a:cs typeface="+mn-cs"/>
              </a:defRPr>
            </a:lvl1pPr>
          </a:lstStyle>
          <a:p>
            <a:pPr>
              <a:defRPr/>
            </a:pPr>
            <a:fld id="{EC0802B4-49FA-4E98-91BB-1A76EE6F4A09}" type="datetimeFigureOut">
              <a:rPr lang="en-US"/>
              <a:pPr>
                <a:defRPr/>
              </a:pPr>
              <a:t>4/24/2017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prstClr val="white">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FFFFFF"/>
                </a:solidFill>
              </a:defRPr>
            </a:lvl1pPr>
          </a:lstStyle>
          <a:p>
            <a:pPr>
              <a:defRPr/>
            </a:pPr>
            <a:fld id="{B15772B6-89B7-43DC-A20C-D3CF8CCC925D}" type="slidenum">
              <a:rPr lang="en-US" altLang="en-US"/>
              <a:pPr>
                <a:defRPr/>
              </a:pPr>
              <a:t>‹#›</a:t>
            </a:fld>
            <a:endParaRPr lang="en-US" altLang="en-US"/>
          </a:p>
        </p:txBody>
      </p:sp>
    </p:spTree>
    <p:extLst>
      <p:ext uri="{BB962C8B-B14F-4D97-AF65-F5344CB8AC3E}">
        <p14:creationId xmlns:p14="http://schemas.microsoft.com/office/powerpoint/2010/main" val="606636195"/>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3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2.xml"/><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6.jpeg"/><Relationship Id="rId2" Type="http://schemas.openxmlformats.org/officeDocument/2006/relationships/slideLayout" Target="../slideLayouts/slideLayout18.xml"/><Relationship Id="rId1" Type="http://schemas.openxmlformats.org/officeDocument/2006/relationships/tags" Target="../tags/tag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2.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109.xml"/></Relationships>
</file>

<file path=ppt/slides/_rels/slide2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09.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9.xml"/><Relationship Id="rId1" Type="http://schemas.openxmlformats.org/officeDocument/2006/relationships/vmlDrawing" Target="../drawings/vmlDrawing1.vml"/><Relationship Id="rId4" Type="http://schemas.openxmlformats.org/officeDocument/2006/relationships/image" Target="../media/image50.emf"/></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diagramColors" Target="../diagrams/colors2.xml"/><Relationship Id="rId12" Type="http://schemas.openxmlformats.org/officeDocument/2006/relationships/image" Target="../media/image64.png"/><Relationship Id="rId2" Type="http://schemas.openxmlformats.org/officeDocument/2006/relationships/notesSlide" Target="../notesSlides/notesSlide15.xml"/><Relationship Id="rId16" Type="http://schemas.openxmlformats.org/officeDocument/2006/relationships/image" Target="../media/image68.jpeg"/><Relationship Id="rId1" Type="http://schemas.openxmlformats.org/officeDocument/2006/relationships/slideLayout" Target="../slideLayouts/slideLayout8.xml"/><Relationship Id="rId6" Type="http://schemas.openxmlformats.org/officeDocument/2006/relationships/diagramQuickStyle" Target="../diagrams/quickStyle2.xml"/><Relationship Id="rId11" Type="http://schemas.openxmlformats.org/officeDocument/2006/relationships/image" Target="../media/image63.png"/><Relationship Id="rId5" Type="http://schemas.openxmlformats.org/officeDocument/2006/relationships/diagramLayout" Target="../diagrams/layout2.xml"/><Relationship Id="rId15" Type="http://schemas.openxmlformats.org/officeDocument/2006/relationships/image" Target="../media/image67.jpeg"/><Relationship Id="rId10" Type="http://schemas.openxmlformats.org/officeDocument/2006/relationships/image" Target="../media/image62.png"/><Relationship Id="rId4" Type="http://schemas.openxmlformats.org/officeDocument/2006/relationships/diagramData" Target="../diagrams/data2.xml"/><Relationship Id="rId9" Type="http://schemas.openxmlformats.org/officeDocument/2006/relationships/image" Target="../media/image61.jpeg"/><Relationship Id="rId14" Type="http://schemas.openxmlformats.org/officeDocument/2006/relationships/image" Target="../media/image66.jpeg"/></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73.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9.xml"/></Relationships>
</file>

<file path=ppt/slides/_rels/slide4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59.xml"/></Relationships>
</file>

<file path=ppt/slides/_rels/slide4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59.xml"/></Relationships>
</file>

<file path=ppt/slides/_rels/slide5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06.xml"/></Relationships>
</file>

<file path=ppt/slides/_rels/slide5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01.xml"/></Relationships>
</file>

<file path=ppt/slides/_rels/slide5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01.xml"/></Relationships>
</file>

<file path=ppt/slides/_rels/slide5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01.xml"/></Relationships>
</file>

<file path=ppt/slides/_rels/slide5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01.xml"/></Relationships>
</file>

<file path=ppt/slides/_rels/slide5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01.xml"/></Relationships>
</file>

<file path=ppt/slides/_rels/slide5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01.xml"/></Relationships>
</file>

<file path=ppt/slides/_rels/slide6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01.xml"/></Relationships>
</file>

<file path=ppt/slides/_rels/slide6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8.jpeg"/><Relationship Id="rId1" Type="http://schemas.openxmlformats.org/officeDocument/2006/relationships/slideLayout" Target="../slideLayouts/slideLayout101.xml"/></Relationships>
</file>

<file path=ppt/slides/_rels/slide6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01.xml"/></Relationships>
</file>

<file path=ppt/slides/_rels/slide6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01.xml"/></Relationships>
</file>

<file path=ppt/slides/_rels/slide6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66.xml"/><Relationship Id="rId4" Type="http://schemas.openxmlformats.org/officeDocument/2006/relationships/image" Target="../media/image104.jpeg"/></Relationships>
</file>

<file path=ppt/slides/_rels/slide6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37.xml"/></Relationships>
</file>

<file path=ppt/slides/_rels/slide7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7.xml"/></Relationships>
</file>

<file path=ppt/slides/_rels/slide7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4.xml"/><Relationship Id="rId1" Type="http://schemas.openxmlformats.org/officeDocument/2006/relationships/slideLayout" Target="../slideLayouts/slideLayout45.xml"/><Relationship Id="rId4" Type="http://schemas.openxmlformats.org/officeDocument/2006/relationships/image" Target="../media/image118.wmf"/></Relationships>
</file>

<file path=ppt/slides/_rels/slide7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5.xml"/><Relationship Id="rId1" Type="http://schemas.openxmlformats.org/officeDocument/2006/relationships/slideLayout" Target="../slideLayouts/slideLayout45.xml"/><Relationship Id="rId4" Type="http://schemas.openxmlformats.org/officeDocument/2006/relationships/image" Target="../media/image118.wmf"/></Relationships>
</file>

<file path=ppt/slides/_rels/slide7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121.jpeg"/><Relationship Id="rId4" Type="http://schemas.openxmlformats.org/officeDocument/2006/relationships/image" Target="../media/image32.jpe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122.jpeg"/><Relationship Id="rId4" Type="http://schemas.openxmlformats.org/officeDocument/2006/relationships/image" Target="../media/image32.jpe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23.jpeg"/><Relationship Id="rId4" Type="http://schemas.openxmlformats.org/officeDocument/2006/relationships/image" Target="../media/image32.jpe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image" Target="../media/image124.jpeg"/><Relationship Id="rId4" Type="http://schemas.openxmlformats.org/officeDocument/2006/relationships/image" Target="../media/image32.jpeg"/></Relationships>
</file>

<file path=ppt/slides/_rels/slide8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30.xml"/><Relationship Id="rId1" Type="http://schemas.openxmlformats.org/officeDocument/2006/relationships/slideLayout" Target="../slideLayouts/slideLayout60.xml"/></Relationships>
</file>

<file path=ppt/slides/_rels/slide8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32.xml"/><Relationship Id="rId1" Type="http://schemas.openxmlformats.org/officeDocument/2006/relationships/slideLayout" Target="../slideLayouts/slideLayout63.xml"/></Relationships>
</file>

<file path=ppt/slides/_rels/slide8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33.xml"/><Relationship Id="rId1" Type="http://schemas.openxmlformats.org/officeDocument/2006/relationships/slideLayout" Target="../slideLayouts/slideLayout67.xml"/></Relationships>
</file>

<file path=ppt/slides/_rels/slide90.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2.xml"/></Relationships>
</file>

<file path=ppt/slides/_rels/slide9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72.xml"/><Relationship Id="rId4" Type="http://schemas.openxmlformats.org/officeDocument/2006/relationships/image" Target="../media/image131.jpeg"/></Relationships>
</file>

<file path=ppt/slides/_rels/slide9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2.xml"/><Relationship Id="rId5" Type="http://schemas.openxmlformats.org/officeDocument/2006/relationships/image" Target="../media/image135.jpeg"/><Relationship Id="rId4" Type="http://schemas.openxmlformats.org/officeDocument/2006/relationships/image" Target="../media/image134.jpeg"/></Relationships>
</file>

<file path=ppt/slides/_rels/slide9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34.xml"/><Relationship Id="rId1" Type="http://schemas.openxmlformats.org/officeDocument/2006/relationships/slideLayout" Target="../slideLayouts/slideLayout72.xml"/><Relationship Id="rId4" Type="http://schemas.openxmlformats.org/officeDocument/2006/relationships/image" Target="../media/image137.jpeg"/></Relationships>
</file>

<file path=ppt/slides/_rels/slide9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63.xml"/></Relationships>
</file>

<file path=ppt/slides/_rels/slide95.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63.xml"/></Relationships>
</file>

<file path=ppt/slides/_rels/slide96.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63.xml"/></Relationships>
</file>

<file path=ppt/slides/_rels/slide9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35.xml"/><Relationship Id="rId1" Type="http://schemas.openxmlformats.org/officeDocument/2006/relationships/slideLayout" Target="../slideLayouts/slideLayout63.xml"/></Relationships>
</file>

<file path=ppt/slides/_rels/slide9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63.xml"/></Relationships>
</file>

<file path=ppt/slides/_rels/slide9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2.xml"/></Relationships>
</file>

<file path=ppt/slides/_rels/slide10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36.xml"/><Relationship Id="rId1" Type="http://schemas.openxmlformats.org/officeDocument/2006/relationships/slideLayout" Target="../slideLayouts/slideLayout67.xml"/><Relationship Id="rId5" Type="http://schemas.openxmlformats.org/officeDocument/2006/relationships/image" Target="../media/image146.jpeg"/><Relationship Id="rId4" Type="http://schemas.openxmlformats.org/officeDocument/2006/relationships/image" Target="../media/image145.jpeg"/></Relationships>
</file>

<file path=ppt/slides/_rels/slide10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37.xml"/><Relationship Id="rId1" Type="http://schemas.openxmlformats.org/officeDocument/2006/relationships/slideLayout" Target="../slideLayouts/slideLayout64.xml"/></Relationships>
</file>

<file path=ppt/slides/_rels/slide10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8.xml"/><Relationship Id="rId1" Type="http://schemas.openxmlformats.org/officeDocument/2006/relationships/slideLayout" Target="../slideLayouts/slideLayout64.xml"/></Relationships>
</file>

<file path=ppt/slides/_rels/slide10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39.xml"/><Relationship Id="rId1" Type="http://schemas.openxmlformats.org/officeDocument/2006/relationships/slideLayout" Target="../slideLayouts/slideLayout67.xml"/></Relationships>
</file>

<file path=ppt/slides/_rels/slide10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40.xml"/><Relationship Id="rId1" Type="http://schemas.openxmlformats.org/officeDocument/2006/relationships/slideLayout" Target="../slideLayouts/slideLayout64.xml"/></Relationships>
</file>

<file path=ppt/slides/_rels/slide10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41.xml"/><Relationship Id="rId1" Type="http://schemas.openxmlformats.org/officeDocument/2006/relationships/slideLayout" Target="../slideLayouts/slideLayout64.xml"/></Relationships>
</file>

<file path=ppt/slides/_rels/slide10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42.xml"/><Relationship Id="rId1" Type="http://schemas.openxmlformats.org/officeDocument/2006/relationships/slideLayout" Target="../slideLayouts/slideLayout106.xml"/></Relationships>
</file>

<file path=ppt/slides/_rels/slide10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06.xml"/></Relationships>
</file>

<file path=ppt/slides/_rels/slide108.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06.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06.xml"/><Relationship Id="rId1" Type="http://schemas.openxmlformats.org/officeDocument/2006/relationships/vmlDrawing" Target="../drawings/vmlDrawing2.vml"/><Relationship Id="rId6" Type="http://schemas.openxmlformats.org/officeDocument/2006/relationships/image" Target="../media/image157.jpeg"/><Relationship Id="rId5" Type="http://schemas.openxmlformats.org/officeDocument/2006/relationships/image" Target="../media/image156.jpeg"/><Relationship Id="rId4" Type="http://schemas.openxmlformats.org/officeDocument/2006/relationships/image" Target="../media/image155.emf"/></Relationships>
</file>

<file path=ppt/slides/_rels/slide110.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5.xml"/></Relationships>
</file>

<file path=ppt/slides/_rels/slide11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72.xml"/></Relationships>
</file>

<file path=ppt/slides/_rels/slide112.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43.xml"/><Relationship Id="rId1" Type="http://schemas.openxmlformats.org/officeDocument/2006/relationships/slideLayout" Target="../slideLayouts/slideLayout66.xml"/><Relationship Id="rId4" Type="http://schemas.openxmlformats.org/officeDocument/2006/relationships/image" Target="../media/image162.jpeg"/></Relationships>
</file>

<file path=ppt/slides/_rels/slide113.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44.xml"/><Relationship Id="rId1" Type="http://schemas.openxmlformats.org/officeDocument/2006/relationships/slideLayout" Target="../slideLayouts/slideLayout66.xml"/><Relationship Id="rId4" Type="http://schemas.openxmlformats.org/officeDocument/2006/relationships/image" Target="../media/image162.jpeg"/></Relationships>
</file>

<file path=ppt/slides/_rels/slide114.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72.xml"/><Relationship Id="rId4" Type="http://schemas.openxmlformats.org/officeDocument/2006/relationships/image" Target="../media/image165.jpeg"/></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66.xml"/><Relationship Id="rId4"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CHILD-RIDING-BIKE-grandpa.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46290" y="2320321"/>
            <a:ext cx="4724400" cy="2241653"/>
          </a:xfrm>
          <a:prstGeom prst="rect">
            <a:avLst/>
          </a:prstGeom>
        </p:spPr>
      </p:pic>
      <p:sp>
        <p:nvSpPr>
          <p:cNvPr id="10" name="Rectangle 9"/>
          <p:cNvSpPr/>
          <p:nvPr/>
        </p:nvSpPr>
        <p:spPr>
          <a:xfrm>
            <a:off x="0" y="2315882"/>
            <a:ext cx="6172679" cy="2248647"/>
          </a:xfrm>
          <a:prstGeom prst="rect">
            <a:avLst/>
          </a:prstGeom>
          <a:gradFill flip="none" rotWithShape="1">
            <a:gsLst>
              <a:gs pos="20000">
                <a:schemeClr val="tx2">
                  <a:lumMod val="60000"/>
                  <a:lumOff val="40000"/>
                </a:schemeClr>
              </a:gs>
              <a:gs pos="55000">
                <a:srgbClr val="FFFFFF">
                  <a:alpha val="68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14934" y="2425700"/>
            <a:ext cx="5891108" cy="1908215"/>
          </a:xfrm>
          <a:prstGeom prst="rect">
            <a:avLst/>
          </a:prstGeom>
          <a:noFill/>
        </p:spPr>
        <p:txBody>
          <a:bodyPr wrap="square" rtlCol="0">
            <a:spAutoFit/>
          </a:bodyPr>
          <a:lstStyle/>
          <a:p>
            <a:r>
              <a:rPr lang="en-US" b="1" dirty="0" smtClean="0">
                <a:solidFill>
                  <a:schemeClr val="accent1">
                    <a:lumMod val="75000"/>
                  </a:schemeClr>
                </a:solidFill>
                <a:latin typeface="Arial Narrow" panose="020B0606020202030204" pitchFamily="34" charset="0"/>
                <a:cs typeface="Arial" panose="020B0604020202020204" pitchFamily="34" charset="0"/>
              </a:rPr>
              <a:t>Community Engagement for Livable Communities</a:t>
            </a:r>
            <a:endParaRPr lang="en-US" dirty="0">
              <a:solidFill>
                <a:schemeClr val="bg1"/>
              </a:solidFill>
              <a:latin typeface="Arial Narrow" panose="020B0606020202030204" pitchFamily="34" charset="0"/>
              <a:cs typeface="Arial" panose="020B0604020202020204" pitchFamily="34" charset="0"/>
            </a:endParaRPr>
          </a:p>
          <a:p>
            <a:r>
              <a:rPr lang="en-US" sz="1600" dirty="0" smtClean="0">
                <a:solidFill>
                  <a:schemeClr val="accent1">
                    <a:lumMod val="75000"/>
                  </a:schemeClr>
                </a:solidFill>
                <a:latin typeface="Arial Narrow" panose="020B0606020202030204" pitchFamily="34" charset="0"/>
                <a:cs typeface="Arial" panose="020B0604020202020204" pitchFamily="34" charset="0"/>
              </a:rPr>
              <a:t>Pinellas County Economic Development Symposium</a:t>
            </a:r>
          </a:p>
          <a:p>
            <a:r>
              <a:rPr lang="en-US" sz="1600" dirty="0" smtClean="0">
                <a:solidFill>
                  <a:schemeClr val="accent1">
                    <a:lumMod val="75000"/>
                  </a:schemeClr>
                </a:solidFill>
                <a:latin typeface="Arial Narrow" panose="020B0606020202030204" pitchFamily="34" charset="0"/>
                <a:cs typeface="Arial" panose="020B0604020202020204" pitchFamily="34" charset="0"/>
              </a:rPr>
              <a:t>April 21, 2017</a:t>
            </a:r>
          </a:p>
          <a:p>
            <a:endParaRPr lang="en-US" dirty="0" smtClean="0">
              <a:solidFill>
                <a:schemeClr val="accent1">
                  <a:lumMod val="75000"/>
                </a:schemeClr>
              </a:solidFill>
              <a:latin typeface="Arial Narrow" panose="020B0606020202030204" pitchFamily="34" charset="0"/>
              <a:cs typeface="Arial" panose="020B0604020202020204" pitchFamily="34" charset="0"/>
            </a:endParaRPr>
          </a:p>
          <a:p>
            <a:r>
              <a:rPr lang="en-US" sz="1600" b="1" dirty="0">
                <a:solidFill>
                  <a:schemeClr val="accent1">
                    <a:lumMod val="75000"/>
                  </a:schemeClr>
                </a:solidFill>
                <a:latin typeface="Arial Narrow" panose="020B0606020202030204" pitchFamily="34" charset="0"/>
                <a:cs typeface="Arial" panose="020B0604020202020204" pitchFamily="34" charset="0"/>
              </a:rPr>
              <a:t>Kelly </a:t>
            </a:r>
            <a:r>
              <a:rPr lang="en-US" sz="1600" b="1" dirty="0" smtClean="0">
                <a:solidFill>
                  <a:schemeClr val="accent1">
                    <a:lumMod val="75000"/>
                  </a:schemeClr>
                </a:solidFill>
                <a:latin typeface="Arial Narrow" panose="020B0606020202030204" pitchFamily="34" charset="0"/>
                <a:cs typeface="Arial" panose="020B0604020202020204" pitchFamily="34" charset="0"/>
              </a:rPr>
              <a:t>Morphy</a:t>
            </a:r>
          </a:p>
          <a:p>
            <a:r>
              <a:rPr lang="en-US" sz="1500" dirty="0" smtClean="0">
                <a:solidFill>
                  <a:schemeClr val="accent1">
                    <a:lumMod val="75000"/>
                  </a:schemeClr>
                </a:solidFill>
                <a:latin typeface="Arial Narrow" panose="020B0606020202030204" pitchFamily="34" charset="0"/>
                <a:cs typeface="Arial" panose="020B0604020202020204" pitchFamily="34" charset="0"/>
              </a:rPr>
              <a:t>Communications Director, </a:t>
            </a:r>
            <a:r>
              <a:rPr lang="en-US" sz="1500" dirty="0" err="1" smtClean="0">
                <a:solidFill>
                  <a:schemeClr val="accent1">
                    <a:lumMod val="75000"/>
                  </a:schemeClr>
                </a:solidFill>
                <a:latin typeface="Arial Narrow" panose="020B0606020202030204" pitchFamily="34" charset="0"/>
                <a:cs typeface="Arial" panose="020B0604020202020204" pitchFamily="34" charset="0"/>
              </a:rPr>
              <a:t>Dix.Hite</a:t>
            </a:r>
            <a:r>
              <a:rPr lang="en-US" sz="1500" dirty="0" smtClean="0">
                <a:solidFill>
                  <a:schemeClr val="accent1">
                    <a:lumMod val="75000"/>
                  </a:schemeClr>
                </a:solidFill>
                <a:latin typeface="Arial Narrow" panose="020B0606020202030204" pitchFamily="34" charset="0"/>
                <a:cs typeface="Arial" panose="020B0604020202020204" pitchFamily="34" charset="0"/>
              </a:rPr>
              <a:t> + Partners</a:t>
            </a:r>
          </a:p>
          <a:p>
            <a:r>
              <a:rPr lang="en-US" sz="1500" dirty="0" smtClean="0">
                <a:solidFill>
                  <a:schemeClr val="accent1">
                    <a:lumMod val="75000"/>
                  </a:schemeClr>
                </a:solidFill>
                <a:latin typeface="Arial Narrow" panose="020B0606020202030204" pitchFamily="34" charset="0"/>
                <a:cs typeface="Arial" panose="020B0604020202020204" pitchFamily="34" charset="0"/>
              </a:rPr>
              <a:t>Vice President of the Board, Walkable and Livable Communities Institute</a:t>
            </a:r>
            <a:endParaRPr lang="en-US" sz="1500" dirty="0">
              <a:solidFill>
                <a:schemeClr val="accent1">
                  <a:lumMod val="75000"/>
                </a:schemeClr>
              </a:solidFill>
              <a:latin typeface="Arial Narrow" panose="020B0606020202030204" pitchFamily="34" charset="0"/>
              <a:cs typeface="Arial" panose="020B0604020202020204" pitchFamily="34" charset="0"/>
            </a:endParaRPr>
          </a:p>
        </p:txBody>
      </p:sp>
      <p:pic>
        <p:nvPicPr>
          <p:cNvPr id="13" name="Picture 12" descr="wheelchair-couple.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4" y="-11875"/>
            <a:ext cx="2753689" cy="2292048"/>
          </a:xfrm>
          <a:prstGeom prst="rect">
            <a:avLst/>
          </a:prstGeom>
        </p:spPr>
      </p:pic>
      <p:pic>
        <p:nvPicPr>
          <p:cNvPr id="2" name="Picture 1" descr="Senior-itialian-styl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12417" y="0"/>
            <a:ext cx="2942138" cy="6858000"/>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793641" y="-13207"/>
            <a:ext cx="3384788" cy="2298445"/>
          </a:xfrm>
          <a:prstGeom prst="rect">
            <a:avLst/>
          </a:prstGeom>
        </p:spPr>
      </p:pic>
      <p:pic>
        <p:nvPicPr>
          <p:cNvPr id="12" name="Picture 1" descr="Photo 2 small.jp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418746" y="4592718"/>
            <a:ext cx="6589436" cy="230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411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CasperWY_SafeRoutesToSchool_WALC_Final_2011-03-2COVER.jpg"/>
          <p:cNvPicPr>
            <a:picLocks/>
          </p:cNvPicPr>
          <p:nvPr/>
        </p:nvPicPr>
        <p:blipFill>
          <a:blip r:embed="rId3" cstate="print"/>
          <a:srcRect/>
          <a:stretch>
            <a:fillRect/>
          </a:stretch>
        </p:blipFill>
        <p:spPr>
          <a:xfrm>
            <a:off x="-76200" y="-152400"/>
            <a:ext cx="9296400" cy="716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8788001"/>
      </p:ext>
    </p:extLst>
  </p:cSld>
  <p:clrMapOvr>
    <a:masterClrMapping/>
  </p:clrMapOvr>
  <mc:AlternateContent xmlns:mc="http://schemas.openxmlformats.org/markup-compatibility/2006" xmlns:p14="http://schemas.microsoft.com/office/powerpoint/2010/main">
    <mc:Choice Requires="p14">
      <p:transition p14:dur="0" advTm="10000"/>
    </mc:Choice>
    <mc:Fallback xmlns="">
      <p:transition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CasperWY_SafeRoutesToSchool_WALC_Final_2011-03-2COVER.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9144000" cy="82163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736353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C:\Documents and Settings\Tim\My Documents\Morphy Consulting, LLC\WALC\WALC Photos\Greenville Walking Audit (5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0439400" cy="6934237"/>
          </a:xfrm>
          <a:prstGeom prst="rect">
            <a:avLst/>
          </a:prstGeom>
          <a:noFill/>
        </p:spPr>
      </p:pic>
    </p:spTree>
    <p:extLst>
      <p:ext uri="{BB962C8B-B14F-4D97-AF65-F5344CB8AC3E}">
        <p14:creationId xmlns:p14="http://schemas.microsoft.com/office/powerpoint/2010/main" val="31059323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WALC_Logo_cmyk.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3810000"/>
            <a:ext cx="2590800" cy="1190752"/>
          </a:xfrm>
          <a:prstGeom prst="rect">
            <a:avLst/>
          </a:prstGeom>
        </p:spPr>
      </p:pic>
      <p:sp>
        <p:nvSpPr>
          <p:cNvPr id="16" name="Rectangle 15"/>
          <p:cNvSpPr/>
          <p:nvPr/>
        </p:nvSpPr>
        <p:spPr>
          <a:xfrm>
            <a:off x="685800" y="5181600"/>
            <a:ext cx="2667000" cy="584775"/>
          </a:xfrm>
          <a:prstGeom prst="rect">
            <a:avLst/>
          </a:prstGeom>
        </p:spPr>
        <p:txBody>
          <a:bodyPr wrap="square">
            <a:spAutoFit/>
          </a:bodyPr>
          <a:lstStyle/>
          <a:p>
            <a:pPr algn="ctr"/>
            <a:r>
              <a:rPr lang="en-US" sz="1600" dirty="0" smtClean="0">
                <a:solidFill>
                  <a:schemeClr val="bg1">
                    <a:lumMod val="50000"/>
                  </a:schemeClr>
                </a:solidFill>
                <a:latin typeface="Arial Narrow" panose="020B0606020202030204" pitchFamily="34" charset="0"/>
                <a:cs typeface="Arial" panose="020B0604020202020204" pitchFamily="34" charset="0"/>
              </a:rPr>
              <a:t>National 501c3 non-profit www.WalkLive.org</a:t>
            </a:r>
            <a:endParaRPr lang="en-US" sz="1600" dirty="0">
              <a:solidFill>
                <a:schemeClr val="bg1">
                  <a:lumMod val="50000"/>
                </a:schemeClr>
              </a:solidFill>
              <a:latin typeface="Arial Narrow" panose="020B0606020202030204" pitchFamily="34" charset="0"/>
              <a:cs typeface="Arial" panose="020B0604020202020204" pitchFamily="34" charset="0"/>
            </a:endParaRPr>
          </a:p>
        </p:txBody>
      </p:sp>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23397" y="0"/>
            <a:ext cx="5020604" cy="3352800"/>
          </a:xfrm>
          <a:prstGeom prst="rect">
            <a:avLst/>
          </a:prstGeom>
        </p:spPr>
      </p:pic>
      <p:pic>
        <p:nvPicPr>
          <p:cNvPr id="18" name="Pictur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 y="914400"/>
            <a:ext cx="2791884" cy="1020384"/>
          </a:xfrm>
          <a:prstGeom prst="rect">
            <a:avLst/>
          </a:prstGeom>
        </p:spPr>
      </p:pic>
      <p:sp>
        <p:nvSpPr>
          <p:cNvPr id="19" name="Rectangle 18"/>
          <p:cNvSpPr/>
          <p:nvPr/>
        </p:nvSpPr>
        <p:spPr>
          <a:xfrm>
            <a:off x="609600" y="2133600"/>
            <a:ext cx="2791884" cy="584775"/>
          </a:xfrm>
          <a:prstGeom prst="rect">
            <a:avLst/>
          </a:prstGeom>
        </p:spPr>
        <p:txBody>
          <a:bodyPr wrap="square">
            <a:spAutoFit/>
          </a:bodyPr>
          <a:lstStyle/>
          <a:p>
            <a:pPr algn="ctr"/>
            <a:r>
              <a:rPr lang="en-US" sz="1600" dirty="0" smtClean="0">
                <a:solidFill>
                  <a:schemeClr val="bg1">
                    <a:lumMod val="50000"/>
                  </a:schemeClr>
                </a:solidFill>
                <a:latin typeface="Arial Narrow" panose="020B0606020202030204" pitchFamily="34" charset="0"/>
                <a:cs typeface="Arial" panose="020B0604020202020204" pitchFamily="34" charset="0"/>
              </a:rPr>
              <a:t>Longwood, Birmingham, Atlanta</a:t>
            </a:r>
          </a:p>
          <a:p>
            <a:pPr algn="ctr"/>
            <a:r>
              <a:rPr lang="en-US" sz="1600" dirty="0" smtClean="0">
                <a:solidFill>
                  <a:schemeClr val="bg1">
                    <a:lumMod val="50000"/>
                  </a:schemeClr>
                </a:solidFill>
                <a:latin typeface="Arial Narrow" panose="020B0606020202030204" pitchFamily="34" charset="0"/>
                <a:cs typeface="Arial" panose="020B0604020202020204" pitchFamily="34" charset="0"/>
              </a:rPr>
              <a:t>www.DixHite.org</a:t>
            </a:r>
            <a:endParaRPr lang="en-US" sz="1600" dirty="0">
              <a:solidFill>
                <a:schemeClr val="bg1">
                  <a:lumMod val="50000"/>
                </a:schemeClr>
              </a:solidFill>
              <a:latin typeface="Arial Narrow" panose="020B0606020202030204" pitchFamily="34" charset="0"/>
              <a:cs typeface="Arial" panose="020B0604020202020204" pitchFamily="34" charset="0"/>
            </a:endParaRPr>
          </a:p>
        </p:txBody>
      </p:sp>
      <p:pic>
        <p:nvPicPr>
          <p:cNvPr id="20" name="Picture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23396" y="3505200"/>
            <a:ext cx="5020603" cy="3352800"/>
          </a:xfrm>
          <a:prstGeom prst="rect">
            <a:avLst/>
          </a:prstGeom>
        </p:spPr>
      </p:pic>
    </p:spTree>
    <p:extLst>
      <p:ext uri="{BB962C8B-B14F-4D97-AF65-F5344CB8AC3E}">
        <p14:creationId xmlns:p14="http://schemas.microsoft.com/office/powerpoint/2010/main" val="3649351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Placeholder 2"/>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0" y="0"/>
            <a:ext cx="9261475" cy="7315200"/>
          </a:xfrm>
        </p:spPr>
      </p:pic>
      <p:sp>
        <p:nvSpPr>
          <p:cNvPr id="5" name="TextBox 4"/>
          <p:cNvSpPr txBox="1"/>
          <p:nvPr/>
        </p:nvSpPr>
        <p:spPr>
          <a:xfrm>
            <a:off x="749897" y="616868"/>
            <a:ext cx="805542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white"/>
                </a:solidFill>
                <a:effectLst/>
                <a:uLnTx/>
                <a:uFillTx/>
                <a:latin typeface="Calibri"/>
                <a:ea typeface="+mn-ea"/>
                <a:cs typeface="+mn-cs"/>
              </a:rPr>
              <a:t>THE WORLD IS CHANGING</a:t>
            </a:r>
            <a:endParaRPr kumimoji="0" lang="en-US" sz="5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86744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Placeholder 2"/>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0" y="0"/>
            <a:ext cx="9261475" cy="7315200"/>
          </a:xfrm>
        </p:spPr>
      </p:pic>
      <p:sp>
        <p:nvSpPr>
          <p:cNvPr id="5" name="TextBox 4"/>
          <p:cNvSpPr txBox="1"/>
          <p:nvPr/>
        </p:nvSpPr>
        <p:spPr>
          <a:xfrm>
            <a:off x="749897" y="616868"/>
            <a:ext cx="8055429"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white"/>
                </a:solidFill>
                <a:effectLst/>
                <a:uLnTx/>
                <a:uFillTx/>
                <a:latin typeface="Calibri"/>
                <a:ea typeface="+mn-ea"/>
                <a:cs typeface="+mn-cs"/>
              </a:rPr>
              <a:t>THE WORLD IS CHANGING</a:t>
            </a:r>
            <a:endParaRPr kumimoji="0" lang="en-US" sz="5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2841084"/>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7586" name="Content Placeholder 3"/>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0" y="0"/>
            <a:ext cx="9197975" cy="7359650"/>
          </a:xfrm>
        </p:spPr>
      </p:pic>
    </p:spTree>
    <p:extLst>
      <p:ext uri="{BB962C8B-B14F-4D97-AF65-F5344CB8AC3E}">
        <p14:creationId xmlns:p14="http://schemas.microsoft.com/office/powerpoint/2010/main" val="4221325052"/>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0418" name="Picture 2" descr="C:\Users\Kelly Morphy\Documents\Savannah (115).jpg"/>
          <p:cNvPicPr>
            <a:picLocks noGrp="1" noChangeAspect="1" noChangeArrowheads="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0" y="0"/>
            <a:ext cx="9144000" cy="7316788"/>
          </a:xfrm>
          <a:noFill/>
        </p:spPr>
      </p:pic>
    </p:spTree>
    <p:extLst>
      <p:ext uri="{BB962C8B-B14F-4D97-AF65-F5344CB8AC3E}">
        <p14:creationId xmlns:p14="http://schemas.microsoft.com/office/powerpoint/2010/main" val="100656356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clouds-over-blue-sky-with-god-rays-time-lapse.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774" y="0"/>
            <a:ext cx="9171774" cy="6858001"/>
          </a:xfrm>
          <a:prstGeom prst="rect">
            <a:avLst/>
          </a:prstGeom>
        </p:spPr>
      </p:pic>
      <p:pic>
        <p:nvPicPr>
          <p:cNvPr id="14" name="Picture 3" descr="AARP_WALC_Brownsville_TX_After.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27322" y="2438401"/>
            <a:ext cx="671667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ARP_WALC_Brownsville_TX_Before.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27322" y="2435532"/>
            <a:ext cx="6716678" cy="443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C:\Users\Kelly Murphy\Downloads\332586_10150413328419591_1299918079_o.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2893439" cy="216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Z:\Dropbox (WALC Institute)\0.Projects_ProjectFiles\Wyoming\Casper SRTS, WY\Casper Safe Routes Report\Links\Grant.Visit (59).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124200" y="6350"/>
            <a:ext cx="2895600" cy="217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Z:\Dropbox (WALC Institute)\0.Projects_ProjectFiles\Florida\Lee County, FL LGC Sustainable Building Blocks\d.Products_OnSite_Photos_PPTs\Photos\LeeCounty_WALC-Kelly_DayOne (40).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279001" y="20746"/>
            <a:ext cx="2864998" cy="2149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67726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500"/>
                                        <p:tgtEl>
                                          <p:spTgt spid="15"/>
                                        </p:tgtEl>
                                      </p:cBhvr>
                                    </p:animEffect>
                                    <p:set>
                                      <p:cBhvr>
                                        <p:cTn id="7" dur="1" fill="hold">
                                          <p:stCondLst>
                                            <p:cond delay="2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Dan Burden\Desktop\2012 Clients\Hawaii\Maui\All PHOTOS\Thursday.Friday (19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629400" y="228600"/>
            <a:ext cx="2286000" cy="584200"/>
          </a:xfrm>
          <a:prstGeom prst="rect">
            <a:avLst/>
          </a:prstGeom>
          <a:noFill/>
        </p:spPr>
        <p:txBody>
          <a:bodyPr>
            <a:spAutoFit/>
          </a:bodyPr>
          <a:lstStyle/>
          <a:p>
            <a:pPr fontAlgn="auto">
              <a:spcBef>
                <a:spcPts val="0"/>
              </a:spcBef>
              <a:spcAft>
                <a:spcPts val="0"/>
              </a:spcAft>
              <a:defRPr/>
            </a:pPr>
            <a:endParaRPr lang="en-US" sz="3200" dirty="0">
              <a:solidFill>
                <a:schemeClr val="bg1"/>
              </a:solidFill>
              <a:effectLst>
                <a:outerShdw blurRad="38100" dist="38100" dir="2700000" algn="tl">
                  <a:srgbClr val="000000">
                    <a:alpha val="43137"/>
                  </a:srgbClr>
                </a:outerShdw>
              </a:effectLst>
              <a:latin typeface="Arial" charset="0"/>
              <a:ea typeface="ＭＳ Ｐゴシック" pitchFamily="34" charset="-128"/>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8546630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5539" name="Picture Placeholder 2"/>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0" y="0"/>
            <a:ext cx="9261475" cy="7315200"/>
          </a:xfrm>
        </p:spPr>
      </p:pic>
    </p:spTree>
    <p:extLst>
      <p:ext uri="{BB962C8B-B14F-4D97-AF65-F5344CB8AC3E}">
        <p14:creationId xmlns:p14="http://schemas.microsoft.com/office/powerpoint/2010/main" val="87571229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238" y="-76200"/>
            <a:ext cx="10220838" cy="6448146"/>
          </a:xfrm>
          <a:prstGeom prst="rect">
            <a:avLst/>
          </a:prstGeom>
        </p:spPr>
      </p:pic>
      <p:sp>
        <p:nvSpPr>
          <p:cNvPr id="6" name="Rectangle 5"/>
          <p:cNvSpPr/>
          <p:nvPr/>
        </p:nvSpPr>
        <p:spPr>
          <a:xfrm>
            <a:off x="-86238" y="6343075"/>
            <a:ext cx="3286638" cy="338554"/>
          </a:xfrm>
          <a:prstGeom prst="rect">
            <a:avLst/>
          </a:prstGeom>
        </p:spPr>
        <p:txBody>
          <a:bodyPr wrap="square">
            <a:spAutoFit/>
          </a:bodyPr>
          <a:lstStyle/>
          <a:p>
            <a:pPr algn="ctr"/>
            <a:r>
              <a:rPr lang="en-US" sz="1600" dirty="0" smtClean="0">
                <a:solidFill>
                  <a:schemeClr val="bg1">
                    <a:lumMod val="50000"/>
                  </a:schemeClr>
                </a:solidFill>
                <a:latin typeface="Arial Narrow" panose="020B0606020202030204" pitchFamily="34" charset="0"/>
                <a:cs typeface="Arial" panose="020B0604020202020204" pitchFamily="34" charset="0"/>
              </a:rPr>
              <a:t>Photo: Tampa Bay Times, via tbo.com</a:t>
            </a:r>
            <a:endParaRPr lang="en-US" sz="1600" dirty="0">
              <a:solidFill>
                <a:schemeClr val="bg1">
                  <a:lumMod val="50000"/>
                </a:schemeClr>
              </a:solidFill>
              <a:latin typeface="Arial Narrow" panose="020B0606020202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25843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pic>
        <p:nvPicPr>
          <p:cNvPr id="8" name="Content Placeholder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3957" y="3542772"/>
            <a:ext cx="4521506" cy="3391427"/>
          </a:xfrm>
          <a:prstGeom prst="rect">
            <a:avLst/>
          </a:prstGeom>
        </p:spPr>
      </p:pic>
      <p:pic>
        <p:nvPicPr>
          <p:cNvPr id="9" name="Content Placeholder 3"/>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459" y="-48628"/>
            <a:ext cx="4554008" cy="3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Owner\Desktop\photo.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t="-1" b="-342"/>
          <a:stretch/>
        </p:blipFill>
        <p:spPr bwMode="auto">
          <a:xfrm>
            <a:off x="4657297" y="586189"/>
            <a:ext cx="4588609" cy="553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59381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Box 4"/>
          <p:cNvSpPr txBox="1">
            <a:spLocks noChangeArrowheads="1"/>
          </p:cNvSpPr>
          <p:nvPr/>
        </p:nvSpPr>
        <p:spPr bwMode="auto">
          <a:xfrm>
            <a:off x="471488" y="1183494"/>
            <a:ext cx="798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base" hangingPunct="1">
              <a:spcBef>
                <a:spcPct val="0"/>
              </a:spcBef>
              <a:spcAft>
                <a:spcPct val="0"/>
              </a:spcAft>
            </a:pPr>
            <a:r>
              <a:rPr lang="en-US" sz="1400" dirty="0">
                <a:solidFill>
                  <a:srgbClr val="8F8A7C"/>
                </a:solidFill>
              </a:rPr>
              <a:t>LOCATION AND FORM MATTER: WHO MOVES THERE</a:t>
            </a:r>
          </a:p>
        </p:txBody>
      </p:sp>
      <p:sp>
        <p:nvSpPr>
          <p:cNvPr id="80899" name="TextBox 5"/>
          <p:cNvSpPr txBox="1">
            <a:spLocks noChangeArrowheads="1"/>
          </p:cNvSpPr>
          <p:nvPr/>
        </p:nvSpPr>
        <p:spPr bwMode="auto">
          <a:xfrm>
            <a:off x="457222" y="2133600"/>
            <a:ext cx="4003675" cy="452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base" hangingPunct="1">
              <a:spcBef>
                <a:spcPct val="0"/>
              </a:spcBef>
              <a:spcAft>
                <a:spcPct val="0"/>
              </a:spcAft>
            </a:pPr>
            <a:r>
              <a:rPr lang="en-US" sz="2800" b="1" dirty="0">
                <a:solidFill>
                  <a:srgbClr val="464749"/>
                </a:solidFill>
              </a:rPr>
              <a:t>Young professionals</a:t>
            </a:r>
          </a:p>
          <a:p>
            <a:pPr defTabSz="457200" eaLnBrk="1" fontAlgn="base" hangingPunct="1">
              <a:spcBef>
                <a:spcPct val="0"/>
              </a:spcBef>
              <a:spcAft>
                <a:spcPct val="0"/>
              </a:spcAft>
            </a:pPr>
            <a:r>
              <a:rPr lang="en-US" sz="2800" dirty="0">
                <a:solidFill>
                  <a:srgbClr val="464749"/>
                </a:solidFill>
              </a:rPr>
              <a:t/>
            </a:r>
            <a:br>
              <a:rPr lang="en-US" sz="2800" dirty="0">
                <a:solidFill>
                  <a:srgbClr val="464749"/>
                </a:solidFill>
              </a:rPr>
            </a:br>
            <a:r>
              <a:rPr lang="en-US" sz="2800" dirty="0">
                <a:solidFill>
                  <a:srgbClr val="464749"/>
                </a:solidFill>
              </a:rPr>
              <a:t>64% of college-educated 25- to 34-year-olds looked for a job </a:t>
            </a:r>
            <a:r>
              <a:rPr lang="en-US" sz="2800" b="1" dirty="0">
                <a:solidFill>
                  <a:srgbClr val="464749"/>
                </a:solidFill>
              </a:rPr>
              <a:t>after</a:t>
            </a:r>
            <a:r>
              <a:rPr lang="en-US" sz="2800" dirty="0">
                <a:solidFill>
                  <a:srgbClr val="464749"/>
                </a:solidFill>
              </a:rPr>
              <a:t> they chose the city where they wanted to live.</a:t>
            </a:r>
          </a:p>
          <a:p>
            <a:pPr algn="r" defTabSz="457200" eaLnBrk="1" fontAlgn="base" hangingPunct="1">
              <a:spcBef>
                <a:spcPct val="0"/>
              </a:spcBef>
              <a:spcAft>
                <a:spcPct val="0"/>
              </a:spcAft>
            </a:pPr>
            <a:r>
              <a:rPr lang="en-US" sz="1800" i="1" dirty="0">
                <a:solidFill>
                  <a:srgbClr val="464749"/>
                </a:solidFill>
              </a:rPr>
              <a:t>- U.S. Census</a:t>
            </a:r>
          </a:p>
          <a:p>
            <a:pPr defTabSz="457200" eaLnBrk="1" fontAlgn="base" hangingPunct="1">
              <a:spcBef>
                <a:spcPct val="0"/>
              </a:spcBef>
              <a:spcAft>
                <a:spcPct val="0"/>
              </a:spcAft>
            </a:pPr>
            <a:r>
              <a:rPr lang="en-US" sz="1800" dirty="0">
                <a:solidFill>
                  <a:srgbClr val="464749"/>
                </a:solidFill>
              </a:rPr>
              <a:t> </a:t>
            </a:r>
          </a:p>
          <a:p>
            <a:pPr defTabSz="457200" eaLnBrk="1" fontAlgn="base" hangingPunct="1">
              <a:spcBef>
                <a:spcPct val="0"/>
              </a:spcBef>
              <a:spcAft>
                <a:spcPct val="0"/>
              </a:spcAft>
            </a:pPr>
            <a:endParaRPr lang="en-US" sz="2800" dirty="0">
              <a:solidFill>
                <a:srgbClr val="464749"/>
              </a:solidFill>
            </a:endParaRPr>
          </a:p>
        </p:txBody>
      </p:sp>
      <p:pic>
        <p:nvPicPr>
          <p:cNvPr id="80900" name="Picture 7" descr="millennial.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56227" y="1414462"/>
            <a:ext cx="3787775"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457200" y="1414463"/>
            <a:ext cx="8686800" cy="857250"/>
          </a:xfrm>
          <a:prstGeom prst="rect">
            <a:avLst/>
          </a:prstGeom>
          <a:solidFill>
            <a:schemeClr val="bg1"/>
          </a:solidFill>
        </p:spPr>
        <p:txBody>
          <a:bodyPr anchor="ctr">
            <a:normAutofit/>
          </a:bodyPr>
          <a:lstStyle/>
          <a:p>
            <a:pPr defTabSz="457200">
              <a:spcBef>
                <a:spcPct val="0"/>
              </a:spcBef>
              <a:defRPr/>
            </a:pPr>
            <a:r>
              <a:rPr lang="en-US" sz="3800" dirty="0">
                <a:solidFill>
                  <a:srgbClr val="0081C6"/>
                </a:solidFill>
                <a:latin typeface="Arial"/>
                <a:ea typeface="ＭＳ Ｐゴシック" charset="0"/>
                <a:cs typeface="ＭＳ Ｐゴシック" charset="0"/>
              </a:rPr>
              <a:t>Attracting new residents</a:t>
            </a:r>
          </a:p>
        </p:txBody>
      </p:sp>
      <p:sp>
        <p:nvSpPr>
          <p:cNvPr id="2" name="Rectangle 1"/>
          <p:cNvSpPr/>
          <p:nvPr/>
        </p:nvSpPr>
        <p:spPr>
          <a:xfrm>
            <a:off x="381000" y="6488668"/>
            <a:ext cx="6019800" cy="369332"/>
          </a:xfrm>
          <a:prstGeom prst="rect">
            <a:avLst/>
          </a:prstGeom>
        </p:spPr>
        <p:txBody>
          <a:bodyPr wrap="square">
            <a:spAutoFit/>
          </a:bodyPr>
          <a:lstStyle/>
          <a:p>
            <a:pPr defTabSz="457200" fontAlgn="base">
              <a:spcBef>
                <a:spcPct val="0"/>
              </a:spcBef>
              <a:spcAft>
                <a:spcPct val="0"/>
              </a:spcAft>
            </a:pPr>
            <a:r>
              <a:rPr lang="en-US" dirty="0" smtClean="0">
                <a:solidFill>
                  <a:srgbClr val="8F8A7C"/>
                </a:solidFill>
              </a:rPr>
              <a:t>Slide Compiled by Christopher </a:t>
            </a:r>
            <a:r>
              <a:rPr lang="en-US" dirty="0" err="1" smtClean="0">
                <a:solidFill>
                  <a:srgbClr val="8F8A7C"/>
                </a:solidFill>
              </a:rPr>
              <a:t>Coes</a:t>
            </a:r>
            <a:r>
              <a:rPr lang="en-US" dirty="0" smtClean="0">
                <a:solidFill>
                  <a:srgbClr val="8F8A7C"/>
                </a:solidFill>
              </a:rPr>
              <a:t>, Smart Growth America</a:t>
            </a:r>
            <a:endParaRPr lang="en-US" dirty="0">
              <a:solidFill>
                <a:srgbClr val="8F8A7C"/>
              </a:solidFill>
            </a:endParaRPr>
          </a:p>
        </p:txBody>
      </p:sp>
    </p:spTree>
    <p:extLst>
      <p:ext uri="{BB962C8B-B14F-4D97-AF65-F5344CB8AC3E}">
        <p14:creationId xmlns:p14="http://schemas.microsoft.com/office/powerpoint/2010/main" val="34201122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clouds-over-blue-sky-with-god-rays-time-lapse.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2809" y="-48628"/>
            <a:ext cx="9338715" cy="6982828"/>
          </a:xfrm>
          <a:prstGeom prst="rect">
            <a:avLst/>
          </a:prstGeom>
        </p:spPr>
      </p:pic>
      <p:graphicFrame>
        <p:nvGraphicFramePr>
          <p:cNvPr id="4" name="Diagram 3"/>
          <p:cNvGraphicFramePr/>
          <p:nvPr>
            <p:extLst/>
          </p:nvPr>
        </p:nvGraphicFramePr>
        <p:xfrm>
          <a:off x="267629" y="523221"/>
          <a:ext cx="8552986" cy="6487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7763" name="TextBox 1"/>
          <p:cNvSpPr txBox="1">
            <a:spLocks noChangeArrowheads="1"/>
          </p:cNvSpPr>
          <p:nvPr/>
        </p:nvSpPr>
        <p:spPr bwMode="auto">
          <a:xfrm>
            <a:off x="0" y="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dirty="0" smtClean="0">
                <a:solidFill>
                  <a:srgbClr val="FFFFFF"/>
                </a:solidFill>
                <a:latin typeface="Century Gothic" panose="020B0502020202020204" pitchFamily="34" charset="0"/>
              </a:rPr>
              <a:t>Walkable</a:t>
            </a:r>
            <a:r>
              <a:rPr lang="en-US" altLang="en-US" sz="2800" dirty="0">
                <a:solidFill>
                  <a:srgbClr val="FFFFFF"/>
                </a:solidFill>
                <a:latin typeface="Century Gothic" panose="020B0502020202020204" pitchFamily="34" charset="0"/>
              </a:rPr>
              <a:t>, bike-able, “complete streets”</a:t>
            </a:r>
          </a:p>
        </p:txBody>
      </p:sp>
    </p:spTree>
    <p:extLst>
      <p:ext uri="{BB962C8B-B14F-4D97-AF65-F5344CB8AC3E}">
        <p14:creationId xmlns:p14="http://schemas.microsoft.com/office/powerpoint/2010/main" val="3455423526"/>
      </p:ext>
    </p:extLst>
  </p:cSld>
  <p:clrMapOvr>
    <a:masterClrMapping/>
  </p:clrMapOvr>
  <mc:AlternateContent xmlns:mc="http://schemas.openxmlformats.org/markup-compatibility/2006" xmlns:p14="http://schemas.microsoft.com/office/powerpoint/2010/main">
    <mc:Choice Requires="p14">
      <p:transition p14:dur="0" advTm="629"/>
    </mc:Choice>
    <mc:Fallback xmlns="">
      <p:transition advTm="629"/>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23157"/>
            <a:ext cx="9220200" cy="7244443"/>
          </a:xfrm>
          <a:prstGeom prst="rect">
            <a:avLst/>
          </a:prstGeom>
        </p:spPr>
      </p:pic>
    </p:spTree>
    <p:extLst>
      <p:ext uri="{BB962C8B-B14F-4D97-AF65-F5344CB8AC3E}">
        <p14:creationId xmlns:p14="http://schemas.microsoft.com/office/powerpoint/2010/main" val="3901349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33851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ite-clouds-over-blue-sky-with-god-rays-time-lapse.jpg"/>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809" y="-48628"/>
            <a:ext cx="9338715" cy="6982828"/>
          </a:xfrm>
          <a:prstGeom prst="rect">
            <a:avLst/>
          </a:prstGeom>
        </p:spPr>
      </p:pic>
      <p:sp>
        <p:nvSpPr>
          <p:cNvPr id="5" name="Text Placeholder 4"/>
          <p:cNvSpPr>
            <a:spLocks noGrp="1"/>
          </p:cNvSpPr>
          <p:nvPr>
            <p:ph type="body" idx="1"/>
          </p:nvPr>
        </p:nvSpPr>
        <p:spPr>
          <a:xfrm>
            <a:off x="685800" y="-228600"/>
            <a:ext cx="7772400" cy="6858000"/>
          </a:xfrm>
        </p:spPr>
        <p:txBody>
          <a:bodyPr/>
          <a:lstStyle/>
          <a:p>
            <a:pPr algn="ctr">
              <a:buFont typeface="Arial" charset="0"/>
              <a:buNone/>
              <a:defRPr/>
            </a:pPr>
            <a:r>
              <a:rPr lang="en-US" sz="4000" i="1" dirty="0">
                <a:solidFill>
                  <a:schemeClr val="bg1"/>
                </a:solidFill>
              </a:rPr>
              <a:t>If you plan cities for cars and traffic, you get cars and traffic. </a:t>
            </a:r>
            <a:r>
              <a:rPr lang="en-US" sz="4000" dirty="0">
                <a:solidFill>
                  <a:schemeClr val="bg1"/>
                </a:solidFill>
              </a:rPr>
              <a:t/>
            </a:r>
            <a:br>
              <a:rPr lang="en-US" sz="4000" dirty="0">
                <a:solidFill>
                  <a:schemeClr val="bg1"/>
                </a:solidFill>
              </a:rPr>
            </a:br>
            <a:r>
              <a:rPr lang="en-US" sz="4000" i="1" dirty="0">
                <a:solidFill>
                  <a:schemeClr val="bg1"/>
                </a:solidFill>
              </a:rPr>
              <a:t>If you plan for people and places, you get people and places.</a:t>
            </a:r>
          </a:p>
          <a:p>
            <a:pPr algn="ctr">
              <a:buFont typeface="Arial" charset="0"/>
              <a:buNone/>
              <a:defRPr/>
            </a:pPr>
            <a:endParaRPr lang="en-US" sz="4000" i="1" dirty="0">
              <a:solidFill>
                <a:schemeClr val="bg1"/>
              </a:solidFill>
            </a:endParaRPr>
          </a:p>
          <a:p>
            <a:pPr algn="ctr">
              <a:buFont typeface="Arial" charset="0"/>
              <a:buNone/>
              <a:defRPr/>
            </a:pPr>
            <a:endParaRPr lang="en-US" sz="4000" dirty="0">
              <a:solidFill>
                <a:schemeClr val="bg1"/>
              </a:solidFill>
            </a:endParaRPr>
          </a:p>
          <a:p>
            <a:pPr algn="ctr">
              <a:buFont typeface="Arial" charset="0"/>
              <a:buNone/>
              <a:defRPr/>
            </a:pPr>
            <a:r>
              <a:rPr lang="en-US" sz="3200" dirty="0">
                <a:solidFill>
                  <a:schemeClr val="bg1"/>
                </a:solidFill>
              </a:rPr>
              <a:t>- Fred Kent, Project for Public Spaces</a:t>
            </a:r>
          </a:p>
        </p:txBody>
      </p:sp>
    </p:spTree>
    <p:extLst>
      <p:ext uri="{BB962C8B-B14F-4D97-AF65-F5344CB8AC3E}">
        <p14:creationId xmlns:p14="http://schemas.microsoft.com/office/powerpoint/2010/main" val="2277574489"/>
      </p:ext>
    </p:extLst>
  </p:cSld>
  <p:clrMapOvr>
    <a:masterClrMapping/>
  </p:clrMapOvr>
  <mc:AlternateContent xmlns:mc="http://schemas.openxmlformats.org/markup-compatibility/2006" xmlns:p14="http://schemas.microsoft.com/office/powerpoint/2010/main">
    <mc:Choice Requires="p14">
      <p:transition p14:dur="0" advTm="4382"/>
    </mc:Choice>
    <mc:Fallback xmlns="">
      <p:transition advTm="4382"/>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descr="white-clouds-over-blue-sky-with-god-rays-time-lapse.jpg"/>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809" y="-48628"/>
            <a:ext cx="9338715" cy="6982828"/>
          </a:xfrm>
          <a:prstGeom prst="rect">
            <a:avLst/>
          </a:prstGeom>
        </p:spPr>
      </p:pic>
      <p:sp>
        <p:nvSpPr>
          <p:cNvPr id="5" name="Content Placeholder 3"/>
          <p:cNvSpPr txBox="1">
            <a:spLocks/>
          </p:cNvSpPr>
          <p:nvPr/>
        </p:nvSpPr>
        <p:spPr bwMode="auto">
          <a:xfrm>
            <a:off x="490538" y="6151563"/>
            <a:ext cx="7239000"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1800" b="0" i="0" u="none" strike="noStrike" kern="1200" cap="none" spc="0" normalizeH="0" baseline="0" noProof="0" smtClean="0">
                <a:ln>
                  <a:noFill/>
                </a:ln>
                <a:solidFill>
                  <a:prstClr val="white"/>
                </a:solidFill>
                <a:effectLst/>
                <a:uLnTx/>
                <a:uFillTx/>
                <a:latin typeface="Calibri" panose="020F0502020204030204" pitchFamily="34" charset="0"/>
                <a:ea typeface="+mn-ea"/>
                <a:cs typeface="Arial" panose="020B0604020202020204" pitchFamily="34" charset="0"/>
              </a:rPr>
              <a:t>By Ian Lockwood, P.E., Toole Design Group</a:t>
            </a:r>
          </a:p>
        </p:txBody>
      </p:sp>
      <p:pic>
        <p:nvPicPr>
          <p:cNvPr id="6" name="Picture 1" descr="True capacity of a street.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7800" y="1427163"/>
            <a:ext cx="6281738"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63882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ite-clouds-over-blue-sky-with-god-rays-time-lapse.jpg"/>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809" y="-48628"/>
            <a:ext cx="9338715" cy="6982828"/>
          </a:xfrm>
          <a:prstGeom prst="rect">
            <a:avLst/>
          </a:prstGeom>
        </p:spPr>
      </p:pic>
      <p:sp>
        <p:nvSpPr>
          <p:cNvPr id="5" name="Text Placeholder 4"/>
          <p:cNvSpPr>
            <a:spLocks noGrp="1"/>
          </p:cNvSpPr>
          <p:nvPr>
            <p:ph type="body" idx="1"/>
          </p:nvPr>
        </p:nvSpPr>
        <p:spPr>
          <a:xfrm>
            <a:off x="685800" y="-228600"/>
            <a:ext cx="7772400" cy="4800600"/>
          </a:xfrm>
        </p:spPr>
        <p:txBody>
          <a:bodyPr/>
          <a:lstStyle/>
          <a:p>
            <a:pPr algn="ctr">
              <a:buFont typeface="Arial" charset="0"/>
              <a:buNone/>
              <a:defRPr/>
            </a:pPr>
            <a:r>
              <a:rPr lang="en-US" sz="4800" dirty="0" smtClean="0">
                <a:solidFill>
                  <a:schemeClr val="bg1"/>
                </a:solidFill>
              </a:rPr>
              <a:t>SIMPLE, RIGHT?</a:t>
            </a:r>
            <a:endParaRPr lang="en-US" sz="4800" dirty="0">
              <a:solidFill>
                <a:schemeClr val="bg1"/>
              </a:solidFill>
            </a:endParaRPr>
          </a:p>
        </p:txBody>
      </p:sp>
    </p:spTree>
    <p:extLst>
      <p:ext uri="{BB962C8B-B14F-4D97-AF65-F5344CB8AC3E}">
        <p14:creationId xmlns:p14="http://schemas.microsoft.com/office/powerpoint/2010/main" val="2131836592"/>
      </p:ext>
    </p:extLst>
  </p:cSld>
  <p:clrMapOvr>
    <a:masterClrMapping/>
  </p:clrMapOvr>
  <mc:AlternateContent xmlns:mc="http://schemas.openxmlformats.org/markup-compatibility/2006" xmlns:p14="http://schemas.microsoft.com/office/powerpoint/2010/main">
    <mc:Choice Requires="p14">
      <p:transition p14:dur="0" advTm="4382"/>
    </mc:Choice>
    <mc:Fallback xmlns="">
      <p:transition advTm="4382"/>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alking_dog_with_car.jpg"/>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0" y="-442895"/>
            <a:ext cx="9144000" cy="7316326"/>
          </a:xfrm>
          <a:noFill/>
        </p:spPr>
      </p:pic>
    </p:spTree>
    <p:extLst>
      <p:ext uri="{BB962C8B-B14F-4D97-AF65-F5344CB8AC3E}">
        <p14:creationId xmlns:p14="http://schemas.microsoft.com/office/powerpoint/2010/main" val="4079872850"/>
      </p:ext>
    </p:extLst>
  </p:cSld>
  <p:clrMapOvr>
    <a:masterClrMapping/>
  </p:clrMapOvr>
  <p:transition spd="slow" advTm="14047"/>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9"/>
            <a:ext cx="9144000" cy="7315200"/>
          </a:xfrm>
        </p:spPr>
      </p:pic>
    </p:spTree>
    <p:extLst>
      <p:ext uri="{BB962C8B-B14F-4D97-AF65-F5344CB8AC3E}">
        <p14:creationId xmlns:p14="http://schemas.microsoft.com/office/powerpoint/2010/main" val="3510220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alpha val="50000"/>
          </a:schemeClr>
        </a:solidFill>
        <a:effectLst/>
      </p:bgPr>
    </p:bg>
    <p:spTree>
      <p:nvGrpSpPr>
        <p:cNvPr id="1" name=""/>
        <p:cNvGrpSpPr/>
        <p:nvPr/>
      </p:nvGrpSpPr>
      <p:grpSpPr>
        <a:xfrm>
          <a:off x="0" y="0"/>
          <a:ext cx="0" cy="0"/>
          <a:chOff x="0" y="0"/>
          <a:chExt cx="0" cy="0"/>
        </a:xfrm>
      </p:grpSpPr>
      <p:pic>
        <p:nvPicPr>
          <p:cNvPr id="13" name="Picture 12" descr="white-clouds-over-blue-sky-with-god-rays-time-lapse.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2809" y="-48628"/>
            <a:ext cx="9338715" cy="6982828"/>
          </a:xfrm>
          <a:prstGeom prst="rect">
            <a:avLst/>
          </a:prstGeom>
          <a:noFill/>
          <a:effectLst>
            <a:glow>
              <a:schemeClr val="accent1"/>
            </a:glow>
          </a:effectLst>
        </p:spPr>
      </p:pic>
      <p:sp>
        <p:nvSpPr>
          <p:cNvPr id="16" name="Rectangle 15"/>
          <p:cNvSpPr/>
          <p:nvPr/>
        </p:nvSpPr>
        <p:spPr>
          <a:xfrm>
            <a:off x="-55451" y="-648"/>
            <a:ext cx="9274629" cy="6858000"/>
          </a:xfrm>
          <a:prstGeom prst="rect">
            <a:avLst/>
          </a:prstGeom>
          <a:gradFill>
            <a:gsLst>
              <a:gs pos="24000">
                <a:schemeClr val="accent1">
                  <a:tint val="100000"/>
                  <a:shade val="100000"/>
                  <a:satMod val="130000"/>
                  <a:alpha val="93000"/>
                </a:schemeClr>
              </a:gs>
              <a:gs pos="75000">
                <a:schemeClr val="accent1">
                  <a:tint val="50000"/>
                  <a:shade val="100000"/>
                  <a:satMod val="350000"/>
                  <a:alpha val="23000"/>
                </a:schemeClr>
              </a:gs>
            </a:gsLst>
            <a:lin ang="2112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749897" y="616868"/>
            <a:ext cx="839410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white"/>
                </a:solidFill>
                <a:effectLst/>
                <a:uLnTx/>
                <a:uFillTx/>
                <a:latin typeface="Calibri"/>
                <a:ea typeface="+mn-ea"/>
                <a:cs typeface="+mn-cs"/>
              </a:rPr>
              <a:t>WHY</a:t>
            </a:r>
            <a:r>
              <a:rPr kumimoji="0" lang="en-US" sz="5400" b="0" i="0" u="none" strike="noStrike" kern="1200" cap="none" spc="0" normalizeH="0" noProof="0" dirty="0" smtClean="0">
                <a:ln>
                  <a:noFill/>
                </a:ln>
                <a:solidFill>
                  <a:prstClr val="white"/>
                </a:solidFill>
                <a:effectLst/>
                <a:uLnTx/>
                <a:uFillTx/>
                <a:latin typeface="Calibri"/>
                <a:ea typeface="+mn-ea"/>
                <a:cs typeface="+mn-cs"/>
              </a:rPr>
              <a:t> PUBLIC ENGAGEMENT?</a:t>
            </a:r>
            <a:endParaRPr kumimoji="0" lang="en-US" sz="5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ctangle 14"/>
          <p:cNvSpPr/>
          <p:nvPr/>
        </p:nvSpPr>
        <p:spPr>
          <a:xfrm>
            <a:off x="1981200" y="1540198"/>
            <a:ext cx="6934200" cy="43272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sz="1600" b="1" dirty="0">
                <a:solidFill>
                  <a:schemeClr val="tx1"/>
                </a:solidFill>
                <a:latin typeface="Calibri" pitchFamily="34" charset="0"/>
                <a:cs typeface="Calibri" pitchFamily="34" charset="0"/>
              </a:rPr>
              <a:t>Improve health</a:t>
            </a:r>
          </a:p>
          <a:p>
            <a:pPr marL="285750" lvl="1" indent="-285750" defTabSz="533400">
              <a:lnSpc>
                <a:spcPct val="90000"/>
              </a:lnSpc>
              <a:spcBef>
                <a:spcPct val="0"/>
              </a:spcBef>
              <a:spcAft>
                <a:spcPts val="600"/>
              </a:spcAft>
              <a:buFont typeface="Arial" panose="020B0604020202020204" pitchFamily="34" charset="0"/>
              <a:buChar char="•"/>
            </a:pPr>
            <a:r>
              <a:rPr lang="en-US" sz="1600" dirty="0" smtClean="0">
                <a:solidFill>
                  <a:schemeClr val="tx1"/>
                </a:solidFill>
                <a:latin typeface="Calibri" pitchFamily="34" charset="0"/>
                <a:cs typeface="Calibri" pitchFamily="34" charset="0"/>
              </a:rPr>
              <a:t>By </a:t>
            </a:r>
            <a:r>
              <a:rPr lang="en-US" sz="1600" dirty="0">
                <a:solidFill>
                  <a:schemeClr val="tx1"/>
                </a:solidFill>
                <a:latin typeface="Calibri" pitchFamily="34" charset="0"/>
                <a:cs typeface="Calibri" pitchFamily="34" charset="0"/>
              </a:rPr>
              <a:t>simply becoming involved in their community, people become healthier</a:t>
            </a:r>
            <a:r>
              <a:rPr lang="en-US" sz="1600" dirty="0" smtClean="0">
                <a:solidFill>
                  <a:schemeClr val="tx1"/>
                </a:solidFill>
                <a:latin typeface="Calibri" pitchFamily="34" charset="0"/>
                <a:cs typeface="Calibri" pitchFamily="34" charset="0"/>
              </a:rPr>
              <a:t>.</a:t>
            </a:r>
          </a:p>
          <a:p>
            <a:pPr marL="400050" lvl="1" indent="-114300" defTabSz="533400">
              <a:lnSpc>
                <a:spcPct val="90000"/>
              </a:lnSpc>
              <a:spcBef>
                <a:spcPct val="0"/>
              </a:spcBef>
              <a:spcAft>
                <a:spcPts val="600"/>
              </a:spcAft>
            </a:pPr>
            <a:r>
              <a:rPr lang="en-US" sz="1000" dirty="0" smtClean="0">
                <a:solidFill>
                  <a:schemeClr val="tx1"/>
                </a:solidFill>
                <a:latin typeface="Calibri" pitchFamily="34" charset="0"/>
                <a:cs typeface="Calibri" pitchFamily="34" charset="0"/>
              </a:rPr>
              <a:t>* Source</a:t>
            </a:r>
            <a:r>
              <a:rPr lang="en-US" sz="1000" dirty="0">
                <a:solidFill>
                  <a:schemeClr val="tx1"/>
                </a:solidFill>
                <a:latin typeface="Calibri" pitchFamily="34" charset="0"/>
                <a:cs typeface="Calibri" pitchFamily="34" charset="0"/>
              </a:rPr>
              <a:t>: Hanson, P. Citizen involvement in community health promotion: a role of CDC’s PATCH model. </a:t>
            </a:r>
            <a:r>
              <a:rPr lang="en-US" sz="1000" i="1" dirty="0">
                <a:solidFill>
                  <a:schemeClr val="tx1"/>
                </a:solidFill>
                <a:latin typeface="Calibri" pitchFamily="34" charset="0"/>
                <a:cs typeface="Calibri" pitchFamily="34" charset="0"/>
              </a:rPr>
              <a:t>International Quarterly of Community Health Education</a:t>
            </a:r>
            <a:r>
              <a:rPr lang="en-US" sz="1000" dirty="0">
                <a:solidFill>
                  <a:schemeClr val="tx1"/>
                </a:solidFill>
                <a:latin typeface="Calibri" pitchFamily="34" charset="0"/>
                <a:cs typeface="Calibri" pitchFamily="34" charset="0"/>
              </a:rPr>
              <a:t> 1988-89-9(3) </a:t>
            </a:r>
            <a:r>
              <a:rPr lang="en-US" sz="1000" dirty="0" smtClean="0">
                <a:solidFill>
                  <a:schemeClr val="tx1"/>
                </a:solidFill>
                <a:latin typeface="Calibri" pitchFamily="34" charset="0"/>
                <a:cs typeface="Calibri" pitchFamily="34" charset="0"/>
              </a:rPr>
              <a:t>177-186</a:t>
            </a:r>
          </a:p>
          <a:p>
            <a:pPr marL="114300" lvl="1" indent="-114300" defTabSz="533400">
              <a:lnSpc>
                <a:spcPct val="90000"/>
              </a:lnSpc>
              <a:spcBef>
                <a:spcPct val="0"/>
              </a:spcBef>
              <a:spcAft>
                <a:spcPts val="600"/>
              </a:spcAft>
            </a:pPr>
            <a:r>
              <a:rPr lang="en-US" sz="1600" b="1" dirty="0" smtClean="0">
                <a:solidFill>
                  <a:schemeClr val="tx1"/>
                </a:solidFill>
                <a:latin typeface="Calibri" pitchFamily="34" charset="0"/>
                <a:cs typeface="Calibri" pitchFamily="34" charset="0"/>
              </a:rPr>
              <a:t>Build social capital</a:t>
            </a:r>
          </a:p>
          <a:p>
            <a:pPr marL="285750" lvl="1" indent="-285750" defTabSz="533400">
              <a:lnSpc>
                <a:spcPct val="90000"/>
              </a:lnSpc>
              <a:spcBef>
                <a:spcPct val="0"/>
              </a:spcBef>
              <a:spcAft>
                <a:spcPts val="600"/>
              </a:spcAft>
              <a:buFont typeface="Arial" panose="020B0604020202020204" pitchFamily="34" charset="0"/>
              <a:buChar char="•"/>
            </a:pPr>
            <a:r>
              <a:rPr lang="en-US" sz="1600" dirty="0" smtClean="0">
                <a:solidFill>
                  <a:schemeClr val="tx1"/>
                </a:solidFill>
                <a:latin typeface="Calibri" pitchFamily="34" charset="0"/>
                <a:cs typeface="Calibri" pitchFamily="34" charset="0"/>
              </a:rPr>
              <a:t>Community engagement can build a culture in which neighbors know each other, volunteerism is high, social connections are strong and diverse and residents take interest in local events. In these communities, residents are more likely to support financial investments in community-building efforts. </a:t>
            </a:r>
            <a:endParaRPr lang="en-US" sz="1200" dirty="0" smtClean="0">
              <a:solidFill>
                <a:schemeClr val="tx1"/>
              </a:solidFill>
              <a:latin typeface="Calibri" pitchFamily="34" charset="0"/>
              <a:cs typeface="Calibri" pitchFamily="34" charset="0"/>
            </a:endParaRPr>
          </a:p>
          <a:p>
            <a:pPr marL="400050" lvl="1" indent="-114300" defTabSz="533400">
              <a:lnSpc>
                <a:spcPct val="90000"/>
              </a:lnSpc>
              <a:spcBef>
                <a:spcPct val="0"/>
              </a:spcBef>
              <a:spcAft>
                <a:spcPts val="600"/>
              </a:spcAft>
            </a:pPr>
            <a:r>
              <a:rPr lang="en-US" sz="1000" dirty="0">
                <a:solidFill>
                  <a:schemeClr val="tx1"/>
                </a:solidFill>
                <a:latin typeface="Calibri" pitchFamily="34" charset="0"/>
                <a:cs typeface="Calibri" pitchFamily="34" charset="0"/>
              </a:rPr>
              <a:t>* Source: Connected Communities:  Local Government as a Partner in Citizen Engagement and Community Building. Alliance for Innovation. Oct 2010 </a:t>
            </a:r>
          </a:p>
          <a:p>
            <a:pPr marL="114300" lvl="1" indent="-114300" defTabSz="533400">
              <a:lnSpc>
                <a:spcPct val="90000"/>
              </a:lnSpc>
              <a:spcBef>
                <a:spcPct val="0"/>
              </a:spcBef>
              <a:spcAft>
                <a:spcPts val="600"/>
              </a:spcAft>
            </a:pPr>
            <a:r>
              <a:rPr lang="en-US" sz="1600" b="1" dirty="0" smtClean="0">
                <a:solidFill>
                  <a:schemeClr val="tx1"/>
                </a:solidFill>
                <a:latin typeface="Calibri" pitchFamily="34" charset="0"/>
                <a:cs typeface="Calibri" pitchFamily="34" charset="0"/>
              </a:rPr>
              <a:t>Increase </a:t>
            </a:r>
            <a:r>
              <a:rPr lang="en-US" sz="1600" b="1" dirty="0">
                <a:solidFill>
                  <a:schemeClr val="tx1"/>
                </a:solidFill>
                <a:latin typeface="Calibri" pitchFamily="34" charset="0"/>
                <a:cs typeface="Calibri" pitchFamily="34" charset="0"/>
              </a:rPr>
              <a:t>project success rates</a:t>
            </a:r>
          </a:p>
          <a:p>
            <a:pPr marL="285750" lvl="1" indent="-285750" defTabSz="533400">
              <a:lnSpc>
                <a:spcPct val="90000"/>
              </a:lnSpc>
              <a:spcBef>
                <a:spcPct val="0"/>
              </a:spcBef>
              <a:spcAft>
                <a:spcPts val="600"/>
              </a:spcAft>
              <a:buFont typeface="Arial" panose="020B0604020202020204" pitchFamily="34" charset="0"/>
              <a:buChar char="•"/>
            </a:pPr>
            <a:r>
              <a:rPr lang="en-US" sz="1600" dirty="0" smtClean="0">
                <a:solidFill>
                  <a:schemeClr val="tx1"/>
                </a:solidFill>
                <a:latin typeface="Calibri" pitchFamily="34" charset="0"/>
                <a:cs typeface="Calibri" pitchFamily="34" charset="0"/>
              </a:rPr>
              <a:t>Agencies </a:t>
            </a:r>
            <a:r>
              <a:rPr lang="en-US" sz="1600" dirty="0">
                <a:solidFill>
                  <a:schemeClr val="tx1"/>
                </a:solidFill>
                <a:latin typeface="Calibri" pitchFamily="34" charset="0"/>
                <a:cs typeface="Calibri" pitchFamily="34" charset="0"/>
              </a:rPr>
              <a:t>that successfully engage the public processes are more successful at adapting to the socio-economic changes that influence development or implementation of the resulting projects.*</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Reduce pressure on staff and elected leaders</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Locals know!</a:t>
            </a:r>
            <a:endParaRPr lang="en-US" sz="1200" dirty="0">
              <a:solidFill>
                <a:schemeClr val="tx1"/>
              </a:solidFill>
              <a:latin typeface="Calibri" pitchFamily="34" charset="0"/>
              <a:cs typeface="Calibri" pitchFamily="34" charset="0"/>
            </a:endParaRPr>
          </a:p>
          <a:p>
            <a:pPr marL="400050" lvl="1" indent="-114300" defTabSz="533400">
              <a:lnSpc>
                <a:spcPct val="90000"/>
              </a:lnSpc>
              <a:spcBef>
                <a:spcPct val="0"/>
              </a:spcBef>
              <a:spcAft>
                <a:spcPts val="600"/>
              </a:spcAft>
            </a:pPr>
            <a:r>
              <a:rPr lang="en-US" sz="1000" dirty="0" smtClean="0">
                <a:solidFill>
                  <a:schemeClr val="tx1"/>
                </a:solidFill>
                <a:latin typeface="Calibri" pitchFamily="34" charset="0"/>
                <a:cs typeface="Calibri" pitchFamily="34" charset="0"/>
              </a:rPr>
              <a:t>* </a:t>
            </a:r>
            <a:r>
              <a:rPr lang="en-US" sz="1000" dirty="0">
                <a:solidFill>
                  <a:schemeClr val="tx1"/>
                </a:solidFill>
                <a:latin typeface="Calibri" pitchFamily="34" charset="0"/>
                <a:cs typeface="Calibri" pitchFamily="34" charset="0"/>
              </a:rPr>
              <a:t>Source: Cogan, E. and Faust, S. Innovative civic engagement tools and practices in land-use decision-making. Prepared by Cogan Owens Cogan, LLC for the Intermountain West Funder Network. April 2010.</a:t>
            </a:r>
          </a:p>
          <a:p>
            <a:pPr>
              <a:spcAft>
                <a:spcPts val="600"/>
              </a:spcAft>
            </a:pPr>
            <a:endParaRPr lang="en-US"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alpha val="50000"/>
          </a:schemeClr>
        </a:solidFill>
        <a:effectLst/>
      </p:bgPr>
    </p:bg>
    <p:spTree>
      <p:nvGrpSpPr>
        <p:cNvPr id="1" name=""/>
        <p:cNvGrpSpPr/>
        <p:nvPr/>
      </p:nvGrpSpPr>
      <p:grpSpPr>
        <a:xfrm>
          <a:off x="0" y="0"/>
          <a:ext cx="0" cy="0"/>
          <a:chOff x="0" y="0"/>
          <a:chExt cx="0" cy="0"/>
        </a:xfrm>
      </p:grpSpPr>
      <p:pic>
        <p:nvPicPr>
          <p:cNvPr id="13" name="Picture 12"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a:noFill/>
          <a:effectLst>
            <a:glow>
              <a:schemeClr val="accent1"/>
            </a:glow>
          </a:effectLst>
        </p:spPr>
      </p:pic>
      <p:sp>
        <p:nvSpPr>
          <p:cNvPr id="16" name="Rectangle 15"/>
          <p:cNvSpPr/>
          <p:nvPr/>
        </p:nvSpPr>
        <p:spPr>
          <a:xfrm>
            <a:off x="-55451" y="-648"/>
            <a:ext cx="9274629" cy="6858000"/>
          </a:xfrm>
          <a:prstGeom prst="rect">
            <a:avLst/>
          </a:prstGeom>
          <a:gradFill>
            <a:gsLst>
              <a:gs pos="24000">
                <a:schemeClr val="accent1">
                  <a:tint val="100000"/>
                  <a:shade val="100000"/>
                  <a:satMod val="130000"/>
                  <a:alpha val="93000"/>
                </a:schemeClr>
              </a:gs>
              <a:gs pos="75000">
                <a:schemeClr val="accent1">
                  <a:tint val="50000"/>
                  <a:shade val="100000"/>
                  <a:satMod val="350000"/>
                  <a:alpha val="23000"/>
                </a:schemeClr>
              </a:gs>
            </a:gsLst>
            <a:lin ang="2112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749897" y="616868"/>
            <a:ext cx="839410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white"/>
                </a:solidFill>
                <a:effectLst/>
                <a:uLnTx/>
                <a:uFillTx/>
                <a:latin typeface="Calibri"/>
                <a:ea typeface="+mn-ea"/>
                <a:cs typeface="+mn-cs"/>
              </a:rPr>
              <a:t>ASSUMPTIONS</a:t>
            </a:r>
            <a:endParaRPr kumimoji="0" lang="en-US" sz="5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ctangle 14"/>
          <p:cNvSpPr/>
          <p:nvPr/>
        </p:nvSpPr>
        <p:spPr>
          <a:xfrm>
            <a:off x="1981200" y="1540198"/>
            <a:ext cx="6934200" cy="43272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sz="1600" b="1" dirty="0">
                <a:solidFill>
                  <a:schemeClr val="tx1"/>
                </a:solidFill>
                <a:latin typeface="Calibri" pitchFamily="34" charset="0"/>
                <a:cs typeface="Calibri" pitchFamily="34" charset="0"/>
              </a:rPr>
              <a:t>Accept responsibility</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It is our responsibility as practitioners and leaders of the process to engage the public. </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If engagement fails, why?</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Remember:  successful engagement increases project success, reduces pressure on staff, improves health and builds social capital.</a:t>
            </a:r>
          </a:p>
          <a:p>
            <a:pPr marL="114300" lvl="1" indent="-114300" defTabSz="533400">
              <a:lnSpc>
                <a:spcPct val="90000"/>
              </a:lnSpc>
              <a:spcBef>
                <a:spcPct val="0"/>
              </a:spcBef>
              <a:spcAft>
                <a:spcPts val="600"/>
              </a:spcAft>
            </a:pPr>
            <a:endParaRPr lang="en-US" sz="1600" dirty="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r>
              <a:rPr lang="en-US" sz="1600" b="1" dirty="0">
                <a:solidFill>
                  <a:schemeClr val="tx1"/>
                </a:solidFill>
                <a:latin typeface="Calibri" pitchFamily="34" charset="0"/>
                <a:cs typeface="Calibri" pitchFamily="34" charset="0"/>
              </a:rPr>
              <a:t>Start with a plan</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Work with communications team</a:t>
            </a:r>
          </a:p>
          <a:p>
            <a:pPr marL="285750" lvl="1" indent="-285750" defTabSz="533400">
              <a:lnSpc>
                <a:spcPct val="90000"/>
              </a:lnSpc>
              <a:spcBef>
                <a:spcPct val="0"/>
              </a:spcBef>
              <a:spcAft>
                <a:spcPts val="600"/>
              </a:spcAft>
              <a:buFont typeface="Arial" panose="020B0604020202020204" pitchFamily="34" charset="0"/>
              <a:buChar char="•"/>
            </a:pPr>
            <a:r>
              <a:rPr lang="en-US" sz="1600" dirty="0">
                <a:solidFill>
                  <a:schemeClr val="tx1"/>
                </a:solidFill>
                <a:latin typeface="Calibri" pitchFamily="34" charset="0"/>
                <a:cs typeface="Calibri" pitchFamily="34" charset="0"/>
              </a:rPr>
              <a:t>Detail and define goals and desired outcomes, success, known issues, target audiences, key messages, distribution channels, messengers or speakers, resources, tools and materials, timelines and methods of evaluation and adjustment.</a:t>
            </a:r>
          </a:p>
          <a:p>
            <a:pPr marL="114300" lvl="1" indent="-114300" defTabSz="533400">
              <a:lnSpc>
                <a:spcPct val="90000"/>
              </a:lnSpc>
              <a:spcBef>
                <a:spcPct val="0"/>
              </a:spcBef>
              <a:spcAft>
                <a:spcPts val="600"/>
              </a:spcAft>
            </a:pPr>
            <a:endParaRPr lang="en-US" sz="16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659938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117850" y="857251"/>
            <a:ext cx="6857999" cy="5143500"/>
          </a:xfrm>
          <a:prstGeom prst="rect">
            <a:avLst/>
          </a:prstGeom>
        </p:spPr>
      </p:pic>
      <p:sp>
        <p:nvSpPr>
          <p:cNvPr id="13" name="Rectangle 12"/>
          <p:cNvSpPr/>
          <p:nvPr/>
        </p:nvSpPr>
        <p:spPr>
          <a:xfrm>
            <a:off x="152400" y="533400"/>
            <a:ext cx="34290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b="1" dirty="0" smtClean="0">
                <a:latin typeface="Calibri" pitchFamily="34" charset="0"/>
                <a:cs typeface="Calibri" pitchFamily="34" charset="0"/>
              </a:rPr>
              <a:t>Expect emotional connections – and reactions - to the built environment</a:t>
            </a:r>
          </a:p>
          <a:p>
            <a:pPr marL="114300" lvl="1" indent="-114300" defTabSz="533400">
              <a:lnSpc>
                <a:spcPct val="90000"/>
              </a:lnSpc>
              <a:spcBef>
                <a:spcPct val="0"/>
              </a:spcBef>
              <a:spcAft>
                <a:spcPts val="600"/>
              </a:spcAft>
            </a:pPr>
            <a:endParaRPr lang="en-US" b="1" dirty="0" smtClean="0">
              <a:latin typeface="Calibri" pitchFamily="34" charset="0"/>
              <a:cs typeface="Calibri" pitchFamily="34" charset="0"/>
            </a:endParaRP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“Place attachment”</a:t>
            </a: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Example Lake House</a:t>
            </a:r>
          </a:p>
          <a:p>
            <a:pPr marL="114300" lvl="1" indent="-114300" defTabSz="533400">
              <a:lnSpc>
                <a:spcPct val="90000"/>
              </a:lnSpc>
              <a:spcBef>
                <a:spcPct val="0"/>
              </a:spcBef>
              <a:spcAft>
                <a:spcPts val="600"/>
              </a:spcAft>
            </a:pPr>
            <a:endParaRPr lang="en-US" b="1" dirty="0" smtClean="0">
              <a:latin typeface="Calibri" pitchFamily="34" charset="0"/>
              <a:cs typeface="Calibri" pitchFamily="34" charset="0"/>
            </a:endParaRPr>
          </a:p>
        </p:txBody>
      </p:sp>
      <p:pic>
        <p:nvPicPr>
          <p:cNvPr id="9" name="Picture 8" descr="AECOM-EPA-SmartGrowth_WALC-Institute_WorkshopAndAuditFacilitatorGuide_2011-03FinalPackage_Page_0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64919" y="3710332"/>
            <a:ext cx="1768881" cy="3147668"/>
          </a:xfrm>
          <a:prstGeom prst="rect">
            <a:avLst/>
          </a:prstGeom>
          <a:ln>
            <a:noFill/>
          </a:ln>
          <a:effectLst/>
        </p:spPr>
      </p:pic>
      <p:pic>
        <p:nvPicPr>
          <p:cNvPr id="16" name="Picture 15" descr="AECOM-EPA-SmartGrowth_WALC-Institute_WorkshopAndAuditFacilitatorGuide_2011-03FinalPackage_Page_01.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733800"/>
            <a:ext cx="1755693" cy="3124200"/>
          </a:xfrm>
          <a:prstGeom prst="rect">
            <a:avLst/>
          </a:prstGeom>
          <a:ln>
            <a:noFill/>
          </a:ln>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662161325"/>
              </p:ext>
            </p:extLst>
          </p:nvPr>
        </p:nvGraphicFramePr>
        <p:xfrm>
          <a:off x="533400" y="381000"/>
          <a:ext cx="4239491" cy="5486400"/>
        </p:xfrm>
        <a:graphic>
          <a:graphicData uri="http://schemas.openxmlformats.org/presentationml/2006/ole">
            <mc:AlternateContent xmlns:mc="http://schemas.openxmlformats.org/markup-compatibility/2006">
              <mc:Choice xmlns:v="urn:schemas-microsoft-com:vml" Requires="v">
                <p:oleObj spid="_x0000_s1047" name="Acrobat Document" r:id="rId3" imgW="2914650" imgH="3771900" progId="Acrobat.Document.DC">
                  <p:embed/>
                </p:oleObj>
              </mc:Choice>
              <mc:Fallback>
                <p:oleObj name="Acrobat Document" r:id="rId3" imgW="2914650" imgH="3771900" progId="Acrobat.Document.DC">
                  <p:embed/>
                  <p:pic>
                    <p:nvPicPr>
                      <p:cNvPr id="0" name=""/>
                      <p:cNvPicPr/>
                      <p:nvPr/>
                    </p:nvPicPr>
                    <p:blipFill>
                      <a:blip r:embed="rId4"/>
                      <a:stretch>
                        <a:fillRect/>
                      </a:stretch>
                    </p:blipFill>
                    <p:spPr>
                      <a:xfrm>
                        <a:off x="533400" y="381000"/>
                        <a:ext cx="4239491" cy="5486400"/>
                      </a:xfrm>
                      <a:prstGeom prst="rect">
                        <a:avLst/>
                      </a:prstGeom>
                    </p:spPr>
                  </p:pic>
                </p:oleObj>
              </mc:Fallback>
            </mc:AlternateContent>
          </a:graphicData>
        </a:graphic>
      </p:graphicFrame>
      <p:sp>
        <p:nvSpPr>
          <p:cNvPr id="6" name="Rectangle 5"/>
          <p:cNvSpPr/>
          <p:nvPr/>
        </p:nvSpPr>
        <p:spPr>
          <a:xfrm>
            <a:off x="5105400" y="1893838"/>
            <a:ext cx="3429000" cy="2308324"/>
          </a:xfrm>
          <a:prstGeom prst="rect">
            <a:avLst/>
          </a:prstGeom>
        </p:spPr>
        <p:txBody>
          <a:bodyPr wrap="square">
            <a:spAutoFit/>
          </a:bodyPr>
          <a:lstStyle/>
          <a:p>
            <a:r>
              <a:rPr lang="en-US" dirty="0" smtClean="0">
                <a:latin typeface="Georgia" panose="02040502050405020303" pitchFamily="18" charset="0"/>
              </a:rPr>
              <a:t>“…</a:t>
            </a:r>
            <a:r>
              <a:rPr lang="en-US" dirty="0" smtClean="0"/>
              <a:t>the </a:t>
            </a:r>
            <a:r>
              <a:rPr lang="en-US" dirty="0"/>
              <a:t>project was delayed a month amidst </a:t>
            </a:r>
            <a:r>
              <a:rPr lang="en-US" dirty="0" smtClean="0"/>
              <a:t>vocal opposition </a:t>
            </a:r>
            <a:r>
              <a:rPr lang="en-US" dirty="0"/>
              <a:t>by a group of area stakeholders, who challenged the building's potential traffic impact, </a:t>
            </a:r>
            <a:r>
              <a:rPr lang="en-US" dirty="0" smtClean="0"/>
              <a:t>the developer's </a:t>
            </a:r>
            <a:r>
              <a:rPr lang="en-US" dirty="0"/>
              <a:t>need for height and density waivers, and what they deemed an unattractive </a:t>
            </a:r>
            <a:r>
              <a:rPr lang="en-US" dirty="0" smtClean="0"/>
              <a:t>‘</a:t>
            </a:r>
            <a:r>
              <a:rPr lang="en-US" dirty="0" err="1" smtClean="0"/>
              <a:t>boxey</a:t>
            </a:r>
            <a:r>
              <a:rPr lang="en-US" dirty="0" smtClean="0"/>
              <a:t>’ </a:t>
            </a:r>
            <a:r>
              <a:rPr lang="en-US" dirty="0"/>
              <a:t>design</a:t>
            </a:r>
            <a:r>
              <a:rPr lang="en-US" dirty="0" smtClean="0"/>
              <a:t>.”</a:t>
            </a:r>
            <a:endParaRPr lang="en-US" dirty="0"/>
          </a:p>
        </p:txBody>
      </p:sp>
    </p:spTree>
    <p:extLst>
      <p:ext uri="{BB962C8B-B14F-4D97-AF65-F5344CB8AC3E}">
        <p14:creationId xmlns:p14="http://schemas.microsoft.com/office/powerpoint/2010/main" val="41843028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0647"/>
            <a:ext cx="9144000" cy="5916706"/>
          </a:xfrm>
          <a:prstGeom prst="rect">
            <a:avLst/>
          </a:prstGeom>
        </p:spPr>
      </p:pic>
    </p:spTree>
    <p:extLst>
      <p:ext uri="{BB962C8B-B14F-4D97-AF65-F5344CB8AC3E}">
        <p14:creationId xmlns:p14="http://schemas.microsoft.com/office/powerpoint/2010/main" val="7943761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534"/>
            <a:ext cx="9144000" cy="5914931"/>
          </a:xfrm>
          <a:prstGeom prst="rect">
            <a:avLst/>
          </a:prstGeom>
        </p:spPr>
      </p:pic>
    </p:spTree>
    <p:extLst>
      <p:ext uri="{BB962C8B-B14F-4D97-AF65-F5344CB8AC3E}">
        <p14:creationId xmlns:p14="http://schemas.microsoft.com/office/powerpoint/2010/main" val="78543059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534"/>
            <a:ext cx="9144000" cy="5914931"/>
          </a:xfrm>
          <a:prstGeom prst="rect">
            <a:avLst/>
          </a:prstGeom>
        </p:spPr>
      </p:pic>
    </p:spTree>
    <p:extLst>
      <p:ext uri="{BB962C8B-B14F-4D97-AF65-F5344CB8AC3E}">
        <p14:creationId xmlns:p14="http://schemas.microsoft.com/office/powerpoint/2010/main" val="161408756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534"/>
            <a:ext cx="9144000" cy="5914931"/>
          </a:xfrm>
          <a:prstGeom prst="rect">
            <a:avLst/>
          </a:prstGeom>
        </p:spPr>
      </p:pic>
    </p:spTree>
    <p:extLst>
      <p:ext uri="{BB962C8B-B14F-4D97-AF65-F5344CB8AC3E}">
        <p14:creationId xmlns:p14="http://schemas.microsoft.com/office/powerpoint/2010/main" val="28116529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0647"/>
            <a:ext cx="9144000" cy="5916706"/>
          </a:xfrm>
          <a:prstGeom prst="rect">
            <a:avLst/>
          </a:prstGeom>
        </p:spPr>
      </p:pic>
    </p:spTree>
    <p:extLst>
      <p:ext uri="{BB962C8B-B14F-4D97-AF65-F5344CB8AC3E}">
        <p14:creationId xmlns:p14="http://schemas.microsoft.com/office/powerpoint/2010/main" val="38332486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534"/>
            <a:ext cx="9144000" cy="5914931"/>
          </a:xfrm>
          <a:prstGeom prst="rect">
            <a:avLst/>
          </a:prstGeom>
        </p:spPr>
      </p:pic>
    </p:spTree>
    <p:extLst>
      <p:ext uri="{BB962C8B-B14F-4D97-AF65-F5344CB8AC3E}">
        <p14:creationId xmlns:p14="http://schemas.microsoft.com/office/powerpoint/2010/main" val="153554287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534"/>
            <a:ext cx="9144000" cy="5914931"/>
          </a:xfrm>
          <a:prstGeom prst="rect">
            <a:avLst/>
          </a:prstGeom>
        </p:spPr>
      </p:pic>
    </p:spTree>
    <p:extLst>
      <p:ext uri="{BB962C8B-B14F-4D97-AF65-F5344CB8AC3E}">
        <p14:creationId xmlns:p14="http://schemas.microsoft.com/office/powerpoint/2010/main" val="208623570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471101"/>
            <a:ext cx="9144000" cy="5915797"/>
            <a:chOff x="0" y="471101"/>
            <a:chExt cx="9144000" cy="5915797"/>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71101"/>
              <a:ext cx="9144000" cy="5915797"/>
            </a:xfrm>
            <a:prstGeom prst="rect">
              <a:avLst/>
            </a:prstGeom>
          </p:spPr>
        </p:pic>
        <p:sp>
          <p:nvSpPr>
            <p:cNvPr id="3" name="Rectangle 2"/>
            <p:cNvSpPr/>
            <p:nvPr/>
          </p:nvSpPr>
          <p:spPr>
            <a:xfrm>
              <a:off x="152400" y="4786698"/>
              <a:ext cx="2895600" cy="1600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925625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descr="CasperWY_SafeRoutesToSchool_WALC_Final_2011-03-2COVE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200" y="0"/>
            <a:ext cx="9220200" cy="691515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12"/>
          <p:cNvSpPr/>
          <p:nvPr/>
        </p:nvSpPr>
        <p:spPr>
          <a:xfrm>
            <a:off x="152400" y="533400"/>
            <a:ext cx="34290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b="1" dirty="0" smtClean="0">
                <a:solidFill>
                  <a:schemeClr val="tx1"/>
                </a:solidFill>
                <a:latin typeface="Calibri" pitchFamily="34" charset="0"/>
                <a:cs typeface="Calibri" pitchFamily="34" charset="0"/>
              </a:rPr>
              <a:t>Broaden the list of stakeholders</a:t>
            </a:r>
          </a:p>
          <a:p>
            <a:pPr marL="114300" lvl="1" indent="-114300" defTabSz="533400">
              <a:lnSpc>
                <a:spcPct val="90000"/>
              </a:lnSpc>
              <a:spcBef>
                <a:spcPct val="0"/>
              </a:spcBef>
              <a:spcAft>
                <a:spcPts val="600"/>
              </a:spcAft>
            </a:pPr>
            <a:endParaRPr lang="en-US" b="1" dirty="0" smtClean="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r>
              <a:rPr lang="en-US" dirty="0" smtClean="0">
                <a:solidFill>
                  <a:schemeClr val="tx1"/>
                </a:solidFill>
                <a:latin typeface="Calibri" pitchFamily="34" charset="0"/>
                <a:cs typeface="Calibri" pitchFamily="34" charset="0"/>
              </a:rPr>
              <a:t>Opposition</a:t>
            </a:r>
          </a:p>
          <a:p>
            <a:pPr marL="114300" lvl="1" indent="-114300" defTabSz="533400">
              <a:lnSpc>
                <a:spcPct val="90000"/>
              </a:lnSpc>
              <a:spcBef>
                <a:spcPct val="0"/>
              </a:spcBef>
              <a:spcAft>
                <a:spcPts val="600"/>
              </a:spcAft>
            </a:pPr>
            <a:r>
              <a:rPr lang="en-US" dirty="0" smtClean="0">
                <a:solidFill>
                  <a:schemeClr val="tx1"/>
                </a:solidFill>
                <a:latin typeface="Calibri" pitchFamily="34" charset="0"/>
                <a:cs typeface="Calibri" pitchFamily="34" charset="0"/>
              </a:rPr>
              <a:t>Faith-based organizations</a:t>
            </a:r>
          </a:p>
          <a:p>
            <a:pPr marL="114300" lvl="1" indent="-114300" defTabSz="533400">
              <a:lnSpc>
                <a:spcPct val="90000"/>
              </a:lnSpc>
              <a:spcBef>
                <a:spcPct val="0"/>
              </a:spcBef>
              <a:spcAft>
                <a:spcPts val="600"/>
              </a:spcAft>
            </a:pPr>
            <a:r>
              <a:rPr lang="en-US" dirty="0" smtClean="0">
                <a:solidFill>
                  <a:schemeClr val="tx1"/>
                </a:solidFill>
                <a:latin typeface="Calibri" pitchFamily="34" charset="0"/>
                <a:cs typeface="Calibri" pitchFamily="34" charset="0"/>
              </a:rPr>
              <a:t>Seasonal residents</a:t>
            </a:r>
          </a:p>
          <a:p>
            <a:pPr marL="114300" lvl="1" indent="-114300" defTabSz="533400">
              <a:lnSpc>
                <a:spcPct val="90000"/>
              </a:lnSpc>
              <a:spcBef>
                <a:spcPct val="0"/>
              </a:spcBef>
              <a:spcAft>
                <a:spcPts val="600"/>
              </a:spcAft>
            </a:pPr>
            <a:r>
              <a:rPr lang="en-US" dirty="0" smtClean="0">
                <a:solidFill>
                  <a:schemeClr val="tx1"/>
                </a:solidFill>
                <a:latin typeface="Calibri" pitchFamily="34" charset="0"/>
                <a:cs typeface="Calibri" pitchFamily="34" charset="0"/>
              </a:rPr>
              <a:t>Children</a:t>
            </a:r>
          </a:p>
          <a:p>
            <a:pPr marL="114300" lvl="1" indent="-114300" defTabSz="533400">
              <a:lnSpc>
                <a:spcPct val="90000"/>
              </a:lnSpc>
              <a:spcBef>
                <a:spcPct val="0"/>
              </a:spcBef>
              <a:spcAft>
                <a:spcPts val="600"/>
              </a:spcAft>
            </a:pPr>
            <a:r>
              <a:rPr lang="en-US" dirty="0" smtClean="0">
                <a:solidFill>
                  <a:schemeClr val="tx1"/>
                </a:solidFill>
                <a:latin typeface="Calibri" pitchFamily="34" charset="0"/>
                <a:cs typeface="Calibri" pitchFamily="34" charset="0"/>
              </a:rPr>
              <a:t>Media</a:t>
            </a:r>
            <a:endParaRPr lang="en-US" dirty="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solidFill>
                <a:schemeClr val="tx1"/>
              </a:solidFill>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solidFill>
                <a:schemeClr val="tx1"/>
              </a:solidFill>
              <a:latin typeface="Calibri" pitchFamily="34" charset="0"/>
              <a:cs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28760">
            <a:off x="2083184" y="1499589"/>
            <a:ext cx="1832606" cy="237160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aphicFrame>
        <p:nvGraphicFramePr>
          <p:cNvPr id="10" name="Diagram 9"/>
          <p:cNvGraphicFramePr/>
          <p:nvPr/>
        </p:nvGraphicFramePr>
        <p:xfrm>
          <a:off x="9448800" y="228600"/>
          <a:ext cx="5638800" cy="617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8" descr="CasperWY_SafeRoutesToSchool_WALC_Final_2011-03-2COVER.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48491" y="13063"/>
            <a:ext cx="4568786" cy="3426590"/>
          </a:xfrm>
          <a:prstGeom prst="rect">
            <a:avLst/>
          </a:prstGeom>
          <a:solidFill>
            <a:srgbClr val="FFFFFF">
              <a:shade val="85000"/>
            </a:srgbClr>
          </a:solidFill>
          <a:ln w="190500" cap="rnd">
            <a:noFill/>
          </a:ln>
          <a:effectLst/>
          <a:scene3d>
            <a:camera prst="orthographicFront"/>
            <a:lightRig rig="twoPt" dir="t">
              <a:rot lat="0" lon="0" rev="7800000"/>
            </a:lightRig>
          </a:scene3d>
          <a:sp3d contourW="6350">
            <a:bevelT w="50800" h="16510"/>
            <a:contourClr>
              <a:srgbClr val="C0C0C0"/>
            </a:contourClr>
          </a:sp3d>
        </p:spPr>
      </p:pic>
      <p:pic>
        <p:nvPicPr>
          <p:cNvPr id="11" name="Picture 2" descr="Z:\Dropbox (WALC Institute)\AARP\LivabilityFactSheets_AARPandWALC-Institute_2014_Page_05.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20374402">
            <a:off x="687604" y="2393910"/>
            <a:ext cx="1582127" cy="204774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4" name="Picture 4" descr="Z:\Dropbox (WALC Institute)\AARP\LivabilityFactSheets_AARPandWALC-Institute_2014_Page_25.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1635003">
            <a:off x="1709475" y="3035369"/>
            <a:ext cx="1584565" cy="20501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5" name="Picture 5" descr="Z:\Dropbox (WALC Institute)\AARP\LivabilityFactSheets_AARPandWALC-Institute_2014_Page_29.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09600" y="4343400"/>
            <a:ext cx="1584565" cy="20489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6" name="Picture 6" descr="Z:\Dropbox (WALC Institute)\AARP\LivabilityFactSheets_AARPandWALC-Institute_2014_Page_37.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rot="20291767">
            <a:off x="2389183" y="4309459"/>
            <a:ext cx="1482178" cy="20501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rot="20492033">
            <a:off x="4476073" y="3609024"/>
            <a:ext cx="2343037" cy="303216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9" name="Picture 1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rot="444118">
            <a:off x="6411623" y="3375169"/>
            <a:ext cx="2461260" cy="31851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0" name="Picture 1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783446" y="4141808"/>
            <a:ext cx="2098876" cy="271619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1" name="Rectangle 20"/>
          <p:cNvSpPr/>
          <p:nvPr/>
        </p:nvSpPr>
        <p:spPr>
          <a:xfrm>
            <a:off x="152400" y="533400"/>
            <a:ext cx="34290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b="1" dirty="0" smtClean="0">
                <a:latin typeface="Calibri" pitchFamily="34" charset="0"/>
                <a:cs typeface="Calibri" pitchFamily="34" charset="0"/>
              </a:rPr>
              <a:t>Build cultural competence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Picture 20" descr="CasperWY_SafeRoutesToSchool_WALC_Final_2011-03-2COVER.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3" name="Rectangle 12"/>
          <p:cNvSpPr/>
          <p:nvPr/>
        </p:nvSpPr>
        <p:spPr>
          <a:xfrm>
            <a:off x="152400" y="533400"/>
            <a:ext cx="34290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b="1" dirty="0" smtClean="0">
                <a:solidFill>
                  <a:schemeClr val="tx1"/>
                </a:solidFill>
                <a:latin typeface="Calibri" pitchFamily="34" charset="0"/>
                <a:cs typeface="Calibri" pitchFamily="34" charset="0"/>
              </a:rPr>
              <a:t>Start with a base of shared values and then build understanding</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Z:\Dropbox (WALC Institute)\0.Projects_ProjectFiles\Texas\AARP Fort Worth - 2014-12\d.Products_OnSite_Photos_PPTs\Photos\Audit-group-Kelly.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666445" y="0"/>
            <a:ext cx="10287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80999" y="5334000"/>
            <a:ext cx="9239557" cy="1320361"/>
          </a:xfrm>
          <a:prstGeom prst="rect">
            <a:avLst/>
          </a:prstGeom>
        </p:spPr>
        <p:txBody>
          <a:bodyPr wrap="square">
            <a:spAutoFit/>
          </a:bodyPr>
          <a:lstStyle/>
          <a:p>
            <a:pPr marL="114300" lvl="1" indent="-114300" defTabSz="533400">
              <a:lnSpc>
                <a:spcPct val="90000"/>
              </a:lnSpc>
              <a:spcBef>
                <a:spcPct val="0"/>
              </a:spcBef>
              <a:spcAft>
                <a:spcPts val="600"/>
              </a:spcAft>
            </a:pPr>
            <a:r>
              <a:rPr lang="en-US" b="1" dirty="0">
                <a:solidFill>
                  <a:schemeClr val="bg1"/>
                </a:solidFill>
                <a:latin typeface="Calibri" pitchFamily="34" charset="0"/>
                <a:cs typeface="Calibri" pitchFamily="34" charset="0"/>
              </a:rPr>
              <a:t>Approach engagement as a two-way conversation</a:t>
            </a:r>
          </a:p>
          <a:p>
            <a:pPr marL="571500" lvl="2" indent="-114300" defTabSz="533400">
              <a:lnSpc>
                <a:spcPct val="90000"/>
              </a:lnSpc>
              <a:spcBef>
                <a:spcPct val="0"/>
              </a:spcBef>
              <a:spcAft>
                <a:spcPts val="600"/>
              </a:spcAft>
            </a:pPr>
            <a:r>
              <a:rPr lang="en-US" dirty="0" smtClean="0">
                <a:solidFill>
                  <a:schemeClr val="bg1"/>
                </a:solidFill>
                <a:latin typeface="Calibri" pitchFamily="34" charset="0"/>
                <a:cs typeface="Calibri" pitchFamily="34" charset="0"/>
              </a:rPr>
              <a:t>Reciprocal </a:t>
            </a:r>
            <a:r>
              <a:rPr lang="en-US" dirty="0">
                <a:solidFill>
                  <a:schemeClr val="bg1"/>
                </a:solidFill>
                <a:latin typeface="Calibri" pitchFamily="34" charset="0"/>
                <a:cs typeface="Calibri" pitchFamily="34" charset="0"/>
              </a:rPr>
              <a:t>learning.</a:t>
            </a:r>
          </a:p>
          <a:p>
            <a:pPr marL="571500" lvl="2" indent="-114300" defTabSz="533400">
              <a:lnSpc>
                <a:spcPct val="90000"/>
              </a:lnSpc>
              <a:spcBef>
                <a:spcPct val="0"/>
              </a:spcBef>
              <a:spcAft>
                <a:spcPts val="600"/>
              </a:spcAft>
            </a:pPr>
            <a:r>
              <a:rPr lang="en-US" dirty="0" smtClean="0">
                <a:solidFill>
                  <a:schemeClr val="bg1"/>
                </a:solidFill>
                <a:latin typeface="Calibri" pitchFamily="34" charset="0"/>
                <a:cs typeface="Calibri" pitchFamily="34" charset="0"/>
              </a:rPr>
              <a:t>Show</a:t>
            </a:r>
            <a:r>
              <a:rPr lang="en-US" dirty="0">
                <a:solidFill>
                  <a:schemeClr val="bg1"/>
                </a:solidFill>
                <a:latin typeface="Calibri" pitchFamily="34" charset="0"/>
                <a:cs typeface="Calibri" pitchFamily="34" charset="0"/>
              </a:rPr>
              <a:t>, don’t just tell.</a:t>
            </a:r>
          </a:p>
          <a:p>
            <a:pPr marL="571500" lvl="2" indent="-114300" defTabSz="533400">
              <a:lnSpc>
                <a:spcPct val="90000"/>
              </a:lnSpc>
              <a:spcBef>
                <a:spcPct val="0"/>
              </a:spcBef>
              <a:spcAft>
                <a:spcPts val="600"/>
              </a:spcAft>
            </a:pPr>
            <a:r>
              <a:rPr lang="en-US" dirty="0">
                <a:solidFill>
                  <a:schemeClr val="bg1"/>
                </a:solidFill>
                <a:latin typeface="Calibri" pitchFamily="34" charset="0"/>
                <a:cs typeface="Calibri" pitchFamily="34" charset="0"/>
              </a:rPr>
              <a:t>Be shown, don’t just listen.</a:t>
            </a:r>
            <a:endParaRPr lang="en-US" dirty="0">
              <a:solidFill>
                <a:schemeClr val="bg1"/>
              </a:solidFill>
            </a:endParaRPr>
          </a:p>
        </p:txBody>
      </p:sp>
    </p:spTree>
    <p:extLst>
      <p:ext uri="{BB962C8B-B14F-4D97-AF65-F5344CB8AC3E}">
        <p14:creationId xmlns:p14="http://schemas.microsoft.com/office/powerpoint/2010/main" val="1387586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304800"/>
            <a:ext cx="6122504" cy="6212541"/>
          </a:xfrm>
          <a:prstGeom prst="rect">
            <a:avLst/>
          </a:prstGeom>
        </p:spPr>
      </p:pic>
    </p:spTree>
    <p:extLst>
      <p:ext uri="{BB962C8B-B14F-4D97-AF65-F5344CB8AC3E}">
        <p14:creationId xmlns:p14="http://schemas.microsoft.com/office/powerpoint/2010/main" val="20081827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p:cNvSpPr/>
          <p:nvPr/>
        </p:nvSpPr>
        <p:spPr>
          <a:xfrm>
            <a:off x="152400" y="533400"/>
            <a:ext cx="3429000" cy="29783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endParaRPr lang="en-US" dirty="0" smtClean="0">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latin typeface="Calibri" pitchFamily="34" charset="0"/>
              <a:cs typeface="Calibri" pitchFamily="34" charset="0"/>
            </a:endParaRP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Active workshops and design workshops, or “charrettes”</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Diversity of participants, representing multiple stakeholders, government staff, public</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Include walking audits</a:t>
            </a:r>
          </a:p>
        </p:txBody>
      </p:sp>
      <p:pic>
        <p:nvPicPr>
          <p:cNvPr id="18" name="Picture 17" descr="CasperWY_SafeRoutesToSchool_WALC_Final_2011-03-2COVER.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17360" y="3352800"/>
            <a:ext cx="5726640" cy="3886200"/>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0600" y="0"/>
            <a:ext cx="4343400" cy="32575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9E6C8A0-C836-47BA-A5F6-5031ED7BC09A}" type="slidenum">
              <a:rPr lang="en-US" altLang="en-US" sz="1200">
                <a:solidFill>
                  <a:srgbClr val="7F7F7F"/>
                </a:solidFill>
                <a:latin typeface="Century Gothic" panose="020B0502020202020204" pitchFamily="34" charset="0"/>
                <a:ea typeface="MS PGothic" panose="020B0600070205080204" pitchFamily="34" charset="-128"/>
              </a:rPr>
              <a:pPr>
                <a:spcBef>
                  <a:spcPct val="0"/>
                </a:spcBef>
                <a:buFontTx/>
                <a:buNone/>
              </a:pPr>
              <a:t>42</a:t>
            </a:fld>
            <a:endParaRPr lang="en-US" altLang="en-US" sz="1200">
              <a:solidFill>
                <a:srgbClr val="7F7F7F"/>
              </a:solidFill>
              <a:latin typeface="Century Gothic" panose="020B0502020202020204" pitchFamily="34" charset="0"/>
              <a:ea typeface="MS PGothic" panose="020B0600070205080204" pitchFamily="34" charset="-128"/>
            </a:endParaRPr>
          </a:p>
        </p:txBody>
      </p:sp>
      <p:pic>
        <p:nvPicPr>
          <p:cNvPr id="12595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9812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838200" y="5519738"/>
            <a:ext cx="2743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ea typeface="MS PGothic" panose="020B0600070205080204" pitchFamily="34" charset="-128"/>
                <a:cs typeface="Calibri" panose="020F0502020204030204" pitchFamily="34" charset="0"/>
              </a:rPr>
              <a:t>Lack of security</a:t>
            </a:r>
          </a:p>
        </p:txBody>
      </p:sp>
      <p:sp>
        <p:nvSpPr>
          <p:cNvPr id="10" name="Text Box 10"/>
          <p:cNvSpPr txBox="1">
            <a:spLocks noChangeArrowheads="1"/>
          </p:cNvSpPr>
          <p:nvPr/>
        </p:nvSpPr>
        <p:spPr bwMode="auto">
          <a:xfrm>
            <a:off x="838200" y="597535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ea typeface="MS PGothic" panose="020B0600070205080204" pitchFamily="34" charset="-128"/>
                <a:cs typeface="Calibri" panose="020F0502020204030204" pitchFamily="34" charset="0"/>
              </a:rPr>
              <a:t>People aren’t out</a:t>
            </a:r>
          </a:p>
        </p:txBody>
      </p:sp>
      <p:sp>
        <p:nvSpPr>
          <p:cNvPr id="11" name="Text Box 11"/>
          <p:cNvSpPr txBox="1">
            <a:spLocks noChangeArrowheads="1"/>
          </p:cNvSpPr>
          <p:nvPr/>
        </p:nvSpPr>
        <p:spPr bwMode="auto">
          <a:xfrm>
            <a:off x="838200" y="6408738"/>
            <a:ext cx="4038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ea typeface="MS PGothic" panose="020B0600070205080204" pitchFamily="34" charset="-128"/>
                <a:cs typeface="Calibri" panose="020F0502020204030204" pitchFamily="34" charset="0"/>
              </a:rPr>
              <a:t>Lack of investment</a:t>
            </a:r>
          </a:p>
        </p:txBody>
      </p:sp>
      <p:sp>
        <p:nvSpPr>
          <p:cNvPr id="12" name="Text Box 12"/>
          <p:cNvSpPr txBox="1">
            <a:spLocks noChangeArrowheads="1"/>
          </p:cNvSpPr>
          <p:nvPr/>
        </p:nvSpPr>
        <p:spPr bwMode="auto">
          <a:xfrm>
            <a:off x="3128963" y="5519738"/>
            <a:ext cx="4038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ea typeface="MS PGothic" panose="020B0600070205080204" pitchFamily="34" charset="-128"/>
                <a:cs typeface="Calibri" panose="020F0502020204030204" pitchFamily="34" charset="0"/>
              </a:rPr>
              <a:t>Car-centric</a:t>
            </a:r>
          </a:p>
        </p:txBody>
      </p:sp>
      <p:sp>
        <p:nvSpPr>
          <p:cNvPr id="14" name="Text Box 14"/>
          <p:cNvSpPr txBox="1">
            <a:spLocks noChangeArrowheads="1"/>
          </p:cNvSpPr>
          <p:nvPr/>
        </p:nvSpPr>
        <p:spPr bwMode="auto">
          <a:xfrm>
            <a:off x="3124200" y="6021388"/>
            <a:ext cx="4038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ea typeface="MS PGothic" panose="020B0600070205080204" pitchFamily="34" charset="-128"/>
                <a:cs typeface="Calibri" panose="020F0502020204030204" pitchFamily="34" charset="0"/>
              </a:rPr>
              <a:t>No marked crossings</a:t>
            </a:r>
          </a:p>
        </p:txBody>
      </p:sp>
      <p:sp>
        <p:nvSpPr>
          <p:cNvPr id="15" name="Text Box 15"/>
          <p:cNvSpPr txBox="1">
            <a:spLocks noChangeArrowheads="1"/>
          </p:cNvSpPr>
          <p:nvPr/>
        </p:nvSpPr>
        <p:spPr bwMode="auto">
          <a:xfrm>
            <a:off x="5600700" y="5518150"/>
            <a:ext cx="403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ea typeface="MS PGothic" panose="020B0600070205080204" pitchFamily="34" charset="-128"/>
                <a:cs typeface="Calibri" panose="020F0502020204030204" pitchFamily="34" charset="0"/>
              </a:rPr>
              <a:t>Lack of activity and destinations</a:t>
            </a:r>
          </a:p>
        </p:txBody>
      </p:sp>
      <p:sp>
        <p:nvSpPr>
          <p:cNvPr id="125962" name="Text Box 8"/>
          <p:cNvSpPr txBox="1">
            <a:spLocks noChangeArrowheads="1"/>
          </p:cNvSpPr>
          <p:nvPr/>
        </p:nvSpPr>
        <p:spPr bwMode="auto">
          <a:xfrm>
            <a:off x="14288" y="1423988"/>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b="1" dirty="0" smtClean="0">
                <a:latin typeface="Century Gothic" panose="020B0502020202020204" pitchFamily="34" charset="0"/>
                <a:ea typeface="MS PGothic" panose="020B0600070205080204" pitchFamily="34" charset="-128"/>
                <a:cs typeface="Century Gothic" panose="020B0502020202020204" pitchFamily="34" charset="0"/>
              </a:rPr>
              <a:t>Start with some basic principles.</a:t>
            </a:r>
            <a:endParaRPr lang="en-US" altLang="en-US" sz="2800" b="1" dirty="0">
              <a:latin typeface="Century Gothic" panose="020B0502020202020204" pitchFamily="34" charset="0"/>
              <a:ea typeface="MS PGothic" panose="020B0600070205080204" pitchFamily="34" charset="-128"/>
              <a:cs typeface="Century Gothic" panose="020B0502020202020204" pitchFamily="34" charset="0"/>
            </a:endParaRPr>
          </a:p>
        </p:txBody>
      </p:sp>
      <p:sp>
        <p:nvSpPr>
          <p:cNvPr id="16" name="Text Box 15"/>
          <p:cNvSpPr txBox="1">
            <a:spLocks noChangeArrowheads="1"/>
          </p:cNvSpPr>
          <p:nvPr/>
        </p:nvSpPr>
        <p:spPr bwMode="auto">
          <a:xfrm>
            <a:off x="5595938" y="6030913"/>
            <a:ext cx="4038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ea typeface="MS PGothic" panose="020B0600070205080204" pitchFamily="34" charset="-128"/>
                <a:cs typeface="Calibri" panose="020F0502020204030204" pitchFamily="34" charset="0"/>
              </a:rPr>
              <a:t>No sense of place</a:t>
            </a:r>
          </a:p>
        </p:txBody>
      </p:sp>
    </p:spTree>
    <p:extLst>
      <p:ext uri="{BB962C8B-B14F-4D97-AF65-F5344CB8AC3E}">
        <p14:creationId xmlns:p14="http://schemas.microsoft.com/office/powerpoint/2010/main" val="1357680319"/>
      </p:ext>
    </p:extLst>
  </p:cSld>
  <p:clrMapOvr>
    <a:masterClrMapping/>
  </p:clrMapOvr>
  <p:transition spd="slow" advTm="419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par>
                          <p:cTn id="16" fill="hold" nodeType="afterGroup">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childTnLst>
                                </p:cTn>
                              </p:par>
                            </p:childTnLst>
                          </p:cTn>
                        </p:par>
                        <p:par>
                          <p:cTn id="20" fill="hold" nodeType="afterGroup">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childTnLst>
                          </p:cTn>
                        </p:par>
                        <p:par>
                          <p:cTn id="24" fill="hold" nodeType="afterGroup">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par>
                          <p:cTn id="28" fill="hold" nodeType="afterGroup">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15"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5492412-500A-485E-8E7C-3244B07C986B}" type="slidenum">
              <a:rPr lang="en-US" altLang="en-US" sz="1200">
                <a:latin typeface="Century Gothic" panose="020B0502020202020204" pitchFamily="34" charset="0"/>
                <a:ea typeface="MS PGothic" panose="020B0600070205080204" pitchFamily="34" charset="-128"/>
              </a:rPr>
              <a:pPr>
                <a:spcBef>
                  <a:spcPct val="0"/>
                </a:spcBef>
                <a:buFontTx/>
                <a:buNone/>
              </a:pPr>
              <a:t>43</a:t>
            </a:fld>
            <a:endParaRPr lang="en-US" altLang="en-US" sz="1200">
              <a:latin typeface="Century Gothic" panose="020B0502020202020204" pitchFamily="34" charset="0"/>
              <a:ea typeface="MS PGothic" panose="020B0600070205080204" pitchFamily="34" charset="-128"/>
            </a:endParaRPr>
          </a:p>
        </p:txBody>
      </p:sp>
      <p:pic>
        <p:nvPicPr>
          <p:cNvPr id="128003"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98120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 Box 8"/>
          <p:cNvSpPr txBox="1">
            <a:spLocks noChangeArrowheads="1"/>
          </p:cNvSpPr>
          <p:nvPr/>
        </p:nvSpPr>
        <p:spPr bwMode="auto">
          <a:xfrm>
            <a:off x="0" y="54705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dirty="0">
                <a:latin typeface="Century Gothic" panose="020B0502020202020204" pitchFamily="34" charset="0"/>
                <a:ea typeface="MS PGothic" panose="020B0600070205080204" pitchFamily="34" charset="-128"/>
                <a:cs typeface="Century Gothic" panose="020B0502020202020204" pitchFamily="34" charset="0"/>
              </a:rPr>
              <a:t>Begin by investing in the public </a:t>
            </a:r>
            <a:r>
              <a:rPr lang="en-US" altLang="en-US" sz="2800" dirty="0" smtClean="0">
                <a:latin typeface="Century Gothic" panose="020B0502020202020204" pitchFamily="34" charset="0"/>
                <a:ea typeface="MS PGothic" panose="020B0600070205080204" pitchFamily="34" charset="-128"/>
                <a:cs typeface="Century Gothic" panose="020B0502020202020204" pitchFamily="34" charset="0"/>
              </a:rPr>
              <a:t>realm -- </a:t>
            </a:r>
            <a:r>
              <a:rPr lang="en-US" altLang="en-US" sz="2800" dirty="0">
                <a:latin typeface="Century Gothic" panose="020B0502020202020204" pitchFamily="34" charset="0"/>
                <a:ea typeface="MS PGothic" panose="020B0600070205080204" pitchFamily="34" charset="-128"/>
                <a:cs typeface="Century Gothic" panose="020B0502020202020204" pitchFamily="34" charset="0"/>
              </a:rPr>
              <a:t>adding sidewalks and marked crossings, for example.</a:t>
            </a:r>
          </a:p>
        </p:txBody>
      </p:sp>
    </p:spTree>
    <p:extLst>
      <p:ext uri="{BB962C8B-B14F-4D97-AF65-F5344CB8AC3E}">
        <p14:creationId xmlns:p14="http://schemas.microsoft.com/office/powerpoint/2010/main" val="4032420364"/>
      </p:ext>
    </p:extLst>
  </p:cSld>
  <p:clrMapOvr>
    <a:masterClrMapping/>
  </p:clrMapOvr>
  <mc:AlternateContent xmlns:mc="http://schemas.openxmlformats.org/markup-compatibility/2006" xmlns:p14="http://schemas.microsoft.com/office/powerpoint/2010/main">
    <mc:Choice Requires="p14">
      <p:transition p14:dur="0" advTm="558"/>
    </mc:Choice>
    <mc:Fallback xmlns="">
      <p:transition advTm="558"/>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08484DF-0497-4473-A14E-C923A8A864B5}" type="slidenum">
              <a:rPr lang="en-US" altLang="en-US" sz="1200">
                <a:solidFill>
                  <a:srgbClr val="7F7F7F"/>
                </a:solidFill>
                <a:latin typeface="Century Gothic" panose="020B0502020202020204" pitchFamily="34" charset="0"/>
                <a:ea typeface="MS PGothic" panose="020B0600070205080204" pitchFamily="34" charset="-128"/>
              </a:rPr>
              <a:pPr>
                <a:spcBef>
                  <a:spcPct val="0"/>
                </a:spcBef>
                <a:buFontTx/>
                <a:buNone/>
              </a:pPr>
              <a:t>44</a:t>
            </a:fld>
            <a:endParaRPr lang="en-US" altLang="en-US" sz="1200">
              <a:solidFill>
                <a:srgbClr val="7F7F7F"/>
              </a:solidFill>
              <a:latin typeface="Century Gothic" panose="020B0502020202020204" pitchFamily="34" charset="0"/>
              <a:ea typeface="MS PGothic" panose="020B0600070205080204" pitchFamily="34" charset="-128"/>
            </a:endParaRPr>
          </a:p>
        </p:txBody>
      </p:sp>
      <p:pic>
        <p:nvPicPr>
          <p:cNvPr id="130051"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8" y="1947863"/>
            <a:ext cx="9144001"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Text Box 8"/>
          <p:cNvSpPr txBox="1">
            <a:spLocks noChangeArrowheads="1"/>
          </p:cNvSpPr>
          <p:nvPr/>
        </p:nvSpPr>
        <p:spPr bwMode="auto">
          <a:xfrm>
            <a:off x="0" y="5470525"/>
            <a:ext cx="9144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dirty="0" smtClean="0">
                <a:latin typeface="Century Gothic" panose="020B0502020202020204" pitchFamily="34" charset="0"/>
                <a:ea typeface="MS PGothic" panose="020B0600070205080204" pitchFamily="34" charset="-128"/>
                <a:cs typeface="Century Gothic" panose="020B0502020202020204" pitchFamily="34" charset="0"/>
              </a:rPr>
              <a:t>Add street </a:t>
            </a:r>
            <a:r>
              <a:rPr lang="en-US" altLang="en-US" sz="2800" dirty="0">
                <a:latin typeface="Century Gothic" panose="020B0502020202020204" pitchFamily="34" charset="0"/>
                <a:ea typeface="MS PGothic" panose="020B0600070205080204" pitchFamily="34" charset="-128"/>
                <a:cs typeface="Century Gothic" panose="020B0502020202020204" pitchFamily="34" charset="0"/>
              </a:rPr>
              <a:t>trees and benches, for example.</a:t>
            </a:r>
          </a:p>
        </p:txBody>
      </p:sp>
    </p:spTree>
    <p:extLst>
      <p:ext uri="{BB962C8B-B14F-4D97-AF65-F5344CB8AC3E}">
        <p14:creationId xmlns:p14="http://schemas.microsoft.com/office/powerpoint/2010/main" val="2115410475"/>
      </p:ext>
    </p:extLst>
  </p:cSld>
  <p:clrMapOvr>
    <a:masterClrMapping/>
  </p:clrMapOvr>
  <p:transition spd="slow" advTm="3362">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FA40CB7-971A-43FD-85D7-7D9D7F7EDEEA}" type="slidenum">
              <a:rPr lang="en-US" altLang="en-US" sz="1200">
                <a:solidFill>
                  <a:srgbClr val="7F7F7F"/>
                </a:solidFill>
                <a:latin typeface="Century Gothic" panose="020B0502020202020204" pitchFamily="34" charset="0"/>
                <a:ea typeface="MS PGothic" panose="020B0600070205080204" pitchFamily="34" charset="-128"/>
              </a:rPr>
              <a:pPr>
                <a:spcBef>
                  <a:spcPct val="0"/>
                </a:spcBef>
                <a:buFontTx/>
                <a:buNone/>
              </a:pPr>
              <a:t>45</a:t>
            </a:fld>
            <a:endParaRPr lang="en-US" altLang="en-US" sz="1200">
              <a:solidFill>
                <a:srgbClr val="7F7F7F"/>
              </a:solidFill>
              <a:latin typeface="Century Gothic" panose="020B0502020202020204" pitchFamily="34" charset="0"/>
              <a:ea typeface="MS PGothic" panose="020B0600070205080204" pitchFamily="34" charset="-128"/>
            </a:endParaRPr>
          </a:p>
        </p:txBody>
      </p:sp>
      <p:pic>
        <p:nvPicPr>
          <p:cNvPr id="132099"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947863"/>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Text Box 8"/>
          <p:cNvSpPr txBox="1">
            <a:spLocks noChangeArrowheads="1"/>
          </p:cNvSpPr>
          <p:nvPr/>
        </p:nvSpPr>
        <p:spPr bwMode="auto">
          <a:xfrm>
            <a:off x="0" y="5327650"/>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dirty="0" smtClean="0">
                <a:latin typeface="Century Gothic" panose="020B0502020202020204" pitchFamily="34" charset="0"/>
                <a:ea typeface="MS PGothic" panose="020B0600070205080204" pitchFamily="34" charset="-128"/>
                <a:cs typeface="Century Gothic" panose="020B0502020202020204" pitchFamily="34" charset="0"/>
              </a:rPr>
              <a:t>New </a:t>
            </a:r>
            <a:r>
              <a:rPr lang="en-US" altLang="en-US" sz="2400" dirty="0">
                <a:latin typeface="Century Gothic" panose="020B0502020202020204" pitchFamily="34" charset="0"/>
                <a:ea typeface="MS PGothic" panose="020B0600070205080204" pitchFamily="34" charset="-128"/>
                <a:cs typeface="Century Gothic" panose="020B0502020202020204" pitchFamily="34" charset="0"/>
              </a:rPr>
              <a:t>buildings </a:t>
            </a:r>
            <a:r>
              <a:rPr lang="en-US" altLang="en-US" sz="2400" dirty="0" smtClean="0">
                <a:latin typeface="Century Gothic" panose="020B0502020202020204" pitchFamily="34" charset="0"/>
                <a:ea typeface="MS PGothic" panose="020B0600070205080204" pitchFamily="34" charset="-128"/>
                <a:cs typeface="Century Gothic" panose="020B0502020202020204" pitchFamily="34" charset="0"/>
              </a:rPr>
              <a:t>should front </a:t>
            </a:r>
            <a:r>
              <a:rPr lang="en-US" altLang="en-US" sz="2400" dirty="0">
                <a:latin typeface="Century Gothic" panose="020B0502020202020204" pitchFamily="34" charset="0"/>
                <a:ea typeface="MS PGothic" panose="020B0600070205080204" pitchFamily="34" charset="-128"/>
                <a:cs typeface="Century Gothic" panose="020B0502020202020204" pitchFamily="34" charset="0"/>
              </a:rPr>
              <a:t>the </a:t>
            </a:r>
            <a:r>
              <a:rPr lang="en-US" altLang="en-US" sz="2400" dirty="0" smtClean="0">
                <a:latin typeface="Century Gothic" panose="020B0502020202020204" pitchFamily="34" charset="0"/>
                <a:ea typeface="MS PGothic" panose="020B0600070205080204" pitchFamily="34" charset="-128"/>
                <a:cs typeface="Century Gothic" panose="020B0502020202020204" pitchFamily="34" charset="0"/>
              </a:rPr>
              <a:t>street -- watch </a:t>
            </a:r>
            <a:r>
              <a:rPr lang="en-US" altLang="en-US" sz="2400" dirty="0">
                <a:latin typeface="Century Gothic" panose="020B0502020202020204" pitchFamily="34" charset="0"/>
                <a:ea typeface="MS PGothic" panose="020B0600070205080204" pitchFamily="34" charset="-128"/>
                <a:cs typeface="Century Gothic" panose="020B0502020202020204" pitchFamily="34" charset="0"/>
              </a:rPr>
              <a:t>over and honor the neighborhood</a:t>
            </a:r>
            <a:r>
              <a:rPr lang="en-US" altLang="en-US" sz="2400" dirty="0" smtClean="0">
                <a:latin typeface="Century Gothic" panose="020B0502020202020204" pitchFamily="34" charset="0"/>
                <a:ea typeface="MS PGothic" panose="020B0600070205080204" pitchFamily="34" charset="-128"/>
                <a:cs typeface="Century Gothic" panose="020B0502020202020204" pitchFamily="34" charset="0"/>
              </a:rPr>
              <a:t>. “EYES ON THE STREET”</a:t>
            </a:r>
            <a:endParaRPr lang="en-US" altLang="en-US" sz="2400" dirty="0">
              <a:latin typeface="Century Gothic" panose="020B0502020202020204" pitchFamily="34" charset="0"/>
              <a:ea typeface="MS PGothic" panose="020B0600070205080204" pitchFamily="34" charset="-128"/>
              <a:cs typeface="Century Gothic" panose="020B0502020202020204" pitchFamily="34" charset="0"/>
            </a:endParaRPr>
          </a:p>
        </p:txBody>
      </p:sp>
    </p:spTree>
    <p:extLst>
      <p:ext uri="{BB962C8B-B14F-4D97-AF65-F5344CB8AC3E}">
        <p14:creationId xmlns:p14="http://schemas.microsoft.com/office/powerpoint/2010/main" val="3409749917"/>
      </p:ext>
    </p:extLst>
  </p:cSld>
  <p:clrMapOvr>
    <a:masterClrMapping/>
  </p:clrMapOvr>
  <p:transition spd="slow" advTm="4852">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1600" y="304800"/>
            <a:ext cx="6231751" cy="6400800"/>
          </a:xfrm>
          <a:prstGeom prst="rect">
            <a:avLst/>
          </a:prstGeom>
        </p:spPr>
      </p:pic>
      <p:sp>
        <p:nvSpPr>
          <p:cNvPr id="6" name="Rectangle 5"/>
          <p:cNvSpPr/>
          <p:nvPr/>
        </p:nvSpPr>
        <p:spPr>
          <a:xfrm>
            <a:off x="2201475" y="3352800"/>
            <a:ext cx="4572000" cy="590931"/>
          </a:xfrm>
          <a:prstGeom prst="rect">
            <a:avLst/>
          </a:prstGeom>
        </p:spPr>
        <p:txBody>
          <a:bodyPr>
            <a:spAutoFit/>
          </a:bodyPr>
          <a:lstStyle/>
          <a:p>
            <a:pPr marL="114300" marR="0" lvl="1" indent="-114300" algn="l" defTabSz="533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smtClean="0">
                <a:ln>
                  <a:noFill/>
                </a:ln>
                <a:solidFill>
                  <a:prstClr val="white"/>
                </a:solidFill>
                <a:effectLst/>
                <a:uLnTx/>
                <a:uFillTx/>
                <a:latin typeface="Calibri" pitchFamily="34" charset="0"/>
                <a:ea typeface="+mn-ea"/>
                <a:cs typeface="Calibri" pitchFamily="34" charset="0"/>
              </a:rPr>
              <a:t>Walkability Workbook</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207816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4" name="Rectangle 3"/>
          <p:cNvSpPr/>
          <p:nvPr/>
        </p:nvSpPr>
        <p:spPr>
          <a:xfrm>
            <a:off x="2261900" y="381000"/>
            <a:ext cx="5205699" cy="590931"/>
          </a:xfrm>
          <a:prstGeom prst="rect">
            <a:avLst/>
          </a:prstGeom>
        </p:spPr>
        <p:txBody>
          <a:bodyPr wrap="square">
            <a:spAutoFit/>
          </a:bodyPr>
          <a:lstStyle/>
          <a:p>
            <a:pPr marL="114300" marR="0" lvl="1" indent="-114300" algn="l" defTabSz="533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smtClean="0">
                <a:ln>
                  <a:noFill/>
                </a:ln>
                <a:solidFill>
                  <a:prstClr val="white"/>
                </a:solidFill>
                <a:effectLst/>
                <a:uLnTx/>
                <a:uFillTx/>
                <a:latin typeface="Calibri" pitchFamily="34" charset="0"/>
                <a:ea typeface="+mn-ea"/>
                <a:cs typeface="Calibri" pitchFamily="34" charset="0"/>
              </a:rPr>
              <a:t>Tell the Story of the Place</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736463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941159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670432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580978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1730" name="Picture 3" descr="TX_FtWorth_2015_After.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411163"/>
            <a:ext cx="914400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TX_FtWorth_2015_Befor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11163"/>
            <a:ext cx="914400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82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0"/>
                                        <p:tgtEl>
                                          <p:spTgt spid="5"/>
                                        </p:tgtEl>
                                      </p:cBhvr>
                                    </p:animEffect>
                                    <p:set>
                                      <p:cBhvr>
                                        <p:cTn id="7" dur="1" fill="hold">
                                          <p:stCondLst>
                                            <p:cond delay="4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2700" y="0"/>
            <a:ext cx="91567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6" name="Picture 15" descr="DallasOutdoor.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00600" y="857250"/>
            <a:ext cx="4343400" cy="5143500"/>
          </a:xfrm>
          <a:prstGeom prst="rect">
            <a:avLst/>
          </a:prstGeom>
        </p:spPr>
      </p:pic>
      <p:sp>
        <p:nvSpPr>
          <p:cNvPr id="12" name="Content Placeholder 2"/>
          <p:cNvSpPr>
            <a:spLocks noGrp="1"/>
          </p:cNvSpPr>
          <p:nvPr>
            <p:ph sz="half" idx="1"/>
          </p:nvPr>
        </p:nvSpPr>
        <p:spPr>
          <a:xfrm>
            <a:off x="88899" y="1455738"/>
            <a:ext cx="4343400" cy="4545010"/>
          </a:xfrm>
        </p:spPr>
        <p:txBody>
          <a:bodyPr>
            <a:noAutofit/>
          </a:bodyPr>
          <a:lstStyle/>
          <a:p>
            <a:pPr marL="285750" indent="-285750">
              <a:lnSpc>
                <a:spcPct val="100000"/>
              </a:lnSpc>
              <a:spcBef>
                <a:spcPts val="2136"/>
              </a:spcBef>
              <a:buClr>
                <a:schemeClr val="accent1"/>
              </a:buClr>
              <a:buFontTx/>
              <a:buChar char="•"/>
            </a:pPr>
            <a:r>
              <a:rPr lang="en-US" b="1" dirty="0">
                <a:solidFill>
                  <a:schemeClr val="bg1"/>
                </a:solidFill>
                <a:cs typeface="Arial"/>
              </a:rPr>
              <a:t>All 30 </a:t>
            </a:r>
            <a:r>
              <a:rPr lang="en-US" b="1" dirty="0">
                <a:solidFill>
                  <a:srgbClr val="25A161"/>
                </a:solidFill>
                <a:cs typeface="Arial"/>
              </a:rPr>
              <a:t>of the largest U.S. metros have </a:t>
            </a:r>
            <a:r>
              <a:rPr lang="en-US" b="1" dirty="0">
                <a:solidFill>
                  <a:srgbClr val="FFFFFF"/>
                </a:solidFill>
                <a:cs typeface="Arial"/>
              </a:rPr>
              <a:t>rent per square foot premiums </a:t>
            </a:r>
            <a:r>
              <a:rPr lang="en-US" b="1" dirty="0">
                <a:solidFill>
                  <a:srgbClr val="25A161"/>
                </a:solidFill>
                <a:cs typeface="Arial"/>
              </a:rPr>
              <a:t>for </a:t>
            </a:r>
            <a:r>
              <a:rPr lang="en-US" b="1" dirty="0">
                <a:solidFill>
                  <a:srgbClr val="FFFFFF"/>
                </a:solidFill>
                <a:cs typeface="Arial"/>
              </a:rPr>
              <a:t>walkable urban </a:t>
            </a:r>
            <a:r>
              <a:rPr lang="en-US" b="1" dirty="0">
                <a:solidFill>
                  <a:srgbClr val="25A161"/>
                </a:solidFill>
                <a:cs typeface="Arial"/>
              </a:rPr>
              <a:t>office, retail and rental multi-family housing</a:t>
            </a:r>
          </a:p>
          <a:p>
            <a:pPr marL="285750" indent="-285750">
              <a:lnSpc>
                <a:spcPct val="100000"/>
              </a:lnSpc>
              <a:spcBef>
                <a:spcPts val="2136"/>
              </a:spcBef>
              <a:buClr>
                <a:schemeClr val="accent1"/>
              </a:buClr>
              <a:buFontTx/>
              <a:buChar char="•"/>
            </a:pPr>
            <a:r>
              <a:rPr lang="en-US" b="1" dirty="0">
                <a:solidFill>
                  <a:srgbClr val="FFFFFF"/>
                </a:solidFill>
                <a:cs typeface="Arial"/>
              </a:rPr>
              <a:t>Walkable urban development is expanding market share in all 30 metros</a:t>
            </a:r>
            <a:r>
              <a:rPr lang="en-US" b="1" dirty="0">
                <a:solidFill>
                  <a:srgbClr val="25A161"/>
                </a:solidFill>
                <a:cs typeface="Arial"/>
              </a:rPr>
              <a:t>, drivable sub-urban losing market share; 1st time 60 years</a:t>
            </a:r>
          </a:p>
          <a:p>
            <a:pPr marL="285750" indent="-285750">
              <a:lnSpc>
                <a:spcPct val="100000"/>
              </a:lnSpc>
              <a:spcBef>
                <a:spcPts val="2136"/>
              </a:spcBef>
              <a:buClr>
                <a:schemeClr val="accent1"/>
              </a:buClr>
              <a:buFontTx/>
              <a:buChar char="•"/>
            </a:pPr>
            <a:r>
              <a:rPr lang="en-US" b="1" dirty="0">
                <a:solidFill>
                  <a:srgbClr val="FFFFFF"/>
                </a:solidFill>
                <a:cs typeface="Arial"/>
              </a:rPr>
              <a:t>Walkable urbanism correlates with a highly educated workforce and higher GDP per capita</a:t>
            </a:r>
          </a:p>
          <a:p>
            <a:pPr marL="285750" indent="-285750">
              <a:lnSpc>
                <a:spcPct val="100000"/>
              </a:lnSpc>
              <a:spcBef>
                <a:spcPts val="2136"/>
              </a:spcBef>
              <a:buClr>
                <a:schemeClr val="accent1"/>
              </a:buClr>
              <a:buFontTx/>
              <a:buChar char="•"/>
            </a:pPr>
            <a:r>
              <a:rPr lang="en-US" b="1" dirty="0">
                <a:solidFill>
                  <a:srgbClr val="FFFFFF"/>
                </a:solidFill>
                <a:cs typeface="Arial"/>
              </a:rPr>
              <a:t>High walkable urbanism metros have the highest social equity</a:t>
            </a:r>
            <a:r>
              <a:rPr lang="en-US" b="1" dirty="0">
                <a:solidFill>
                  <a:srgbClr val="25A161"/>
                </a:solidFill>
                <a:cs typeface="Arial"/>
              </a:rPr>
              <a:t>, in spite of rent premiums</a:t>
            </a:r>
          </a:p>
          <a:p>
            <a:pPr marL="285750" indent="-285750">
              <a:lnSpc>
                <a:spcPct val="100000"/>
              </a:lnSpc>
              <a:spcBef>
                <a:spcPts val="2136"/>
              </a:spcBef>
              <a:buClr>
                <a:schemeClr val="accent1"/>
              </a:buClr>
              <a:buFontTx/>
              <a:buChar char="•"/>
            </a:pPr>
            <a:r>
              <a:rPr lang="en-US" b="1" dirty="0">
                <a:solidFill>
                  <a:srgbClr val="25A161"/>
                </a:solidFill>
                <a:cs typeface="Arial"/>
              </a:rPr>
              <a:t>These trends suggest FUTURE DEMAND for tens of millions square feet of WALKABLE URBAN DEVELOPMENT…</a:t>
            </a:r>
            <a:r>
              <a:rPr lang="en-US" b="1" dirty="0">
                <a:solidFill>
                  <a:srgbClr val="FFFFFF"/>
                </a:solidFill>
                <a:cs typeface="Arial"/>
              </a:rPr>
              <a:t>Likely </a:t>
            </a:r>
            <a:r>
              <a:rPr lang="en-US" b="1" i="1" dirty="0">
                <a:solidFill>
                  <a:srgbClr val="FFFFFF"/>
                </a:solidFill>
                <a:cs typeface="Arial"/>
              </a:rPr>
              <a:t>the end of sprawl</a:t>
            </a:r>
            <a:r>
              <a:rPr lang="en-US" b="1" dirty="0">
                <a:solidFill>
                  <a:srgbClr val="FFFFFF"/>
                </a:solidFill>
                <a:cs typeface="Arial"/>
              </a:rPr>
              <a:t>.</a:t>
            </a:r>
          </a:p>
          <a:p>
            <a:pPr marL="285750" indent="-285750">
              <a:spcBef>
                <a:spcPts val="2136"/>
              </a:spcBef>
              <a:buClr>
                <a:schemeClr val="accent1"/>
              </a:buClr>
              <a:buFontTx/>
              <a:buChar char="•"/>
            </a:pPr>
            <a:endParaRPr lang="en-US" dirty="0">
              <a:solidFill>
                <a:srgbClr val="B7DC78"/>
              </a:solidFill>
              <a:cs typeface="Arial"/>
            </a:endParaRPr>
          </a:p>
        </p:txBody>
      </p:sp>
      <p:cxnSp>
        <p:nvCxnSpPr>
          <p:cNvPr id="21" name="Straight Connector 20"/>
          <p:cNvCxnSpPr/>
          <p:nvPr/>
        </p:nvCxnSpPr>
        <p:spPr>
          <a:xfrm>
            <a:off x="279400" y="1447800"/>
            <a:ext cx="3962400" cy="1588"/>
          </a:xfrm>
          <a:prstGeom prst="line">
            <a:avLst/>
          </a:prstGeom>
          <a:ln w="635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2" name="Title 1"/>
          <p:cNvSpPr txBox="1">
            <a:spLocks/>
          </p:cNvSpPr>
          <p:nvPr/>
        </p:nvSpPr>
        <p:spPr>
          <a:xfrm>
            <a:off x="203209" y="891111"/>
            <a:ext cx="4191001" cy="1075270"/>
          </a:xfrm>
          <a:prstGeom prst="rect">
            <a:avLst/>
          </a:prstGeom>
        </p:spPr>
        <p:txBody>
          <a:bodyPr vert="horz" lIns="91440" tIns="45720" rIns="91440" bIns="45720" rtlCol="0" anchor="t">
            <a:noAutofit/>
          </a:bodyPr>
          <a:lstStyle/>
          <a:p>
            <a:pPr defTabSz="457200">
              <a:lnSpc>
                <a:spcPct val="85000"/>
              </a:lnSpc>
              <a:spcBef>
                <a:spcPct val="0"/>
              </a:spcBef>
              <a:defRPr/>
            </a:pPr>
            <a:endParaRPr lang="en-US" sz="3400" dirty="0">
              <a:solidFill>
                <a:prstClr val="white"/>
              </a:solidFill>
              <a:latin typeface="Georgia"/>
              <a:cs typeface="Georgia"/>
            </a:endParaRPr>
          </a:p>
        </p:txBody>
      </p:sp>
      <p:sp>
        <p:nvSpPr>
          <p:cNvPr id="2" name="Rectangle 1"/>
          <p:cNvSpPr/>
          <p:nvPr/>
        </p:nvSpPr>
        <p:spPr>
          <a:xfrm>
            <a:off x="373909" y="6172200"/>
            <a:ext cx="5111464" cy="369332"/>
          </a:xfrm>
          <a:prstGeom prst="rect">
            <a:avLst/>
          </a:prstGeom>
        </p:spPr>
        <p:txBody>
          <a:bodyPr wrap="none">
            <a:spAutoFit/>
          </a:bodyPr>
          <a:lstStyle/>
          <a:p>
            <a:pPr>
              <a:lnSpc>
                <a:spcPct val="100000"/>
              </a:lnSpc>
              <a:spcBef>
                <a:spcPts val="2136"/>
              </a:spcBef>
              <a:buClr>
                <a:schemeClr val="accent1"/>
              </a:buClr>
            </a:pPr>
            <a:r>
              <a:rPr lang="en-US" b="1" dirty="0" smtClean="0">
                <a:solidFill>
                  <a:srgbClr val="FFFFFF"/>
                </a:solidFill>
                <a:cs typeface="Arial"/>
              </a:rPr>
              <a:t>The economic story. Source: Smart Growth America</a:t>
            </a:r>
            <a:endParaRPr lang="en-US" b="1" dirty="0">
              <a:solidFill>
                <a:srgbClr val="FFFFFF"/>
              </a:solidFill>
              <a:cs typeface="Arial"/>
            </a:endParaRPr>
          </a:p>
        </p:txBody>
      </p:sp>
    </p:spTree>
    <p:extLst>
      <p:ext uri="{BB962C8B-B14F-4D97-AF65-F5344CB8AC3E}">
        <p14:creationId xmlns:p14="http://schemas.microsoft.com/office/powerpoint/2010/main" val="403426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3298" name="Picture Placeholder 5"/>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608704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Z:\Dropbox (WALC Institute)\0.Projects_ProjectFiles\Minnesota\New Ulm MN 2013-10\Garden Street pictures\Bike Lane cross-secti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07963"/>
            <a:ext cx="91440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6966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1" descr="high school parking lot exit 8-14-26"/>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a:grpSpLocks/>
          </p:cNvGrpSpPr>
          <p:nvPr/>
        </p:nvGrpSpPr>
        <p:grpSpPr bwMode="auto">
          <a:xfrm>
            <a:off x="0" y="0"/>
            <a:ext cx="9144000" cy="6869113"/>
            <a:chOff x="0" y="0"/>
            <a:chExt cx="9144000" cy="6869173"/>
          </a:xfrm>
        </p:grpSpPr>
        <p:pic>
          <p:nvPicPr>
            <p:cNvPr id="185348" name="Picture 2" descr="Z:\Dropbox (WALC Institute)\0.Projects_ProjectFiles\Minnesota\New Ulm MN 2013-10\d.Products_OnSite_Photos_PPTs\Photos\IMG_477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9" name="TextBox 2"/>
            <p:cNvSpPr txBox="1">
              <a:spLocks noChangeArrowheads="1"/>
            </p:cNvSpPr>
            <p:nvPr/>
          </p:nvSpPr>
          <p:spPr bwMode="auto">
            <a:xfrm>
              <a:off x="152400" y="6469063"/>
              <a:ext cx="37000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Existing condition: Oct. 2013</a:t>
              </a:r>
            </a:p>
          </p:txBody>
        </p:sp>
      </p:grpSp>
    </p:spTree>
    <p:extLst>
      <p:ext uri="{BB962C8B-B14F-4D97-AF65-F5344CB8AC3E}">
        <p14:creationId xmlns:p14="http://schemas.microsoft.com/office/powerpoint/2010/main" val="3121447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1" descr="page 18 south garden street 8-26-14"/>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0" y="-381000"/>
            <a:ext cx="9144000" cy="6858000"/>
            <a:chOff x="0" y="-381000"/>
            <a:chExt cx="9144000" cy="6858000"/>
          </a:xfrm>
        </p:grpSpPr>
        <p:pic>
          <p:nvPicPr>
            <p:cNvPr id="186372" name="Picture 3" descr="Z:\Dropbox (WALC Institute)\0.Projects_ProjectFiles\Minnesota\New Ulm MN 2013-10\d.Products_OnSite_Photos_PPTs\Report\Report FInal\Links\IMG_495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10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3" name="TextBox 4"/>
            <p:cNvSpPr txBox="1">
              <a:spLocks noChangeArrowheads="1"/>
            </p:cNvSpPr>
            <p:nvPr/>
          </p:nvSpPr>
          <p:spPr bwMode="auto">
            <a:xfrm>
              <a:off x="152400" y="6076890"/>
              <a:ext cx="37000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Existing condition: Oct. 2013</a:t>
              </a:r>
            </a:p>
          </p:txBody>
        </p:sp>
      </p:grpSp>
    </p:spTree>
    <p:extLst>
      <p:ext uri="{BB962C8B-B14F-4D97-AF65-F5344CB8AC3E}">
        <p14:creationId xmlns:p14="http://schemas.microsoft.com/office/powerpoint/2010/main" val="161717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1" descr="page 20 exit at high school parking lot 8-14-26"/>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Z:\Dropbox (WALC Institute)\0.Projects_ProjectFiles\Minnesota\New Ulm MN 2013-10\d.Products_OnSite_Photos_PPTs\Report\Report FInal\Links\IMG_495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86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2050"/>
                                        </p:tgtEl>
                                      </p:cBhvr>
                                    </p:animEffect>
                                    <p:set>
                                      <p:cBhvr>
                                        <p:cTn id="7" dur="1" fill="hold">
                                          <p:stCondLst>
                                            <p:cond delay="19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418" name="Group 2"/>
          <p:cNvGrpSpPr>
            <a:grpSpLocks/>
          </p:cNvGrpSpPr>
          <p:nvPr/>
        </p:nvGrpSpPr>
        <p:grpSpPr bwMode="auto">
          <a:xfrm>
            <a:off x="1676400" y="0"/>
            <a:ext cx="5829300" cy="7772400"/>
            <a:chOff x="1676400" y="0"/>
            <a:chExt cx="5829300" cy="7772400"/>
          </a:xfrm>
        </p:grpSpPr>
        <p:pic>
          <p:nvPicPr>
            <p:cNvPr id="188419" name="Picture 2" descr="Z:\Dropbox (WALC Institute)\0.Projects_ProjectFiles\Minnesota\New Ulm MN 2013-10\d.Products_OnSite_Photos_PPTs\Photos\IMG_493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76400" y="0"/>
              <a:ext cx="58293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0" name="TextBox 3"/>
            <p:cNvSpPr txBox="1">
              <a:spLocks noChangeArrowheads="1"/>
            </p:cNvSpPr>
            <p:nvPr/>
          </p:nvSpPr>
          <p:spPr bwMode="auto">
            <a:xfrm>
              <a:off x="1676400" y="6457890"/>
              <a:ext cx="37000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Existing condition: Oct. 2013</a:t>
              </a:r>
            </a:p>
          </p:txBody>
        </p:sp>
      </p:grpSp>
    </p:spTree>
    <p:extLst>
      <p:ext uri="{BB962C8B-B14F-4D97-AF65-F5344CB8AC3E}">
        <p14:creationId xmlns:p14="http://schemas.microsoft.com/office/powerpoint/2010/main" val="34333271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Z:\Dropbox (WALC Institute)\0.Projects_ProjectFiles\Minnesota\New Ulm MN 2013-10\Garden Street pictures\Crossing cross-secti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07963"/>
            <a:ext cx="91440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9300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1" descr="page 21 enhanced crosswalk at Vogel 8-26-14"/>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0" y="0"/>
            <a:ext cx="9144000" cy="6869113"/>
            <a:chOff x="0" y="0"/>
            <a:chExt cx="9144000" cy="6869173"/>
          </a:xfrm>
        </p:grpSpPr>
        <p:pic>
          <p:nvPicPr>
            <p:cNvPr id="190468" name="Picture 2" descr="Z:\Dropbox (WALC Institute)\0.Projects_ProjectFiles\Minnesota\New Ulm MN 2013-10\d.Products_OnSite_Photos_PPTs\Photos\IMG_496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69" name="TextBox 4"/>
            <p:cNvSpPr txBox="1">
              <a:spLocks noChangeArrowheads="1"/>
            </p:cNvSpPr>
            <p:nvPr/>
          </p:nvSpPr>
          <p:spPr bwMode="auto">
            <a:xfrm>
              <a:off x="152400" y="6469063"/>
              <a:ext cx="37000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Existing condition: Oct. 2013</a:t>
              </a:r>
            </a:p>
          </p:txBody>
        </p:sp>
      </p:grpSp>
    </p:spTree>
    <p:extLst>
      <p:ext uri="{BB962C8B-B14F-4D97-AF65-F5344CB8AC3E}">
        <p14:creationId xmlns:p14="http://schemas.microsoft.com/office/powerpoint/2010/main" val="2698959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1" descr="page 20 site of old crosswalk at Vogel 8-26-14"/>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2292350" y="0"/>
            <a:ext cx="4559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676400" y="0"/>
            <a:ext cx="5829300" cy="7772400"/>
            <a:chOff x="1676400" y="0"/>
            <a:chExt cx="5829300" cy="7772400"/>
          </a:xfrm>
        </p:grpSpPr>
        <p:pic>
          <p:nvPicPr>
            <p:cNvPr id="191492" name="Picture 2" descr="Z:\Dropbox (WALC Institute)\0.Projects_ProjectFiles\Minnesota\New Ulm MN 2013-10\d.Products_OnSite_Photos_PPTs\Photos\IMG_493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0"/>
              <a:ext cx="5829300"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3" name="TextBox 3"/>
            <p:cNvSpPr txBox="1">
              <a:spLocks noChangeArrowheads="1"/>
            </p:cNvSpPr>
            <p:nvPr/>
          </p:nvSpPr>
          <p:spPr bwMode="auto">
            <a:xfrm>
              <a:off x="1676400" y="6457890"/>
              <a:ext cx="37000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Existing condition: Oct. 2013</a:t>
              </a:r>
            </a:p>
          </p:txBody>
        </p:sp>
      </p:grpSp>
    </p:spTree>
    <p:extLst>
      <p:ext uri="{BB962C8B-B14F-4D97-AF65-F5344CB8AC3E}">
        <p14:creationId xmlns:p14="http://schemas.microsoft.com/office/powerpoint/2010/main" val="1434234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1" descr="page 21 cars approaching crosswalk at Vogel 8-26-14"/>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2328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1" descr="page 21 new crosswalk at Vogel 8-26-14"/>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388938"/>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3206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5334000"/>
            <a:ext cx="8229600" cy="762000"/>
          </a:xfrm>
        </p:spPr>
        <p:txBody>
          <a:bodyPr/>
          <a:lstStyle/>
          <a:p>
            <a:r>
              <a:rPr lang="en-US" sz="3600" dirty="0" smtClean="0">
                <a:solidFill>
                  <a:schemeClr val="bg1"/>
                </a:solidFill>
              </a:rPr>
              <a:t>Use those stories to </a:t>
            </a:r>
            <a:r>
              <a:rPr lang="en-US" sz="3600" b="1" i="1" dirty="0" smtClean="0">
                <a:solidFill>
                  <a:schemeClr val="bg1"/>
                </a:solidFill>
              </a:rPr>
              <a:t>show</a:t>
            </a:r>
            <a:r>
              <a:rPr lang="en-US" sz="3600" dirty="0" smtClean="0">
                <a:solidFill>
                  <a:schemeClr val="bg1"/>
                </a:solidFill>
              </a:rPr>
              <a:t> people how it will feel and look.</a:t>
            </a:r>
            <a:endParaRPr lang="en-US" sz="3600" dirty="0">
              <a:solidFill>
                <a:schemeClr val="bg1"/>
              </a:solidFill>
            </a:endParaRP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5105400"/>
          </a:xfrm>
          <a:prstGeom prst="rect">
            <a:avLst/>
          </a:prstGeom>
        </p:spPr>
      </p:pic>
    </p:spTree>
    <p:extLst>
      <p:ext uri="{BB962C8B-B14F-4D97-AF65-F5344CB8AC3E}">
        <p14:creationId xmlns:p14="http://schemas.microsoft.com/office/powerpoint/2010/main" val="150600670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5" descr="Winter Garden Intersection After 2.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Winter Garden Intersection Afte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Winter Garden Intersection Befor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ctrTitle"/>
          </p:nvPr>
        </p:nvSpPr>
        <p:spPr>
          <a:xfrm>
            <a:off x="0" y="0"/>
            <a:ext cx="9144000" cy="609600"/>
          </a:xfrm>
        </p:spPr>
        <p:txBody>
          <a:bodyPr>
            <a:normAutofit fontScale="90000"/>
          </a:bodyPr>
          <a:lstStyle/>
          <a:p>
            <a:pPr algn="l">
              <a:defRPr/>
            </a:pPr>
            <a:r>
              <a:rPr lang="en-US" sz="4000" dirty="0"/>
              <a:t>Vision for a Better Street and Place</a:t>
            </a:r>
          </a:p>
        </p:txBody>
      </p:sp>
    </p:spTree>
    <p:extLst>
      <p:ext uri="{BB962C8B-B14F-4D97-AF65-F5344CB8AC3E}">
        <p14:creationId xmlns:p14="http://schemas.microsoft.com/office/powerpoint/2010/main" val="4019117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0"/>
                                        <p:tgtEl>
                                          <p:spTgt spid="5"/>
                                        </p:tgtEl>
                                      </p:cBhvr>
                                    </p:animEffect>
                                    <p:set>
                                      <p:cBhvr>
                                        <p:cTn id="7" dur="1" fill="hold">
                                          <p:stCondLst>
                                            <p:cond delay="49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0"/>
                                        <p:tgtEl>
                                          <p:spTgt spid="4"/>
                                        </p:tgtEl>
                                      </p:cBhvr>
                                    </p:animEffect>
                                    <p:set>
                                      <p:cBhvr>
                                        <p:cTn id="12" dur="1" fill="hold">
                                          <p:stCondLst>
                                            <p:cond delay="4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000" y="914400"/>
            <a:ext cx="7620000" cy="5029200"/>
          </a:xfrm>
          <a:prstGeom prst="rect">
            <a:avLst/>
          </a:prstGeom>
        </p:spPr>
      </p:pic>
    </p:spTree>
    <p:extLst>
      <p:ext uri="{BB962C8B-B14F-4D97-AF65-F5344CB8AC3E}">
        <p14:creationId xmlns:p14="http://schemas.microsoft.com/office/powerpoint/2010/main" val="355763063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000" y="914400"/>
            <a:ext cx="7620000" cy="5029200"/>
          </a:xfrm>
          <a:prstGeom prst="rect">
            <a:avLst/>
          </a:prstGeom>
        </p:spPr>
      </p:pic>
    </p:spTree>
    <p:extLst>
      <p:ext uri="{BB962C8B-B14F-4D97-AF65-F5344CB8AC3E}">
        <p14:creationId xmlns:p14="http://schemas.microsoft.com/office/powerpoint/2010/main" val="10802670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6386496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04385060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3998778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8760831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352143610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0770410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p-up plaza in a Milwaukee, Wisconsin, parking lo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1"/>
            <a:ext cx="1070765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cdn.aarp.net/content/dam/aarp/livable-communities/images-2016/PopUpToolKit/200w-PopUpDemoToolKit-Logo.imgcache.revde103161d11ef6534a2530c1a9a5137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0" y="0"/>
            <a:ext cx="3894662" cy="1752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28600" y="379241"/>
            <a:ext cx="4572000" cy="1243417"/>
          </a:xfrm>
          <a:prstGeom prst="rect">
            <a:avLst/>
          </a:prstGeom>
        </p:spPr>
        <p:txBody>
          <a:bodyPr>
            <a:spAutoFit/>
          </a:bodyPr>
          <a:lstStyle/>
          <a:p>
            <a:pPr marL="114300" lvl="1" indent="-114300" defTabSz="533400">
              <a:lnSpc>
                <a:spcPct val="90000"/>
              </a:lnSpc>
              <a:spcBef>
                <a:spcPct val="0"/>
              </a:spcBef>
              <a:spcAft>
                <a:spcPts val="600"/>
              </a:spcAft>
            </a:pPr>
            <a:r>
              <a:rPr lang="en-US" sz="2400" b="1" dirty="0" smtClean="0">
                <a:solidFill>
                  <a:schemeClr val="bg1"/>
                </a:solidFill>
                <a:latin typeface="Calibri" pitchFamily="34" charset="0"/>
                <a:cs typeface="Calibri" pitchFamily="34" charset="0"/>
              </a:rPr>
              <a:t>Build on Momentum</a:t>
            </a:r>
            <a:endParaRPr lang="en-US" sz="2400" b="1" dirty="0">
              <a:solidFill>
                <a:schemeClr val="bg1"/>
              </a:solidFill>
              <a:latin typeface="Calibri" pitchFamily="34" charset="0"/>
              <a:cs typeface="Calibri" pitchFamily="34" charset="0"/>
            </a:endParaRPr>
          </a:p>
          <a:p>
            <a:pPr marL="285750" lvl="1" indent="-285750" defTabSz="533400">
              <a:lnSpc>
                <a:spcPct val="90000"/>
              </a:lnSpc>
              <a:spcBef>
                <a:spcPct val="0"/>
              </a:spcBef>
              <a:spcAft>
                <a:spcPts val="600"/>
              </a:spcAft>
              <a:buFont typeface="Arial" panose="020B0604020202020204" pitchFamily="34" charset="0"/>
              <a:buChar char="•"/>
            </a:pPr>
            <a:r>
              <a:rPr lang="en-US" sz="2400" dirty="0" smtClean="0">
                <a:solidFill>
                  <a:schemeClr val="bg1"/>
                </a:solidFill>
                <a:latin typeface="Calibri" pitchFamily="34" charset="0"/>
                <a:cs typeface="Calibri" pitchFamily="34" charset="0"/>
              </a:rPr>
              <a:t>Model projects</a:t>
            </a:r>
          </a:p>
          <a:p>
            <a:pPr marL="285750" lvl="1" indent="-285750" defTabSz="533400">
              <a:lnSpc>
                <a:spcPct val="90000"/>
              </a:lnSpc>
              <a:spcBef>
                <a:spcPct val="0"/>
              </a:spcBef>
              <a:spcAft>
                <a:spcPts val="600"/>
              </a:spcAft>
              <a:buFont typeface="Arial" panose="020B0604020202020204" pitchFamily="34" charset="0"/>
              <a:buChar char="•"/>
            </a:pPr>
            <a:r>
              <a:rPr lang="en-US" sz="2400" dirty="0" smtClean="0">
                <a:solidFill>
                  <a:schemeClr val="bg1"/>
                </a:solidFill>
                <a:latin typeface="Calibri" pitchFamily="34" charset="0"/>
                <a:cs typeface="Calibri" pitchFamily="34" charset="0"/>
              </a:rPr>
              <a:t>Celebrate early wins</a:t>
            </a:r>
            <a:endParaRPr lang="en-US" sz="2400"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438411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291380"/>
            <a:ext cx="9144000" cy="6414219"/>
          </a:xfrm>
          <a:prstGeom prst="rect">
            <a:avLst/>
          </a:prstGeom>
        </p:spPr>
      </p:pic>
    </p:spTree>
    <p:extLst>
      <p:ext uri="{BB962C8B-B14F-4D97-AF65-F5344CB8AC3E}">
        <p14:creationId xmlns:p14="http://schemas.microsoft.com/office/powerpoint/2010/main" val="36682911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83456"/>
            <a:ext cx="9144000" cy="7028946"/>
          </a:xfrm>
          <a:prstGeom prst="rect">
            <a:avLst/>
          </a:prstGeom>
        </p:spPr>
      </p:pic>
      <p:sp>
        <p:nvSpPr>
          <p:cNvPr id="3" name="Text Placeholder 4"/>
          <p:cNvSpPr txBox="1">
            <a:spLocks/>
          </p:cNvSpPr>
          <p:nvPr/>
        </p:nvSpPr>
        <p:spPr>
          <a:xfrm>
            <a:off x="5486400" y="1981200"/>
            <a:ext cx="3657600" cy="48006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 typeface="Arial" charset="0"/>
              <a:buNone/>
              <a:defRPr/>
            </a:pPr>
            <a:r>
              <a:rPr lang="en-US" sz="4800" dirty="0" smtClean="0">
                <a:solidFill>
                  <a:schemeClr val="bg1"/>
                </a:solidFill>
              </a:rPr>
              <a:t>“TACTICAL URBANISM”</a:t>
            </a:r>
          </a:p>
          <a:p>
            <a:pPr algn="ctr">
              <a:buFont typeface="Arial" charset="0"/>
              <a:buNone/>
              <a:defRPr/>
            </a:pPr>
            <a:r>
              <a:rPr lang="en-US" sz="1600" dirty="0" smtClean="0">
                <a:solidFill>
                  <a:schemeClr val="bg1"/>
                </a:solidFill>
              </a:rPr>
              <a:t>Tactical Urbanist’s Guide to</a:t>
            </a:r>
          </a:p>
          <a:p>
            <a:pPr algn="ctr">
              <a:buFont typeface="Arial" charset="0"/>
              <a:buNone/>
              <a:defRPr/>
            </a:pPr>
            <a:r>
              <a:rPr lang="en-US" sz="1600" dirty="0" smtClean="0">
                <a:solidFill>
                  <a:schemeClr val="bg1"/>
                </a:solidFill>
              </a:rPr>
              <a:t> Materials and Design</a:t>
            </a:r>
          </a:p>
          <a:p>
            <a:pPr algn="ctr">
              <a:buFont typeface="Arial" charset="0"/>
              <a:buNone/>
              <a:defRPr/>
            </a:pPr>
            <a:r>
              <a:rPr lang="en-US" sz="1600" dirty="0" smtClean="0">
                <a:solidFill>
                  <a:schemeClr val="bg1"/>
                </a:solidFill>
              </a:rPr>
              <a:t>Version 1.0</a:t>
            </a:r>
            <a:endParaRPr lang="en-US" sz="1600" dirty="0">
              <a:solidFill>
                <a:schemeClr val="bg1"/>
              </a:solidFill>
            </a:endParaRPr>
          </a:p>
        </p:txBody>
      </p:sp>
    </p:spTree>
    <p:extLst>
      <p:ext uri="{BB962C8B-B14F-4D97-AF65-F5344CB8AC3E}">
        <p14:creationId xmlns:p14="http://schemas.microsoft.com/office/powerpoint/2010/main" val="14789088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Slide Number Placehold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A1A44B47-BE10-104A-918E-9918793307F9}" type="slidenum">
              <a:rPr lang="en-US" sz="1200">
                <a:solidFill>
                  <a:srgbClr val="7F7F7F"/>
                </a:solidFill>
                <a:latin typeface="Century Gothic" charset="0"/>
                <a:ea typeface="MS PGothic" charset="0"/>
                <a:cs typeface="MS PGothic" charset="0"/>
              </a:rPr>
              <a:pPr eaLnBrk="1" fontAlgn="base" hangingPunct="1">
                <a:spcBef>
                  <a:spcPct val="0"/>
                </a:spcBef>
                <a:spcAft>
                  <a:spcPct val="0"/>
                </a:spcAft>
              </a:pPr>
              <a:t>77</a:t>
            </a:fld>
            <a:endParaRPr lang="en-US" sz="1200" dirty="0">
              <a:solidFill>
                <a:srgbClr val="7F7F7F"/>
              </a:solidFill>
              <a:latin typeface="Century Gothic" charset="0"/>
              <a:ea typeface="MS PGothic" charset="0"/>
              <a:cs typeface="MS PGothic" charset="0"/>
            </a:endParaRPr>
          </a:p>
        </p:txBody>
      </p:sp>
      <p:sp>
        <p:nvSpPr>
          <p:cNvPr id="8" name="Rectangle 7"/>
          <p:cNvSpPr/>
          <p:nvPr/>
        </p:nvSpPr>
        <p:spPr>
          <a:xfrm>
            <a:off x="14571" y="344597"/>
            <a:ext cx="9323622" cy="523220"/>
          </a:xfrm>
          <a:prstGeom prst="rect">
            <a:avLst/>
          </a:prstGeom>
        </p:spPr>
        <p:txBody>
          <a:bodyPr wrap="square">
            <a:spAutoFit/>
          </a:bodyPr>
          <a:lstStyle/>
          <a:p>
            <a:pPr marL="514350" indent="-514350" fontAlgn="base">
              <a:spcBef>
                <a:spcPct val="0"/>
              </a:spcBef>
              <a:spcAft>
                <a:spcPct val="0"/>
              </a:spcAft>
              <a:buFont typeface="+mj-ea"/>
              <a:buAutoNum type="circleNumDbPlain" startAt="3"/>
            </a:pPr>
            <a:r>
              <a:rPr lang="en-US" sz="2800" b="1" dirty="0" smtClean="0">
                <a:solidFill>
                  <a:prstClr val="white"/>
                </a:solidFill>
                <a:latin typeface="Century Gothic" charset="0"/>
                <a:ea typeface="MS PGothic" charset="0"/>
              </a:rPr>
              <a:t>  IMPROVE </a:t>
            </a:r>
            <a:r>
              <a:rPr lang="en-US" sz="2800" b="1" dirty="0" smtClean="0">
                <a:solidFill>
                  <a:srgbClr val="D34817">
                    <a:lumMod val="40000"/>
                    <a:lumOff val="60000"/>
                  </a:srgbClr>
                </a:solidFill>
                <a:latin typeface="Century Gothic" charset="0"/>
                <a:ea typeface="MS PGothic" charset="0"/>
              </a:rPr>
              <a:t>Crossings</a:t>
            </a:r>
            <a:endParaRPr lang="en-US" sz="2800" dirty="0">
              <a:solidFill>
                <a:srgbClr val="D34817">
                  <a:lumMod val="40000"/>
                  <a:lumOff val="60000"/>
                </a:srgbClr>
              </a:solidFill>
              <a:ea typeface="ＭＳ Ｐゴシック" charset="0"/>
            </a:endParaRPr>
          </a:p>
        </p:txBody>
      </p:sp>
      <p:pic>
        <p:nvPicPr>
          <p:cNvPr id="3074" name="Picture 2" descr="C:\Users\Kelly Morphy\Dropbox\0.Projects_ProjectFiles\Iowa\Carlisle IA Building Blocks Workshop - SGA\d.Products_OnSite_Photos_PPTs\All PHOTOS\CarlisleIA_WALC-Institute_2013-09-23 (57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352144"/>
            <a:ext cx="9144000" cy="551220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925358"/>
            <a:ext cx="6011694" cy="1938992"/>
          </a:xfrm>
          <a:prstGeom prst="rect">
            <a:avLst/>
          </a:prstGeom>
        </p:spPr>
        <p:txBody>
          <a:bodyPr wrap="square">
            <a:spAutoFit/>
          </a:bodyPr>
          <a:lstStyle/>
          <a:p>
            <a:pPr fontAlgn="base">
              <a:spcBef>
                <a:spcPct val="0"/>
              </a:spcBef>
              <a:spcAft>
                <a:spcPct val="0"/>
              </a:spcAft>
            </a:pPr>
            <a:r>
              <a:rPr lang="en-US" altLang="en-US" sz="2000" dirty="0" smtClean="0">
                <a:solidFill>
                  <a:prstClr val="white"/>
                </a:solidFill>
                <a:ea typeface="ＭＳ Ｐゴシック" charset="0"/>
                <a:cs typeface="Calibri"/>
              </a:rPr>
              <a:t>The project team identified during the workshop that a midblock crossing is needed to facilitate people getting from the west side of 5</a:t>
            </a:r>
            <a:r>
              <a:rPr lang="en-US" altLang="en-US" sz="2000" baseline="30000" dirty="0" smtClean="0">
                <a:solidFill>
                  <a:prstClr val="white"/>
                </a:solidFill>
                <a:ea typeface="ＭＳ Ｐゴシック" charset="0"/>
                <a:cs typeface="Calibri"/>
              </a:rPr>
              <a:t>th</a:t>
            </a:r>
            <a:r>
              <a:rPr lang="en-US" altLang="en-US" sz="2000" dirty="0" smtClean="0">
                <a:solidFill>
                  <a:prstClr val="white"/>
                </a:solidFill>
                <a:ea typeface="ＭＳ Ｐゴシック" charset="0"/>
                <a:cs typeface="Calibri"/>
              </a:rPr>
              <a:t> to the elementary school. Within 30 days of the workshop, the crosswalk had been marked (image not available). See the following slide for another treatment to consider at this midblock crossing.</a:t>
            </a:r>
            <a:endParaRPr lang="en-US" altLang="en-US" sz="2000" dirty="0">
              <a:solidFill>
                <a:prstClr val="white"/>
              </a:solidFill>
              <a:ea typeface="ＭＳ Ｐゴシック" charset="0"/>
              <a:cs typeface="Calibri"/>
            </a:endParaRPr>
          </a:p>
        </p:txBody>
      </p:sp>
      <p:pic>
        <p:nvPicPr>
          <p:cNvPr id="10" name="Picture 2" descr="C:\Users\Kelly Morphy\AppData\Local\Microsoft\Windows\Temporary Internet Files\Content.IE5\SZUIRUXW\MC900434665[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11461" y="5355611"/>
            <a:ext cx="1632539" cy="150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03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l="-321"/>
          <a:stretch/>
        </p:blipFill>
        <p:spPr>
          <a:xfrm>
            <a:off x="-50065" y="2909811"/>
            <a:ext cx="9184337" cy="3954539"/>
          </a:xfrm>
          <a:prstGeom prst="rect">
            <a:avLst/>
          </a:prstGeom>
        </p:spPr>
      </p:pic>
      <p:sp>
        <p:nvSpPr>
          <p:cNvPr id="88068" name="Slide Number Placehold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A1A44B47-BE10-104A-918E-9918793307F9}" type="slidenum">
              <a:rPr lang="en-US" sz="1200">
                <a:solidFill>
                  <a:srgbClr val="7F7F7F"/>
                </a:solidFill>
                <a:latin typeface="Century Gothic" charset="0"/>
                <a:ea typeface="MS PGothic" charset="0"/>
                <a:cs typeface="MS PGothic" charset="0"/>
              </a:rPr>
              <a:pPr eaLnBrk="1" fontAlgn="base" hangingPunct="1">
                <a:spcBef>
                  <a:spcPct val="0"/>
                </a:spcBef>
                <a:spcAft>
                  <a:spcPct val="0"/>
                </a:spcAft>
              </a:pPr>
              <a:t>78</a:t>
            </a:fld>
            <a:endParaRPr lang="en-US" sz="1200" dirty="0">
              <a:solidFill>
                <a:srgbClr val="7F7F7F"/>
              </a:solidFill>
              <a:latin typeface="Century Gothic" charset="0"/>
              <a:ea typeface="MS PGothic" charset="0"/>
              <a:cs typeface="MS PGothic" charset="0"/>
            </a:endParaRPr>
          </a:p>
        </p:txBody>
      </p:sp>
      <p:sp>
        <p:nvSpPr>
          <p:cNvPr id="5" name="Rectangle 4"/>
          <p:cNvSpPr/>
          <p:nvPr/>
        </p:nvSpPr>
        <p:spPr>
          <a:xfrm>
            <a:off x="0" y="265739"/>
            <a:ext cx="9323622" cy="523220"/>
          </a:xfrm>
          <a:prstGeom prst="rect">
            <a:avLst/>
          </a:prstGeom>
        </p:spPr>
        <p:txBody>
          <a:bodyPr wrap="square">
            <a:spAutoFit/>
          </a:bodyPr>
          <a:lstStyle/>
          <a:p>
            <a:pPr fontAlgn="base">
              <a:spcBef>
                <a:spcPct val="0"/>
              </a:spcBef>
              <a:spcAft>
                <a:spcPct val="0"/>
              </a:spcAft>
            </a:pPr>
            <a:r>
              <a:rPr lang="en-US" sz="2800" b="1" dirty="0" smtClean="0">
                <a:solidFill>
                  <a:prstClr val="white"/>
                </a:solidFill>
                <a:latin typeface="Century Gothic" charset="0"/>
                <a:ea typeface="MS PGothic" charset="0"/>
              </a:rPr>
              <a:t>Remove Signs that Send the Wrong Message</a:t>
            </a:r>
            <a:endParaRPr lang="en-US" sz="2800" dirty="0">
              <a:solidFill>
                <a:prstClr val="black"/>
              </a:solidFill>
              <a:ea typeface="ＭＳ Ｐゴシック" charset="0"/>
            </a:endParaRPr>
          </a:p>
        </p:txBody>
      </p:sp>
      <p:sp>
        <p:nvSpPr>
          <p:cNvPr id="17" name="Right Arrow 16"/>
          <p:cNvSpPr/>
          <p:nvPr/>
        </p:nvSpPr>
        <p:spPr>
          <a:xfrm>
            <a:off x="0" y="2414705"/>
            <a:ext cx="9144000" cy="788509"/>
          </a:xfrm>
          <a:prstGeom prst="rightArrow">
            <a:avLst/>
          </a:prstGeom>
          <a:solidFill>
            <a:schemeClr val="accent4"/>
          </a:solidFill>
          <a:ln>
            <a:solidFill>
              <a:srgbClr val="31859C"/>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dirty="0">
              <a:ln>
                <a:solidFill>
                  <a:srgbClr val="918485">
                    <a:lumMod val="75000"/>
                  </a:srgbClr>
                </a:solidFill>
              </a:ln>
              <a:solidFill>
                <a:srgbClr val="918485">
                  <a:lumMod val="75000"/>
                </a:srgbClr>
              </a:solidFill>
            </a:endParaRPr>
          </a:p>
        </p:txBody>
      </p:sp>
      <p:sp>
        <p:nvSpPr>
          <p:cNvPr id="18" name="Text Placeholder 8"/>
          <p:cNvSpPr txBox="1">
            <a:spLocks/>
          </p:cNvSpPr>
          <p:nvPr/>
        </p:nvSpPr>
        <p:spPr bwMode="auto">
          <a:xfrm>
            <a:off x="0" y="2616406"/>
            <a:ext cx="2885797" cy="586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fontAlgn="auto" hangingPunct="1">
              <a:spcAft>
                <a:spcPts val="0"/>
              </a:spcAft>
              <a:buFont typeface="Arial"/>
              <a:buNone/>
              <a:defRPr/>
            </a:pPr>
            <a:r>
              <a:rPr lang="en-US" sz="1800" b="1" dirty="0" smtClean="0">
                <a:solidFill>
                  <a:prstClr val="white"/>
                </a:solidFill>
                <a:latin typeface="Century Gothic"/>
                <a:cs typeface="Century Gothic"/>
              </a:rPr>
              <a:t>Before</a:t>
            </a:r>
            <a:endParaRPr lang="en-US" sz="1800" dirty="0">
              <a:solidFill>
                <a:prstClr val="white"/>
              </a:solidFill>
              <a:latin typeface="Century Gothic"/>
              <a:cs typeface="Century Gothic"/>
            </a:endParaRPr>
          </a:p>
        </p:txBody>
      </p:sp>
      <p:sp>
        <p:nvSpPr>
          <p:cNvPr id="20" name="Text Placeholder 8"/>
          <p:cNvSpPr txBox="1">
            <a:spLocks/>
          </p:cNvSpPr>
          <p:nvPr/>
        </p:nvSpPr>
        <p:spPr bwMode="auto">
          <a:xfrm>
            <a:off x="168398" y="1659070"/>
            <a:ext cx="8549819" cy="67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sz="1800" dirty="0" smtClean="0">
                <a:solidFill>
                  <a:srgbClr val="595959"/>
                </a:solidFill>
                <a:cs typeface="Calibri"/>
              </a:rPr>
              <a:t>This combination of signs can be confusing to drivers. Moreover, right turns on red shouldn’t be allowed near schools at any time of day. Less than 30 days after the walking audit, the bottom sign had been removed.</a:t>
            </a:r>
            <a:endParaRPr lang="en-US" sz="1800" dirty="0">
              <a:solidFill>
                <a:srgbClr val="595959"/>
              </a:solidFill>
              <a:cs typeface="Calibri"/>
            </a:endParaRPr>
          </a:p>
        </p:txBody>
      </p:sp>
      <p:pic>
        <p:nvPicPr>
          <p:cNvPr id="12" name="Picture 2" descr="C:\Users\Kelly Morphy\AppData\Local\Microsoft\Windows\Temporary Internet Files\Content.IE5\SZUIRUXW\MC900434665[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11461" y="5361961"/>
            <a:ext cx="1632539" cy="150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1381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228600"/>
            <a:ext cx="6388407" cy="5486400"/>
          </a:xfrm>
          <a:prstGeom prst="rect">
            <a:avLst/>
          </a:prstGeom>
        </p:spPr>
      </p:pic>
      <p:sp>
        <p:nvSpPr>
          <p:cNvPr id="3" name="Rectangle 2"/>
          <p:cNvSpPr/>
          <p:nvPr/>
        </p:nvSpPr>
        <p:spPr>
          <a:xfrm>
            <a:off x="1523999" y="5791201"/>
            <a:ext cx="6388407" cy="830997"/>
          </a:xfrm>
          <a:prstGeom prst="rect">
            <a:avLst/>
          </a:prstGeom>
        </p:spPr>
        <p:txBody>
          <a:bodyPr wrap="square">
            <a:spAutoFit/>
          </a:bodyPr>
          <a:lstStyle/>
          <a:p>
            <a:pPr algn="ctr">
              <a:buFont typeface="Arial" charset="0"/>
              <a:buNone/>
              <a:defRPr/>
            </a:pPr>
            <a:r>
              <a:rPr lang="en-US" sz="2400" dirty="0" smtClean="0">
                <a:solidFill>
                  <a:schemeClr val="bg1"/>
                </a:solidFill>
              </a:rPr>
              <a:t>The Dallas Morning News</a:t>
            </a:r>
          </a:p>
          <a:p>
            <a:pPr algn="ctr">
              <a:buFont typeface="Arial" charset="0"/>
              <a:buNone/>
              <a:defRPr/>
            </a:pPr>
            <a:r>
              <a:rPr lang="en-US" sz="2400" dirty="0" smtClean="0">
                <a:solidFill>
                  <a:schemeClr val="bg1"/>
                </a:solidFill>
              </a:rPr>
              <a:t>April 12, 2017</a:t>
            </a:r>
            <a:endParaRPr lang="en-US" sz="900" dirty="0">
              <a:solidFill>
                <a:schemeClr val="bg1"/>
              </a:solidFill>
            </a:endParaRPr>
          </a:p>
        </p:txBody>
      </p:sp>
    </p:spTree>
    <p:extLst>
      <p:ext uri="{BB962C8B-B14F-4D97-AF65-F5344CB8AC3E}">
        <p14:creationId xmlns:p14="http://schemas.microsoft.com/office/powerpoint/2010/main" val="414854343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533400"/>
            <a:ext cx="85344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a:buFont typeface="Arial" charset="0"/>
              <a:buNone/>
              <a:defRPr/>
            </a:pPr>
            <a:r>
              <a:rPr lang="en-US" sz="2000" dirty="0" smtClean="0">
                <a:solidFill>
                  <a:schemeClr val="tx1"/>
                </a:solidFill>
              </a:rPr>
              <a:t>Town Makers Guides: Healthy Building Placement and Livable Schools</a:t>
            </a:r>
          </a:p>
          <a:p>
            <a:pPr>
              <a:buFont typeface="Arial" charset="0"/>
              <a:buNone/>
              <a:defRPr/>
            </a:pPr>
            <a:r>
              <a:rPr lang="en-US" sz="2000" dirty="0" smtClean="0">
                <a:solidFill>
                  <a:schemeClr val="tx1"/>
                </a:solidFill>
              </a:rPr>
              <a:t>The Livability Fact Sheets (English and Spanish)</a:t>
            </a:r>
          </a:p>
          <a:p>
            <a:pPr>
              <a:buFont typeface="Arial" charset="0"/>
              <a:buNone/>
              <a:defRPr/>
            </a:pPr>
            <a:r>
              <a:rPr lang="en-US" sz="2000" dirty="0" smtClean="0">
                <a:solidFill>
                  <a:schemeClr val="tx1"/>
                </a:solidFill>
              </a:rPr>
              <a:t>The Imagining Livability Design Collection</a:t>
            </a:r>
          </a:p>
          <a:p>
            <a:pPr>
              <a:buFont typeface="Arial" charset="0"/>
              <a:buNone/>
              <a:defRPr/>
            </a:pPr>
            <a:r>
              <a:rPr lang="en-US" sz="2000" dirty="0" smtClean="0">
                <a:solidFill>
                  <a:schemeClr val="tx1"/>
                </a:solidFill>
              </a:rPr>
              <a:t>The Walkability 101 Workbook</a:t>
            </a:r>
          </a:p>
          <a:p>
            <a:pPr>
              <a:buFont typeface="Arial" charset="0"/>
              <a:buNone/>
              <a:defRPr/>
            </a:pPr>
            <a:r>
              <a:rPr lang="en-US" sz="2000" dirty="0" smtClean="0">
                <a:solidFill>
                  <a:schemeClr val="tx1"/>
                </a:solidFill>
              </a:rPr>
              <a:t>Pop-Up Demonstration Toolkit</a:t>
            </a:r>
          </a:p>
          <a:p>
            <a:pPr>
              <a:buFont typeface="Arial" charset="0"/>
              <a:buNone/>
              <a:defRPr/>
            </a:pPr>
            <a:r>
              <a:rPr lang="en-US" sz="2000" dirty="0" smtClean="0">
                <a:solidFill>
                  <a:schemeClr val="tx1"/>
                </a:solidFill>
              </a:rPr>
              <a:t>: walklive.org navigate to Resource Library</a:t>
            </a:r>
          </a:p>
          <a:p>
            <a:pPr>
              <a:buFont typeface="Arial" charset="0"/>
              <a:buNone/>
              <a:defRPr/>
            </a:pPr>
            <a:endParaRPr lang="en-US" sz="2000" dirty="0" smtClean="0">
              <a:solidFill>
                <a:schemeClr val="tx1"/>
              </a:solidFill>
            </a:endParaRPr>
          </a:p>
          <a:p>
            <a:pPr>
              <a:buFont typeface="Arial" charset="0"/>
              <a:buNone/>
              <a:defRPr/>
            </a:pPr>
            <a:r>
              <a:rPr lang="en-US" sz="2000" dirty="0" smtClean="0">
                <a:solidFill>
                  <a:schemeClr val="tx1"/>
                </a:solidFill>
              </a:rPr>
              <a:t>What If? </a:t>
            </a:r>
          </a:p>
          <a:p>
            <a:pPr>
              <a:buFont typeface="Arial" charset="0"/>
              <a:buNone/>
              <a:defRPr/>
            </a:pPr>
            <a:r>
              <a:rPr lang="en-US" sz="2000" dirty="0" smtClean="0">
                <a:solidFill>
                  <a:schemeClr val="tx1"/>
                </a:solidFill>
              </a:rPr>
              <a:t>: dix.hite.com navigate to </a:t>
            </a:r>
            <a:r>
              <a:rPr lang="en-US" sz="2000" dirty="0" err="1" smtClean="0">
                <a:solidFill>
                  <a:schemeClr val="tx1"/>
                </a:solidFill>
              </a:rPr>
              <a:t>DesignTHOUGHT</a:t>
            </a:r>
            <a:endParaRPr lang="en-US" sz="2000" dirty="0" smtClean="0">
              <a:solidFill>
                <a:schemeClr val="tx1"/>
              </a:solidFill>
            </a:endParaRPr>
          </a:p>
          <a:p>
            <a:pPr>
              <a:buFont typeface="Arial" charset="0"/>
              <a:buNone/>
              <a:defRPr/>
            </a:pPr>
            <a:endParaRPr lang="en-US" sz="2000" dirty="0">
              <a:solidFill>
                <a:schemeClr val="tx1"/>
              </a:solidFill>
            </a:endParaRPr>
          </a:p>
          <a:p>
            <a:pPr>
              <a:buFont typeface="Arial" charset="0"/>
              <a:buNone/>
              <a:defRPr/>
            </a:pPr>
            <a:r>
              <a:rPr lang="en-US" sz="2000" dirty="0" smtClean="0">
                <a:solidFill>
                  <a:schemeClr val="tx1"/>
                </a:solidFill>
              </a:rPr>
              <a:t>The Better Block Project </a:t>
            </a:r>
          </a:p>
          <a:p>
            <a:pPr>
              <a:buFont typeface="Arial" charset="0"/>
              <a:buNone/>
              <a:defRPr/>
            </a:pPr>
            <a:r>
              <a:rPr lang="en-US" sz="2000" dirty="0" smtClean="0">
                <a:solidFill>
                  <a:schemeClr val="tx1"/>
                </a:solidFill>
              </a:rPr>
              <a:t>: betterblock.org</a:t>
            </a:r>
          </a:p>
          <a:p>
            <a:pPr>
              <a:buFont typeface="Arial" charset="0"/>
              <a:buNone/>
              <a:defRPr/>
            </a:pPr>
            <a:endParaRPr lang="en-US" sz="2000" dirty="0">
              <a:solidFill>
                <a:schemeClr val="tx1"/>
              </a:solidFill>
            </a:endParaRPr>
          </a:p>
          <a:p>
            <a:pPr>
              <a:buFont typeface="Arial" charset="0"/>
              <a:buNone/>
              <a:defRPr/>
            </a:pPr>
            <a:r>
              <a:rPr lang="en-US" sz="2000" dirty="0" smtClean="0">
                <a:solidFill>
                  <a:schemeClr val="tx1"/>
                </a:solidFill>
              </a:rPr>
              <a:t>Tactical </a:t>
            </a:r>
            <a:r>
              <a:rPr lang="en-US" sz="2000" dirty="0">
                <a:solidFill>
                  <a:schemeClr val="tx1"/>
                </a:solidFill>
              </a:rPr>
              <a:t>Urbanist’s Guide </a:t>
            </a:r>
            <a:r>
              <a:rPr lang="en-US" sz="2000" dirty="0" smtClean="0">
                <a:solidFill>
                  <a:schemeClr val="tx1"/>
                </a:solidFill>
              </a:rPr>
              <a:t>to Materials </a:t>
            </a:r>
            <a:r>
              <a:rPr lang="en-US" sz="2000" dirty="0">
                <a:solidFill>
                  <a:schemeClr val="tx1"/>
                </a:solidFill>
              </a:rPr>
              <a:t>and </a:t>
            </a:r>
            <a:r>
              <a:rPr lang="en-US" sz="2000" dirty="0" smtClean="0">
                <a:solidFill>
                  <a:schemeClr val="tx1"/>
                </a:solidFill>
              </a:rPr>
              <a:t>Design, Version 1.0</a:t>
            </a:r>
          </a:p>
          <a:p>
            <a:pPr>
              <a:buFont typeface="Arial" charset="0"/>
              <a:buNone/>
              <a:defRPr/>
            </a:pPr>
            <a:r>
              <a:rPr lang="en-US" sz="2000" dirty="0" smtClean="0">
                <a:solidFill>
                  <a:schemeClr val="tx1"/>
                </a:solidFill>
              </a:rPr>
              <a:t>: tacticalurbanismguide.com</a:t>
            </a:r>
            <a:endParaRPr lang="en-US" sz="2000" dirty="0">
              <a:solidFill>
                <a:schemeClr val="tx1"/>
              </a:solidFill>
            </a:endParaRPr>
          </a:p>
        </p:txBody>
      </p:sp>
    </p:spTree>
    <p:extLst>
      <p:ext uri="{BB962C8B-B14F-4D97-AF65-F5344CB8AC3E}">
        <p14:creationId xmlns:p14="http://schemas.microsoft.com/office/powerpoint/2010/main" val="11073241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pic>
        <p:nvPicPr>
          <p:cNvPr id="8" name="Picture 2" descr="tempa"/>
          <p:cNvPicPr>
            <a:picLocks noChangeAspect="1" noChangeArrowheads="1"/>
          </p:cNvPicPr>
          <p:nvPr/>
        </p:nvPicPr>
        <p:blipFill>
          <a:blip r:embed="rId5">
            <a:lum bright="10000" contrast="40000"/>
            <a:extLst>
              <a:ext uri="{28A0092B-C50C-407E-A947-70E740481C1C}">
                <a14:useLocalDpi xmlns:a14="http://schemas.microsoft.com/office/drawing/2010/main"/>
              </a:ext>
            </a:extLst>
          </a:blip>
          <a:srcRect/>
          <a:stretch>
            <a:fillRect/>
          </a:stretch>
        </p:blipFill>
        <p:spPr bwMode="auto">
          <a:xfrm>
            <a:off x="1043641" y="1540198"/>
            <a:ext cx="7033371" cy="5394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49897" y="616868"/>
            <a:ext cx="805542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n-ea"/>
                <a:cs typeface="+mn-cs"/>
              </a:rPr>
              <a:t>WE ARE CHANGING THE WORLD</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186310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pic>
        <p:nvPicPr>
          <p:cNvPr id="8" name="Picture 7" descr="Rosemary Ave at Macys"/>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
          <a:stretch/>
        </p:blipFill>
        <p:spPr bwMode="auto">
          <a:xfrm>
            <a:off x="1107215" y="1524000"/>
            <a:ext cx="699226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49897" y="616868"/>
            <a:ext cx="805542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n-ea"/>
                <a:cs typeface="+mn-cs"/>
              </a:rPr>
              <a:t>WE ARE CHANGING THE WORLD</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75382780"/>
      </p:ext>
    </p:extLst>
  </p:cSld>
  <p:clrMapOvr>
    <a:masterClrMapping/>
  </p:clrMapOvr>
  <p:transition spd="slow">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pic>
        <p:nvPicPr>
          <p:cNvPr id="4" name="Picture 3" descr="1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a:xfrm>
            <a:off x="-98882" y="1233230"/>
            <a:ext cx="9344788" cy="5700970"/>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749897" y="616868"/>
            <a:ext cx="805542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n-ea"/>
                <a:cs typeface="+mn-cs"/>
              </a:rPr>
              <a:t>WE ARE CHANGING THE WORLD</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97442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hite-clouds-over-blue-sky-with-god-rays-time-lapse.jp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2809" y="-48628"/>
            <a:ext cx="9338715" cy="6982828"/>
          </a:xfrm>
          <a:prstGeom prst="rect">
            <a:avLst/>
          </a:prstGeom>
        </p:spPr>
      </p:pic>
      <p:pic>
        <p:nvPicPr>
          <p:cNvPr id="4" name="Picture 3" descr="Theater with Band"/>
          <p:cNvPicPr>
            <a:picLocks noChangeAspect="1" noChangeArrowheads="1"/>
          </p:cNvPicPr>
          <p:nvPr/>
        </p:nvPicPr>
        <p:blipFill>
          <a:blip r:embed="rId5">
            <a:lum bright="-12000" contrast="6000"/>
            <a:extLst>
              <a:ext uri="{28A0092B-C50C-407E-A947-70E740481C1C}">
                <a14:useLocalDpi xmlns:a14="http://schemas.microsoft.com/office/drawing/2010/main"/>
              </a:ext>
            </a:extLst>
          </a:blip>
          <a:srcRect/>
          <a:stretch>
            <a:fillRect/>
          </a:stretch>
        </p:blipFill>
        <p:spPr>
          <a:xfrm>
            <a:off x="-92809" y="-310578"/>
            <a:ext cx="9338715" cy="7510585"/>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749897" y="616868"/>
            <a:ext cx="805542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smtClean="0">
                <a:ln>
                  <a:noFill/>
                </a:ln>
                <a:solidFill>
                  <a:prstClr val="white"/>
                </a:solidFill>
                <a:effectLst/>
                <a:uLnTx/>
                <a:uFillTx/>
                <a:latin typeface="Calibri"/>
                <a:ea typeface="+mn-ea"/>
                <a:cs typeface="+mn-cs"/>
              </a:rPr>
              <a:t>WE ARE CHANGING THE WORLD</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141238495"/>
      </p:ext>
    </p:extLst>
  </p:cSld>
  <p:clrMapOvr>
    <a:masterClrMapping/>
  </p:clrMapOvr>
  <p:transition spd="slow">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descr="C:\Users\Kelly Morphy\Dropbox\5.Photos_Graphics_Presentations_(NotProjectFiles)\Photos BY Institute Staff\KellyMorphy_WALC-Institute\AgingInPlace_WinterGarden_FL_KellyMorphy.JPG"/>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12700" y="-76200"/>
            <a:ext cx="9131300" cy="6934200"/>
          </a:xfrm>
          <a:noFill/>
        </p:spPr>
      </p:pic>
    </p:spTree>
    <p:extLst>
      <p:ext uri="{BB962C8B-B14F-4D97-AF65-F5344CB8AC3E}">
        <p14:creationId xmlns:p14="http://schemas.microsoft.com/office/powerpoint/2010/main" val="4093394587"/>
      </p:ext>
    </p:extLst>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ILD-RIDING-BIKE-grandpa.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46290" y="2320321"/>
            <a:ext cx="4724400" cy="2241653"/>
          </a:xfrm>
          <a:prstGeom prst="rect">
            <a:avLst/>
          </a:prstGeom>
        </p:spPr>
      </p:pic>
      <p:sp>
        <p:nvSpPr>
          <p:cNvPr id="10" name="Rectangle 9"/>
          <p:cNvSpPr/>
          <p:nvPr/>
        </p:nvSpPr>
        <p:spPr>
          <a:xfrm>
            <a:off x="0" y="2315882"/>
            <a:ext cx="6172679" cy="2248647"/>
          </a:xfrm>
          <a:prstGeom prst="rect">
            <a:avLst/>
          </a:prstGeom>
          <a:gradFill flip="none" rotWithShape="1">
            <a:gsLst>
              <a:gs pos="20000">
                <a:schemeClr val="tx2">
                  <a:lumMod val="60000"/>
                  <a:lumOff val="40000"/>
                </a:schemeClr>
              </a:gs>
              <a:gs pos="55000">
                <a:srgbClr val="FFFFFF">
                  <a:alpha val="68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14934" y="2425700"/>
            <a:ext cx="5891108" cy="1723549"/>
          </a:xfrm>
          <a:prstGeom prst="rect">
            <a:avLst/>
          </a:prstGeom>
          <a:noFill/>
        </p:spPr>
        <p:txBody>
          <a:bodyPr wrap="square" rtlCol="0">
            <a:spAutoFit/>
          </a:bodyPr>
          <a:lstStyle/>
          <a:p>
            <a:r>
              <a:rPr lang="en-US" sz="1600" b="1" dirty="0" smtClean="0">
                <a:solidFill>
                  <a:schemeClr val="accent1">
                    <a:lumMod val="75000"/>
                  </a:schemeClr>
                </a:solidFill>
                <a:latin typeface="Arial Narrow" panose="020B0606020202030204" pitchFamily="34" charset="0"/>
                <a:cs typeface="Arial" panose="020B0604020202020204" pitchFamily="34" charset="0"/>
              </a:rPr>
              <a:t>Kelly Morphy</a:t>
            </a:r>
          </a:p>
          <a:p>
            <a:r>
              <a:rPr lang="en-US" sz="1500" dirty="0" smtClean="0">
                <a:solidFill>
                  <a:schemeClr val="accent1">
                    <a:lumMod val="75000"/>
                  </a:schemeClr>
                </a:solidFill>
                <a:latin typeface="Arial Narrow" panose="020B0606020202030204" pitchFamily="34" charset="0"/>
                <a:cs typeface="Arial" panose="020B0604020202020204" pitchFamily="34" charset="0"/>
              </a:rPr>
              <a:t>kmorphy@dixhite.com</a:t>
            </a:r>
          </a:p>
          <a:p>
            <a:r>
              <a:rPr lang="en-US" sz="1500" dirty="0" smtClean="0">
                <a:solidFill>
                  <a:schemeClr val="accent1">
                    <a:lumMod val="75000"/>
                  </a:schemeClr>
                </a:solidFill>
                <a:latin typeface="Arial Narrow" panose="020B0606020202030204" pitchFamily="34" charset="0"/>
                <a:cs typeface="Arial" panose="020B0604020202020204" pitchFamily="34" charset="0"/>
              </a:rPr>
              <a:t>(407) 667-1777</a:t>
            </a:r>
          </a:p>
          <a:p>
            <a:endParaRPr lang="en-US" sz="1500" dirty="0">
              <a:solidFill>
                <a:schemeClr val="accent1">
                  <a:lumMod val="75000"/>
                </a:schemeClr>
              </a:solidFill>
              <a:latin typeface="Arial Narrow" panose="020B0606020202030204" pitchFamily="34" charset="0"/>
              <a:cs typeface="Arial" panose="020B0604020202020204" pitchFamily="34" charset="0"/>
            </a:endParaRPr>
          </a:p>
          <a:p>
            <a:r>
              <a:rPr lang="en-US" sz="1500" dirty="0" smtClean="0">
                <a:solidFill>
                  <a:schemeClr val="accent1">
                    <a:lumMod val="75000"/>
                  </a:schemeClr>
                </a:solidFill>
                <a:latin typeface="Arial Narrow" panose="020B0606020202030204" pitchFamily="34" charset="0"/>
                <a:cs typeface="Arial" panose="020B0604020202020204" pitchFamily="34" charset="0"/>
              </a:rPr>
              <a:t>www.dixhite.com</a:t>
            </a:r>
          </a:p>
          <a:p>
            <a:r>
              <a:rPr lang="en-US" sz="1500" dirty="0" smtClean="0">
                <a:solidFill>
                  <a:schemeClr val="accent1">
                    <a:lumMod val="75000"/>
                  </a:schemeClr>
                </a:solidFill>
                <a:latin typeface="Arial Narrow" panose="020B0606020202030204" pitchFamily="34" charset="0"/>
                <a:cs typeface="Arial" panose="020B0604020202020204" pitchFamily="34" charset="0"/>
              </a:rPr>
              <a:t>www.walklive.org</a:t>
            </a:r>
          </a:p>
          <a:p>
            <a:endParaRPr lang="en-US" sz="1500" dirty="0">
              <a:solidFill>
                <a:schemeClr val="accent1">
                  <a:lumMod val="75000"/>
                </a:schemeClr>
              </a:solidFill>
              <a:latin typeface="Arial Narrow" panose="020B0606020202030204" pitchFamily="34" charset="0"/>
              <a:cs typeface="Arial" panose="020B0604020202020204" pitchFamily="34" charset="0"/>
            </a:endParaRPr>
          </a:p>
        </p:txBody>
      </p:sp>
      <p:pic>
        <p:nvPicPr>
          <p:cNvPr id="13" name="Picture 12" descr="wheelchair-couple.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4" y="-11875"/>
            <a:ext cx="2753689" cy="2292048"/>
          </a:xfrm>
          <a:prstGeom prst="rect">
            <a:avLst/>
          </a:prstGeom>
        </p:spPr>
      </p:pic>
      <p:pic>
        <p:nvPicPr>
          <p:cNvPr id="2" name="Picture 1" descr="Senior-itialian-styl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12417" y="0"/>
            <a:ext cx="2942138" cy="6858000"/>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793641" y="-13207"/>
            <a:ext cx="3384788" cy="2298445"/>
          </a:xfrm>
          <a:prstGeom prst="rect">
            <a:avLst/>
          </a:prstGeom>
        </p:spPr>
      </p:pic>
      <p:pic>
        <p:nvPicPr>
          <p:cNvPr id="12" name="Picture 1" descr="Photo 2 small.jp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418746" y="4592718"/>
            <a:ext cx="6589436" cy="230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881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4"/>
          <p:cNvGrpSpPr/>
          <p:nvPr/>
        </p:nvGrpSpPr>
        <p:grpSpPr>
          <a:xfrm>
            <a:off x="91440" y="102960"/>
            <a:ext cx="3489960" cy="354240"/>
            <a:chOff x="281940" y="612359"/>
            <a:chExt cx="3947160" cy="354240"/>
          </a:xfrm>
        </p:grpSpPr>
        <p:sp>
          <p:nvSpPr>
            <p:cNvPr id="6" name="Rounded Rectangle 5"/>
            <p:cNvSpPr/>
            <p:nvPr/>
          </p:nvSpPr>
          <p:spPr>
            <a:xfrm>
              <a:off x="281940" y="612359"/>
              <a:ext cx="3947160" cy="3542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ounded Rectangle 4"/>
            <p:cNvSpPr/>
            <p:nvPr/>
          </p:nvSpPr>
          <p:spPr>
            <a:xfrm>
              <a:off x="299233" y="629652"/>
              <a:ext cx="3912574" cy="3196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193" tIns="0" rIns="149193" bIns="0" numCol="1" spcCol="1270" anchor="ctr" anchorCtr="0">
              <a:noAutofit/>
            </a:bodyPr>
            <a:lstStyle/>
            <a:p>
              <a:pPr lvl="0" algn="l" defTabSz="533400">
                <a:lnSpc>
                  <a:spcPct val="90000"/>
                </a:lnSpc>
                <a:spcBef>
                  <a:spcPct val="0"/>
                </a:spcBef>
                <a:spcAft>
                  <a:spcPct val="35000"/>
                </a:spcAft>
              </a:pPr>
              <a:endParaRPr lang="en-US" kern="1200" dirty="0">
                <a:latin typeface="Calibri" pitchFamily="34" charset="0"/>
                <a:cs typeface="Calibri" pitchFamily="34" charset="0"/>
              </a:endParaRPr>
            </a:p>
          </p:txBody>
        </p:sp>
      </p:grpSp>
      <p:sp>
        <p:nvSpPr>
          <p:cNvPr id="13" name="Rectangle 12"/>
          <p:cNvSpPr/>
          <p:nvPr/>
        </p:nvSpPr>
        <p:spPr>
          <a:xfrm>
            <a:off x="152400" y="533400"/>
            <a:ext cx="3429000" cy="53340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endParaRPr lang="en-US" b="1" dirty="0" smtClean="0">
              <a:latin typeface="Calibri" pitchFamily="34" charset="0"/>
              <a:cs typeface="Calibri" pitchFamily="34" charset="0"/>
            </a:endParaRP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Talk and write to build understanding.</a:t>
            </a: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Evaluate the terms you use, the language of the industry and how they may affect communication with the public.</a:t>
            </a:r>
          </a:p>
          <a:p>
            <a:pPr marL="114300" lvl="1" indent="-114300" defTabSz="533400">
              <a:lnSpc>
                <a:spcPct val="90000"/>
              </a:lnSpc>
              <a:spcBef>
                <a:spcPct val="0"/>
              </a:spcBef>
              <a:spcAft>
                <a:spcPts val="600"/>
              </a:spcAft>
            </a:pPr>
            <a:r>
              <a:rPr lang="en-US" dirty="0" smtClean="0">
                <a:latin typeface="Calibri" pitchFamily="34" charset="0"/>
                <a:cs typeface="Calibri" pitchFamily="34" charset="0"/>
              </a:rPr>
              <a:t>Think like a teacher. Use words familiar to your audiences.</a:t>
            </a:r>
          </a:p>
          <a:p>
            <a:pPr marL="114300" lvl="1" indent="-114300" defTabSz="533400">
              <a:lnSpc>
                <a:spcPct val="90000"/>
              </a:lnSpc>
              <a:spcBef>
                <a:spcPct val="0"/>
              </a:spcBef>
              <a:spcAft>
                <a:spcPts val="600"/>
              </a:spcAft>
            </a:pPr>
            <a:endParaRPr lang="en-US" dirty="0" smtClean="0">
              <a:latin typeface="Calibri" pitchFamily="34" charset="0"/>
              <a:cs typeface="Calibri" pitchFamily="34" charset="0"/>
            </a:endParaRPr>
          </a:p>
          <a:p>
            <a:pPr marL="114300" lvl="1" indent="-114300" defTabSz="533400">
              <a:lnSpc>
                <a:spcPct val="90000"/>
              </a:lnSpc>
              <a:spcBef>
                <a:spcPct val="0"/>
              </a:spcBef>
              <a:spcAft>
                <a:spcPts val="600"/>
              </a:spcAft>
            </a:pPr>
            <a:endParaRPr lang="en-US" dirty="0" smtClean="0">
              <a:latin typeface="Calibri" pitchFamily="34" charset="0"/>
              <a:cs typeface="Calibri" pitchFamily="34" charset="0"/>
            </a:endParaRPr>
          </a:p>
          <a:p>
            <a:pPr marL="114300" lvl="1" indent="-114300" defTabSz="533400">
              <a:lnSpc>
                <a:spcPct val="90000"/>
              </a:lnSpc>
              <a:spcBef>
                <a:spcPct val="0"/>
              </a:spcBef>
              <a:spcAft>
                <a:spcPts val="600"/>
              </a:spcAft>
            </a:pPr>
            <a:endParaRPr lang="en-US" b="1" dirty="0" smtClean="0">
              <a:latin typeface="Calibri" pitchFamily="34" charset="0"/>
              <a:cs typeface="Calibri" pitchFamily="34" charset="0"/>
            </a:endParaRPr>
          </a:p>
        </p:txBody>
      </p:sp>
      <p:sp>
        <p:nvSpPr>
          <p:cNvPr id="23" name="Rectangle 22"/>
          <p:cNvSpPr/>
          <p:nvPr/>
        </p:nvSpPr>
        <p:spPr>
          <a:xfrm>
            <a:off x="4572000" y="533400"/>
            <a:ext cx="4114800" cy="55626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37634" tIns="249936" rIns="437634" bIns="85344" numCol="1" spcCol="1270" anchor="t" anchorCtr="0">
            <a:noAutofit/>
          </a:bodyPr>
          <a:lstStyle/>
          <a:p>
            <a:pPr marL="114300" lvl="1" indent="-114300" defTabSz="533400">
              <a:lnSpc>
                <a:spcPct val="90000"/>
              </a:lnSpc>
              <a:spcBef>
                <a:spcPct val="0"/>
              </a:spcBef>
              <a:spcAft>
                <a:spcPts val="600"/>
              </a:spcAft>
            </a:pPr>
            <a:r>
              <a:rPr lang="en-US" b="1" dirty="0" smtClean="0">
                <a:latin typeface="Calibri" pitchFamily="34" charset="0"/>
                <a:cs typeface="Calibri" pitchFamily="34" charset="0"/>
              </a:rPr>
              <a:t>Common Meanings</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Corridor = Hallway</a:t>
            </a:r>
          </a:p>
          <a:p>
            <a:pPr marL="571500" lvl="2" indent="-114300" defTabSz="533400">
              <a:lnSpc>
                <a:spcPct val="90000"/>
              </a:lnSpc>
              <a:spcBef>
                <a:spcPct val="0"/>
              </a:spcBef>
              <a:spcAft>
                <a:spcPts val="600"/>
              </a:spcAft>
            </a:pPr>
            <a:r>
              <a:rPr lang="en-US" dirty="0" smtClean="0">
                <a:latin typeface="Calibri" pitchFamily="34" charset="0"/>
                <a:cs typeface="Calibri" pitchFamily="34" charset="0"/>
              </a:rPr>
              <a:t>Replacements: streets, roadways</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Facilities = Buildings</a:t>
            </a:r>
          </a:p>
          <a:p>
            <a:pPr marL="571500" lvl="2"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Replacements: amenities, lanes,  lockers</a:t>
            </a:r>
          </a:p>
          <a:p>
            <a:pPr marL="114300" lvl="1" indent="-114300" defTabSz="533400">
              <a:lnSpc>
                <a:spcPct val="90000"/>
              </a:lnSpc>
              <a:spcBef>
                <a:spcPct val="0"/>
              </a:spcBef>
              <a:spcAft>
                <a:spcPts val="600"/>
              </a:spcAft>
            </a:pPr>
            <a:endParaRPr lang="en-US" b="1" dirty="0" smtClean="0">
              <a:latin typeface="Calibri" pitchFamily="34" charset="0"/>
              <a:cs typeface="Calibri" pitchFamily="34" charset="0"/>
            </a:endParaRPr>
          </a:p>
          <a:p>
            <a:pPr marL="114300" lvl="1" indent="-114300" defTabSz="533400">
              <a:lnSpc>
                <a:spcPct val="90000"/>
              </a:lnSpc>
              <a:spcBef>
                <a:spcPct val="0"/>
              </a:spcBef>
              <a:spcAft>
                <a:spcPts val="600"/>
              </a:spcAft>
            </a:pPr>
            <a:r>
              <a:rPr lang="en-US" b="1" dirty="0" smtClean="0">
                <a:latin typeface="Calibri" pitchFamily="34" charset="0"/>
                <a:cs typeface="Calibri" pitchFamily="34" charset="0"/>
              </a:rPr>
              <a:t>Acronyms</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ROW, AADT, ADT, TMP, CSS, VMT, ITS, EIS, and 1,000s more</a:t>
            </a:r>
          </a:p>
          <a:p>
            <a:pPr marL="114300" lvl="1" indent="-114300" defTabSz="533400">
              <a:lnSpc>
                <a:spcPct val="90000"/>
              </a:lnSpc>
              <a:spcBef>
                <a:spcPct val="0"/>
              </a:spcBef>
              <a:spcAft>
                <a:spcPts val="600"/>
              </a:spcAft>
              <a:buFont typeface="Arial" pitchFamily="34" charset="0"/>
              <a:buChar char="•"/>
            </a:pPr>
            <a:r>
              <a:rPr lang="en-US" dirty="0" smtClean="0">
                <a:latin typeface="Calibri" pitchFamily="34" charset="0"/>
                <a:cs typeface="Calibri" pitchFamily="34" charset="0"/>
              </a:rPr>
              <a:t>Don’t use them. Don’t define them and continue to use them when speaking. Avoid them in writing, as well, unless they are critically necessary.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20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20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fade">
                                      <p:cBhvr>
                                        <p:cTn id="17" dur="20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fade">
                                      <p:cBhvr>
                                        <p:cTn id="22" dur="2000"/>
                                        <p:tgtEl>
                                          <p:spTgt spid="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xEl>
                                              <p:pRg st="4" end="4"/>
                                            </p:txEl>
                                          </p:spTgt>
                                        </p:tgtEl>
                                        <p:attrNameLst>
                                          <p:attrName>style.visibility</p:attrName>
                                        </p:attrNameLst>
                                      </p:cBhvr>
                                      <p:to>
                                        <p:strVal val="visible"/>
                                      </p:to>
                                    </p:set>
                                    <p:animEffect transition="in" filter="fade">
                                      <p:cBhvr>
                                        <p:cTn id="27" dur="2000"/>
                                        <p:tgtEl>
                                          <p:spTgt spid="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xEl>
                                              <p:pRg st="6" end="6"/>
                                            </p:txEl>
                                          </p:spTgt>
                                        </p:tgtEl>
                                        <p:attrNameLst>
                                          <p:attrName>style.visibility</p:attrName>
                                        </p:attrNameLst>
                                      </p:cBhvr>
                                      <p:to>
                                        <p:strVal val="visible"/>
                                      </p:to>
                                    </p:set>
                                    <p:animEffect transition="in" filter="fade">
                                      <p:cBhvr>
                                        <p:cTn id="32" dur="2000"/>
                                        <p:tgtEl>
                                          <p:spTgt spid="2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xEl>
                                              <p:pRg st="7" end="7"/>
                                            </p:txEl>
                                          </p:spTgt>
                                        </p:tgtEl>
                                        <p:attrNameLst>
                                          <p:attrName>style.visibility</p:attrName>
                                        </p:attrNameLst>
                                      </p:cBhvr>
                                      <p:to>
                                        <p:strVal val="visible"/>
                                      </p:to>
                                    </p:set>
                                    <p:animEffect transition="in" filter="fade">
                                      <p:cBhvr>
                                        <p:cTn id="37" dur="2000"/>
                                        <p:tgtEl>
                                          <p:spTgt spid="2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xEl>
                                              <p:pRg st="8" end="8"/>
                                            </p:txEl>
                                          </p:spTgt>
                                        </p:tgtEl>
                                        <p:attrNameLst>
                                          <p:attrName>style.visibility</p:attrName>
                                        </p:attrNameLst>
                                      </p:cBhvr>
                                      <p:to>
                                        <p:strVal val="visible"/>
                                      </p:to>
                                    </p:set>
                                    <p:animEffect transition="in" filter="fade">
                                      <p:cBhvr>
                                        <p:cTn id="42" dur="2000"/>
                                        <p:tgtEl>
                                          <p:spTgt spid="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Placeholder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61428542"/>
      </p:ext>
    </p:extLst>
  </p:cSld>
  <p:clrMapOvr>
    <a:masterClrMapping/>
  </p:clrMapOvr>
  <p:transition spd="slow" advTm="5946"/>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r>
              <a:rPr lang="en-US" altLang="en-US" smtClean="0"/>
              <a:t>People and Place</a:t>
            </a:r>
          </a:p>
        </p:txBody>
      </p:sp>
      <p:pic>
        <p:nvPicPr>
          <p:cNvPr id="136195" name="Picture 2" descr="C:\Users\Kelly Morphy\Dropbox\Kelly\Safe Streets West Orange\SafeStreetsWarriorWhitney\Aerial-IntersectionClos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1371600"/>
            <a:ext cx="792480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223566"/>
      </p:ext>
    </p:extLst>
  </p:cSld>
  <p:clrMapOvr>
    <a:masterClrMapping/>
  </p:clrMapOvr>
  <p:transition spd="slow" advTm="3361"/>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5"/>
          <p:cNvPicPr>
            <a:picLocks noGrp="1" noChangeAspect="1"/>
          </p:cNvPicPr>
          <p:nvPr isPhoto="1"/>
        </p:nvPicPr>
        <p:blipFill>
          <a:blip r:embed="rId2" cstate="email">
            <a:extLst>
              <a:ext uri="{28A0092B-C50C-407E-A947-70E740481C1C}">
                <a14:useLocalDpi xmlns:a14="http://schemas.microsoft.com/office/drawing/2010/main"/>
              </a:ext>
            </a:extLst>
          </a:blip>
          <a:srcRect/>
          <a:stretch>
            <a:fillRect/>
          </a:stretch>
        </p:blipFill>
        <p:spPr bwMode="auto">
          <a:xfrm>
            <a:off x="0" y="685800"/>
            <a:ext cx="9144000" cy="695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Subtitle 2"/>
          <p:cNvSpPr txBox="1">
            <a:spLocks/>
          </p:cNvSpPr>
          <p:nvPr/>
        </p:nvSpPr>
        <p:spPr bwMode="auto">
          <a:xfrm>
            <a:off x="0" y="0"/>
            <a:ext cx="91440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3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Within Walking and Biking Distance</a:t>
            </a:r>
          </a:p>
        </p:txBody>
      </p:sp>
    </p:spTree>
    <p:extLst>
      <p:ext uri="{BB962C8B-B14F-4D97-AF65-F5344CB8AC3E}">
        <p14:creationId xmlns:p14="http://schemas.microsoft.com/office/powerpoint/2010/main" val="966305623"/>
      </p:ext>
    </p:extLst>
  </p:cSld>
  <p:clrMapOvr>
    <a:masterClrMapping/>
  </p:clrMapOvr>
  <p:transition spd="slow" advTm="1273"/>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1" descr="IMG_4690"/>
          <p:cNvPicPr>
            <a:picLocks noGrp="1" noChangeAspect="1"/>
          </p:cNvPicPr>
          <p:nvPr isPhoto="1"/>
        </p:nvPicPr>
        <p:blipFill>
          <a:blip r:embed="rId2" cstate="email">
            <a:extLst>
              <a:ext uri="{28A0092B-C50C-407E-A947-70E740481C1C}">
                <a14:useLocalDpi xmlns:a14="http://schemas.microsoft.com/office/drawing/2010/main"/>
              </a:ext>
            </a:extLst>
          </a:blip>
          <a:srcRect r="-82"/>
          <a:stretch>
            <a:fillRect/>
          </a:stretch>
        </p:blipFill>
        <p:spPr bwMode="auto">
          <a:xfrm>
            <a:off x="0" y="3522663"/>
            <a:ext cx="4473575" cy="333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7" name="Picture 2" descr="C:\Documents and Settings\Tim\My Documents\Morphy Consulting, LLC\Westfield Neighborhood\Photos Warrior and Windermere Corridor\Existing Conditions Presentation\IMG_4636.JPG"/>
          <p:cNvPicPr>
            <a:picLocks noChangeAspect="1" noChangeArrowheads="1"/>
          </p:cNvPicPr>
          <p:nvPr/>
        </p:nvPicPr>
        <p:blipFill>
          <a:blip r:embed="rId3" cstate="email">
            <a:extLst>
              <a:ext uri="{28A0092B-C50C-407E-A947-70E740481C1C}">
                <a14:useLocalDpi xmlns:a14="http://schemas.microsoft.com/office/drawing/2010/main"/>
              </a:ext>
            </a:extLst>
          </a:blip>
          <a:srcRect t="-1500"/>
          <a:stretch>
            <a:fillRect/>
          </a:stretch>
        </p:blipFill>
        <p:spPr bwMode="auto">
          <a:xfrm>
            <a:off x="4691063" y="627063"/>
            <a:ext cx="4452937" cy="623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8" name="Picture 4" descr="Next Years Kindergarte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703263"/>
            <a:ext cx="447357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9" name="Subtitle 2"/>
          <p:cNvSpPr txBox="1">
            <a:spLocks/>
          </p:cNvSpPr>
          <p:nvPr/>
        </p:nvSpPr>
        <p:spPr bwMode="auto">
          <a:xfrm>
            <a:off x="1752600" y="3124200"/>
            <a:ext cx="28194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Image from www.childrenslighthousepof.com</a:t>
            </a:r>
          </a:p>
        </p:txBody>
      </p:sp>
      <p:sp>
        <p:nvSpPr>
          <p:cNvPr id="139270" name="Subtitle 2"/>
          <p:cNvSpPr txBox="1">
            <a:spLocks/>
          </p:cNvSpPr>
          <p:nvPr/>
        </p:nvSpPr>
        <p:spPr bwMode="auto">
          <a:xfrm>
            <a:off x="0" y="0"/>
            <a:ext cx="91440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3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Within Walking and Biking Distance</a:t>
            </a:r>
          </a:p>
        </p:txBody>
      </p:sp>
    </p:spTree>
    <p:extLst>
      <p:ext uri="{BB962C8B-B14F-4D97-AF65-F5344CB8AC3E}">
        <p14:creationId xmlns:p14="http://schemas.microsoft.com/office/powerpoint/2010/main" val="355196640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Grp="1" noChangeAspect="1"/>
          </p:cNvPicPr>
          <p:nvPr isPhoto="1"/>
        </p:nvPicPr>
        <p:blipFill rotWithShape="1">
          <a:blip r:embed="rId2" cstate="email">
            <a:extLst>
              <a:ext uri="{28A0092B-C50C-407E-A947-70E740481C1C}">
                <a14:useLocalDpi xmlns:a14="http://schemas.microsoft.com/office/drawing/2010/main"/>
              </a:ext>
            </a:extLst>
          </a:blip>
          <a:srcRect/>
          <a:stretch/>
        </p:blipFill>
        <p:spPr>
          <a:xfrm>
            <a:off x="583073" y="2819400"/>
            <a:ext cx="2388729" cy="1828800"/>
          </a:xfrm>
          <a:prstGeom prst="rect">
            <a:avLst/>
          </a:prstGeom>
          <a:ln>
            <a:noFill/>
          </a:ln>
          <a:effectLst>
            <a:softEdge rad="112500"/>
          </a:effectLst>
        </p:spPr>
      </p:pic>
      <p:pic>
        <p:nvPicPr>
          <p:cNvPr id="140291" name="Picture 2" descr="\\Server\photos\Taylor and Kai Swim\Swimming - Tay and Ka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7600" y="1593850"/>
            <a:ext cx="5486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04802" y="685805"/>
            <a:ext cx="2941637" cy="19610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4" name="Picture 14" descr="http://www.giftofswimming.org/images/P41718452.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04800" y="4800600"/>
            <a:ext cx="2857500" cy="1987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0294" name="Subtitle 2"/>
          <p:cNvSpPr txBox="1">
            <a:spLocks/>
          </p:cNvSpPr>
          <p:nvPr/>
        </p:nvSpPr>
        <p:spPr bwMode="auto">
          <a:xfrm>
            <a:off x="373063" y="6618288"/>
            <a:ext cx="2827337"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000" b="0" i="0" u="none" strike="noStrike" kern="1200" cap="none" spc="0" normalizeH="0" baseline="0" noProof="0" smtClean="0">
                <a:ln>
                  <a:noFill/>
                </a:ln>
                <a:solidFill>
                  <a:srgbClr val="777777"/>
                </a:solidFill>
                <a:effectLst/>
                <a:uLnTx/>
                <a:uFillTx/>
                <a:latin typeface="Calibri" panose="020F0502020204030204" pitchFamily="34" charset="0"/>
                <a:ea typeface="+mn-ea"/>
                <a:cs typeface="Arial" panose="020B0604020202020204" pitchFamily="34" charset="0"/>
              </a:rPr>
              <a:t>Image from www.giftofswimming.org</a:t>
            </a:r>
          </a:p>
        </p:txBody>
      </p:sp>
      <p:sp>
        <p:nvSpPr>
          <p:cNvPr id="140295" name="Subtitle 2"/>
          <p:cNvSpPr txBox="1">
            <a:spLocks/>
          </p:cNvSpPr>
          <p:nvPr/>
        </p:nvSpPr>
        <p:spPr bwMode="auto">
          <a:xfrm>
            <a:off x="304800" y="2478088"/>
            <a:ext cx="23923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Swimmers cross-train on land</a:t>
            </a:r>
          </a:p>
        </p:txBody>
      </p:sp>
      <p:sp>
        <p:nvSpPr>
          <p:cNvPr id="140296" name="Subtitle 2"/>
          <p:cNvSpPr txBox="1">
            <a:spLocks/>
          </p:cNvSpPr>
          <p:nvPr/>
        </p:nvSpPr>
        <p:spPr bwMode="auto">
          <a:xfrm>
            <a:off x="0" y="0"/>
            <a:ext cx="91440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3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Within Walking and Biking Distance</a:t>
            </a:r>
          </a:p>
        </p:txBody>
      </p:sp>
    </p:spTree>
    <p:extLst>
      <p:ext uri="{BB962C8B-B14F-4D97-AF65-F5344CB8AC3E}">
        <p14:creationId xmlns:p14="http://schemas.microsoft.com/office/powerpoint/2010/main" val="30892923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3" descr="F:\DCIM\109___10\IMG_488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3338"/>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Picture 1" descr="C:\Users\Dan Burden\Dropbox\Dan\West Orange Presentations - Feb 28 - From Kelly\Workshop - Neighborhoods\Residential_SenseOfCommunity_WestfieldSubdivision.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338" y="0"/>
            <a:ext cx="91821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913422"/>
      </p:ext>
    </p:extLst>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4" descr="F:\DCIM\111___12\IMG_5648.JPG"/>
          <p:cNvPicPr>
            <a:picLocks noGrp="1" noChangeAspect="1" noChangeArrowheads="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189222425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 descr="IMG_0536"/>
          <p:cNvPicPr>
            <a:picLocks noGrp="1" noChangeAspect="1"/>
          </p:cNvPicPr>
          <p:nvPr isPhoto="1">
            <p:ph type="pic" sz="quarter" idx="10"/>
          </p:nvPr>
        </p:nvPicPr>
        <p:blipFill>
          <a:blip r:embed="rId2"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422267602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 descr="IMG_0548"/>
          <p:cNvPicPr>
            <a:picLocks noGrp="1" noChangeAspect="1"/>
          </p:cNvPicPr>
          <p:nvPr isPhoto="1">
            <p:ph type="pic" sz="quarter" idx="10"/>
          </p:nvPr>
        </p:nvPicPr>
        <p:blipFill>
          <a:blip r:embed="rId2"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163369183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Placeholder 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3352072601"/>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Placeholder 6"/>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6890555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9200" y="1122363"/>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219200" y="1122363"/>
            <a:ext cx="1447800" cy="116363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7623319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a:xfrm>
            <a:off x="0" y="-76200"/>
            <a:ext cx="9144000" cy="1143000"/>
          </a:xfrm>
        </p:spPr>
        <p:txBody>
          <a:bodyPr/>
          <a:lstStyle/>
          <a:p>
            <a:r>
              <a:rPr lang="en-US" altLang="en-US" smtClean="0"/>
              <a:t>Safety is Paramount in People Places</a:t>
            </a:r>
          </a:p>
        </p:txBody>
      </p:sp>
      <p:sp>
        <p:nvSpPr>
          <p:cNvPr id="12" name="Content Placeholder 2"/>
          <p:cNvSpPr>
            <a:spLocks noGrp="1"/>
          </p:cNvSpPr>
          <p:nvPr>
            <p:ph idx="1"/>
          </p:nvPr>
        </p:nvSpPr>
        <p:spPr>
          <a:xfrm>
            <a:off x="457200" y="1173163"/>
            <a:ext cx="8229600" cy="4754562"/>
          </a:xfrm>
        </p:spPr>
        <p:txBody>
          <a:bodyPr>
            <a:normAutofit/>
          </a:bodyPr>
          <a:lstStyle/>
          <a:p>
            <a:pPr>
              <a:defRPr/>
            </a:pPr>
            <a:r>
              <a:rPr lang="en-US" sz="2800" dirty="0"/>
              <a:t>Concerns about plans to four-lane the intersection</a:t>
            </a:r>
          </a:p>
          <a:p>
            <a:pPr lvl="1">
              <a:defRPr/>
            </a:pPr>
            <a:r>
              <a:rPr lang="en-US" dirty="0"/>
              <a:t>Street width and crossing distances</a:t>
            </a:r>
          </a:p>
          <a:p>
            <a:pPr lvl="1">
              <a:defRPr/>
            </a:pPr>
            <a:r>
              <a:rPr lang="en-US" dirty="0"/>
              <a:t>Vehicle speeds</a:t>
            </a:r>
          </a:p>
          <a:p>
            <a:pPr marL="457200" lvl="1" indent="0">
              <a:buFont typeface="Arial" charset="0"/>
              <a:buNone/>
              <a:defRPr/>
            </a:pPr>
            <a:endParaRPr lang="en-US" dirty="0"/>
          </a:p>
          <a:p>
            <a:pPr marL="457200" lvl="1" indent="0">
              <a:buFont typeface="Wingdings 2" pitchFamily="18" charset="2"/>
              <a:buNone/>
              <a:defRPr/>
            </a:pPr>
            <a:endParaRPr lang="en-US" dirty="0"/>
          </a:p>
        </p:txBody>
      </p:sp>
      <p:pic>
        <p:nvPicPr>
          <p:cNvPr id="150532" name="Picture 3" descr="G:\1.KELLY FILES\WALC Photos\Montreal.people (4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3444875"/>
            <a:ext cx="2297113"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5" descr="G:\1.KELLY FILES\WALC Photos\Town of Tioga.Haile Plantation (1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460750"/>
            <a:ext cx="2938463"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6" descr="G:\1.NEW 2010 PHOTOS\Schools and School Zones\Modesto.roundabouts (8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25775" y="3460750"/>
            <a:ext cx="3756025"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38488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C:\Users\Kelly Morphy\Dropbox\Kelly\Safe Streets West Orange\SafeStreetsWarriorWhitney\IMages\IMG_6276.JPG"/>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685800" y="0"/>
            <a:ext cx="7735888" cy="6189663"/>
          </a:xfrm>
          <a:noFill/>
        </p:spPr>
      </p:pic>
      <p:sp>
        <p:nvSpPr>
          <p:cNvPr id="152579" name="Title 1"/>
          <p:cNvSpPr>
            <a:spLocks noGrp="1"/>
          </p:cNvSpPr>
          <p:nvPr>
            <p:ph type="title" idx="4294967295"/>
          </p:nvPr>
        </p:nvSpPr>
        <p:spPr>
          <a:xfrm>
            <a:off x="0" y="6172200"/>
            <a:ext cx="8229600" cy="682625"/>
          </a:xfrm>
        </p:spPr>
        <p:txBody>
          <a:bodyPr/>
          <a:lstStyle/>
          <a:p>
            <a:r>
              <a:rPr lang="en-US" altLang="en-US" smtClean="0"/>
              <a:t>Street Width/Crossing Distances</a:t>
            </a:r>
          </a:p>
        </p:txBody>
      </p:sp>
    </p:spTree>
    <p:extLst>
      <p:ext uri="{BB962C8B-B14F-4D97-AF65-F5344CB8AC3E}">
        <p14:creationId xmlns:p14="http://schemas.microsoft.com/office/powerpoint/2010/main" val="390651434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Grp="1" noChangeAspect="1" noChangeArrowheads="1"/>
          </p:cNvPicPr>
          <p:nvPr>
            <p:ph type="pic" sz="quarter" idx="10"/>
          </p:nvPr>
        </p:nvPicPr>
        <p:blipFill>
          <a:blip r:embed="rId3">
            <a:extLst>
              <a:ext uri="{28A0092B-C50C-407E-A947-70E740481C1C}">
                <a14:useLocalDpi xmlns:a14="http://schemas.microsoft.com/office/drawing/2010/main"/>
              </a:ext>
            </a:extLst>
          </a:blip>
          <a:srcRect/>
          <a:stretch>
            <a:fillRect/>
          </a:stretch>
        </p:blipFill>
        <p:spPr>
          <a:xfrm>
            <a:off x="685800" y="0"/>
            <a:ext cx="7735888" cy="61896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48682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Users\Kelly Morphy\Dropbox\Kelly\Safe Streets West Orange\SafeStreetsWarriorWhitney\Bessemer Superhighway Befor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3"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5" name="Rectangle 6"/>
          <p:cNvSpPr>
            <a:spLocks noChangeArrowheads="1"/>
          </p:cNvSpPr>
          <p:nvPr/>
        </p:nvSpPr>
        <p:spPr bwMode="auto">
          <a:xfrm>
            <a:off x="0" y="5856288"/>
            <a:ext cx="9144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457200" marR="0" lvl="1"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t>“Drivers read the road, not the design plans.” </a:t>
            </a:r>
          </a:p>
          <a:p>
            <a:pPr marL="457200" marR="0" lvl="1"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t>- Federal Highway Administration, </a:t>
            </a:r>
            <a:r>
              <a:rPr kumimoji="0" lang="en-US" altLang="en-US" sz="1800" b="0" i="1"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t>Speed Concepts Informational Guide</a:t>
            </a:r>
            <a:r>
              <a:rPr kumimoji="0" lang="en-US" altLang="en-US"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t>, 2009</a:t>
            </a:r>
          </a:p>
        </p:txBody>
      </p:sp>
    </p:spTree>
    <p:extLst>
      <p:ext uri="{BB962C8B-B14F-4D97-AF65-F5344CB8AC3E}">
        <p14:creationId xmlns:p14="http://schemas.microsoft.com/office/powerpoint/2010/main" val="11517161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3" descr="impact-of-speed-on-pedestrians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287463"/>
            <a:ext cx="8686800" cy="419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6170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5"/>
          <p:cNvSpPr txBox="1">
            <a:spLocks noChangeArrowheads="1"/>
          </p:cNvSpPr>
          <p:nvPr/>
        </p:nvSpPr>
        <p:spPr bwMode="auto">
          <a:xfrm>
            <a:off x="5943600" y="6396038"/>
            <a:ext cx="3200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smtClean="0">
                <a:ln>
                  <a:noFill/>
                </a:ln>
                <a:solidFill>
                  <a:srgbClr val="DDDDDD"/>
                </a:solidFill>
                <a:effectLst/>
                <a:uLnTx/>
                <a:uFillTx/>
                <a:latin typeface="Arial" panose="020B0604020202020204" pitchFamily="34" charset="0"/>
                <a:ea typeface="+mn-ea"/>
                <a:cs typeface="Arial" panose="020B0604020202020204" pitchFamily="34" charset="0"/>
              </a:rPr>
              <a:t>Source: Swift-Painter-Goldstein study of traffic accidents in Longmont, CO</a:t>
            </a:r>
          </a:p>
        </p:txBody>
      </p:sp>
      <p:pic>
        <p:nvPicPr>
          <p:cNvPr id="6" name="Content Placeholder 3" descr="Wider Street = More Injuries.jpg"/>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l="-3583" t="-19922" r="-2178" b="-1"/>
          <a:stretch/>
        </p:blipFill>
        <p:spPr>
          <a:xfrm>
            <a:off x="609600" y="-152400"/>
            <a:ext cx="7735888" cy="6189663"/>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7243631"/>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1" descr="IMG_0520"/>
          <p:cNvPicPr>
            <a:picLocks noGrp="1" noChangeAspect="1"/>
          </p:cNvPicPr>
          <p:nvPr isPhoto="1">
            <p:ph type="pic" sz="quarter" idx="10"/>
          </p:nvPr>
        </p:nvPicPr>
        <p:blipFill>
          <a:blip r:embed="rId3" cstate="email">
            <a:extLst>
              <a:ext uri="{28A0092B-C50C-407E-A947-70E740481C1C}">
                <a14:useLocalDpi xmlns:a14="http://schemas.microsoft.com/office/drawing/2010/main"/>
              </a:ext>
            </a:extLst>
          </a:blip>
          <a:srcRect/>
          <a:stretch>
            <a:fillRect/>
          </a:stretch>
        </p:blipFill>
        <p:spPr>
          <a:noFill/>
        </p:spPr>
      </p:pic>
      <p:sp>
        <p:nvSpPr>
          <p:cNvPr id="162819" name="TextBox 2"/>
          <p:cNvSpPr txBox="1">
            <a:spLocks noChangeArrowheads="1"/>
          </p:cNvSpPr>
          <p:nvPr/>
        </p:nvSpPr>
        <p:spPr bwMode="auto">
          <a:xfrm>
            <a:off x="1066800" y="-22225"/>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t>A child was hit by a car in this crosswalk as she headed to Lake Whitney Elementary School on May 30, 2012. Her mom was right behind her. She was crossing with the green “walk” light. Her dad was called and arrived within minutes.</a:t>
            </a:r>
          </a:p>
        </p:txBody>
      </p:sp>
    </p:spTree>
    <p:extLst>
      <p:ext uri="{BB962C8B-B14F-4D97-AF65-F5344CB8AC3E}">
        <p14:creationId xmlns:p14="http://schemas.microsoft.com/office/powerpoint/2010/main" val="353134538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1" descr="IMG_0525"/>
          <p:cNvPicPr>
            <a:picLocks noGrp="1" noChangeAspect="1"/>
          </p:cNvPicPr>
          <p:nvPr isPhoto="1">
            <p:ph type="pic" sz="quarter" idx="10"/>
          </p:nvPr>
        </p:nvPicPr>
        <p:blipFill>
          <a:blip r:embed="rId2"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390929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1" descr="IMG_0524"/>
          <p:cNvPicPr>
            <a:picLocks noGrp="1" noChangeAspect="1"/>
          </p:cNvPicPr>
          <p:nvPr isPhoto="1">
            <p:ph type="pic" sz="quarter" idx="10"/>
          </p:nvPr>
        </p:nvPicPr>
        <p:blipFill>
          <a:blip r:embed="rId2" cstate="email">
            <a:extLst>
              <a:ext uri="{28A0092B-C50C-407E-A947-70E740481C1C}">
                <a14:useLocalDpi xmlns:a14="http://schemas.microsoft.com/office/drawing/2010/main"/>
              </a:ext>
            </a:extLst>
          </a:blip>
          <a:srcRect/>
          <a:stretch>
            <a:fillRect/>
          </a:stretch>
        </p:blipFill>
        <p:spPr>
          <a:noFill/>
        </p:spPr>
      </p:pic>
    </p:spTree>
    <p:extLst>
      <p:ext uri="{BB962C8B-B14F-4D97-AF65-F5344CB8AC3E}">
        <p14:creationId xmlns:p14="http://schemas.microsoft.com/office/powerpoint/2010/main" val="169314778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14" name="Object 2"/>
          <p:cNvGraphicFramePr>
            <a:graphicFrameLocks noChangeAspect="1"/>
          </p:cNvGraphicFramePr>
          <p:nvPr/>
        </p:nvGraphicFramePr>
        <p:xfrm>
          <a:off x="665163" y="228600"/>
          <a:ext cx="4699000" cy="6553200"/>
        </p:xfrm>
        <a:graphic>
          <a:graphicData uri="http://schemas.openxmlformats.org/presentationml/2006/ole">
            <mc:AlternateContent xmlns:mc="http://schemas.openxmlformats.org/markup-compatibility/2006">
              <mc:Choice xmlns:v="urn:schemas-microsoft-com:vml" Requires="v">
                <p:oleObj spid="_x0000_s3082" name="Acrobat Document" r:id="rId3" imgW="5943510" imgH="8286604" progId="AcroExch.Document.11">
                  <p:embed/>
                </p:oleObj>
              </mc:Choice>
              <mc:Fallback>
                <p:oleObj name="Acrobat Document" r:id="rId3" imgW="5943510" imgH="8286604" progId="AcroExch.Document.11">
                  <p:embed/>
                  <p:pic>
                    <p:nvPicPr>
                      <p:cNvPr id="16691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163" y="228600"/>
                        <a:ext cx="4699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6915"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91200" y="331788"/>
            <a:ext cx="27432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6" name="Picture 2" descr="F:\Safe Streets West Orange\Media Coverage\WO-Times_GrassrootsRally_2012-05-16_Page_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83263" y="2757488"/>
            <a:ext cx="2751137"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72401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Z:\Dropbox (WALC Institute)\AARP\LivabilityFactSheets_AARPandWALC-Institute_2014_Page_0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05000"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15284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Placeholder 2"/>
          <p:cNvSpPr txBox="1">
            <a:spLocks/>
          </p:cNvSpPr>
          <p:nvPr/>
        </p:nvSpPr>
        <p:spPr bwMode="auto">
          <a:xfrm>
            <a:off x="4271963" y="1676400"/>
            <a:ext cx="487203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defRPr/>
            </a:pPr>
            <a:r>
              <a:rPr kumimoji="0" lang="en-US" altLang="en-US" sz="2400" b="1" i="0" u="none" strike="noStrike" kern="1200" cap="none" spc="0" normalizeH="0" baseline="0" noProof="0" dirty="0">
                <a:ln>
                  <a:noFill/>
                </a:ln>
                <a:solidFill>
                  <a:prstClr val="white"/>
                </a:solidFill>
                <a:effectLst/>
                <a:uLnTx/>
                <a:uFillTx/>
                <a:latin typeface="Arial" charset="0"/>
                <a:ea typeface="+mn-ea"/>
                <a:cs typeface="Arial" charset="0"/>
              </a:rPr>
              <a:t>Why safer?</a:t>
            </a:r>
          </a:p>
          <a:p>
            <a:pPr marL="742950" marR="0" lvl="1" indent="-2857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altLang="en-US" sz="2400" b="0" i="0" u="none" strike="noStrike" kern="1200" cap="none" spc="0" normalizeH="0" baseline="0" noProof="0" dirty="0">
                <a:ln>
                  <a:noFill/>
                </a:ln>
                <a:solidFill>
                  <a:prstClr val="white"/>
                </a:solidFill>
                <a:effectLst/>
                <a:uLnTx/>
                <a:uFillTx/>
                <a:latin typeface="Arial" charset="0"/>
                <a:ea typeface="+mn-ea"/>
                <a:cs typeface="Arial" charset="0"/>
              </a:rPr>
              <a:t>Reduced conflict points</a:t>
            </a:r>
          </a:p>
          <a:p>
            <a:pPr marL="742950" marR="0" lvl="1" indent="-2857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altLang="en-US" sz="2400" b="0" i="0" u="none" strike="noStrike" kern="1200" cap="none" spc="0" normalizeH="0" baseline="0" noProof="0" dirty="0">
                <a:ln>
                  <a:noFill/>
                </a:ln>
                <a:solidFill>
                  <a:prstClr val="white"/>
                </a:solidFill>
                <a:effectLst/>
                <a:uLnTx/>
                <a:uFillTx/>
                <a:latin typeface="Arial" charset="0"/>
                <a:ea typeface="+mn-ea"/>
                <a:cs typeface="Arial" charset="0"/>
              </a:rPr>
              <a:t>Reduced vehicle speeds</a:t>
            </a:r>
          </a:p>
          <a:p>
            <a:pPr marL="742950" marR="0" lvl="1" indent="-2857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altLang="en-US" sz="2400" b="0" i="0" u="none" strike="noStrike" kern="1200" cap="none" spc="0" normalizeH="0" baseline="0" noProof="0" dirty="0">
                <a:ln>
                  <a:noFill/>
                </a:ln>
                <a:solidFill>
                  <a:prstClr val="white"/>
                </a:solidFill>
                <a:effectLst/>
                <a:uLnTx/>
                <a:uFillTx/>
                <a:latin typeface="Arial" charset="0"/>
                <a:ea typeface="+mn-ea"/>
                <a:cs typeface="Arial" charset="0"/>
              </a:rPr>
              <a:t>While still moving traffic</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charset="0"/>
              <a:ea typeface="+mn-ea"/>
              <a:cs typeface="Arial" charset="0"/>
            </a:endParaRP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Arial" charset="0"/>
                <a:ea typeface="+mn-ea"/>
                <a:cs typeface="Arial" charset="0"/>
              </a:rPr>
              <a:t>“When operating within their capacity, roundabouts typically operate with lower vehicle delays than other intersection forms and control types.” </a:t>
            </a: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white"/>
              </a:solidFill>
              <a:effectLst/>
              <a:uLnTx/>
              <a:uFillTx/>
              <a:latin typeface="Arial" charset="0"/>
              <a:ea typeface="+mn-ea"/>
              <a:cs typeface="Arial" charset="0"/>
            </a:endParaRP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Arial" charset="0"/>
                <a:ea typeface="+mn-ea"/>
                <a:cs typeface="Arial" charset="0"/>
              </a:rPr>
              <a:t>– National Cooperative Highway Research Program, Transportation Research Board of the National Academies, Report 672, “Roundabouts: An Informational Guide,” 2010.</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defRPr/>
            </a:pPr>
            <a:endParaRPr kumimoji="0" lang="en-US" altLang="en-US" sz="2400" b="0" i="0" u="none" strike="noStrike" kern="1200" cap="none" spc="0" normalizeH="0" baseline="0" noProof="0" dirty="0">
              <a:ln>
                <a:noFill/>
              </a:ln>
              <a:solidFill>
                <a:prstClr val="white"/>
              </a:solidFill>
              <a:effectLst/>
              <a:uLnTx/>
              <a:uFillTx/>
              <a:latin typeface="Calibri" pitchFamily="34" charset="0"/>
              <a:ea typeface="+mn-ea"/>
              <a:cs typeface="Arial" charset="0"/>
            </a:endParaRPr>
          </a:p>
        </p:txBody>
      </p:sp>
      <p:pic>
        <p:nvPicPr>
          <p:cNvPr id="168963" name="Picture 3" descr="C:\Users\Kelly Morphy\Dropbox\8.Resources_Research_Samples_OthersBestPractices\Roundabouts\RoundaboutsConflict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388" y="4425950"/>
            <a:ext cx="4284662"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4" name="Picture 6" descr="C:\Users\Kelly Morphy\Dropbox\8.Resources_Research_Samples_OthersBestPractices\Roundabouts\RoundaboutsConflictsFourWa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388" y="1676400"/>
            <a:ext cx="4284662"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5"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smtClean="0">
                <a:ln>
                  <a:noFill/>
                </a:ln>
                <a:solidFill>
                  <a:prstClr val="white"/>
                </a:solidFill>
                <a:effectLst/>
                <a:uLnTx/>
                <a:uFillTx/>
                <a:latin typeface="Calibri" panose="020F0502020204030204" pitchFamily="34" charset="0"/>
                <a:ea typeface="+mn-ea"/>
                <a:cs typeface="Arial" panose="020B0604020202020204" pitchFamily="34" charset="0"/>
              </a:rPr>
              <a:t>Why a Roundabout</a:t>
            </a:r>
          </a:p>
        </p:txBody>
      </p:sp>
      <p:sp>
        <p:nvSpPr>
          <p:cNvPr id="6" name="Title 1"/>
          <p:cNvSpPr txBox="1">
            <a:spLocks/>
          </p:cNvSpPr>
          <p:nvPr/>
        </p:nvSpPr>
        <p:spPr>
          <a:xfrm>
            <a:off x="147638" y="1219200"/>
            <a:ext cx="4348162" cy="571500"/>
          </a:xfrm>
          <a:prstGeom prst="rect">
            <a:avLst/>
          </a:prstGeom>
        </p:spPr>
        <p:txBody>
          <a:bodyPr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a:ea typeface="+mj-ea"/>
                <a:cs typeface="+mj-cs"/>
              </a:rPr>
              <a:t>Conflicts at intersection with signal</a:t>
            </a:r>
          </a:p>
        </p:txBody>
      </p:sp>
      <p:sp>
        <p:nvSpPr>
          <p:cNvPr id="168967" name="Title 1"/>
          <p:cNvSpPr txBox="1">
            <a:spLocks/>
          </p:cNvSpPr>
          <p:nvPr/>
        </p:nvSpPr>
        <p:spPr bwMode="auto">
          <a:xfrm>
            <a:off x="147638" y="3963988"/>
            <a:ext cx="434816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smtClean="0">
                <a:ln>
                  <a:noFill/>
                </a:ln>
                <a:solidFill>
                  <a:prstClr val="white"/>
                </a:solidFill>
                <a:effectLst/>
                <a:uLnTx/>
                <a:uFillTx/>
                <a:latin typeface="Calibri" panose="020F0502020204030204" pitchFamily="34" charset="0"/>
                <a:ea typeface="+mn-ea"/>
                <a:cs typeface="Arial" panose="020B0604020202020204" pitchFamily="34" charset="0"/>
              </a:rPr>
              <a:t>Conflicts at roundabout</a:t>
            </a:r>
          </a:p>
        </p:txBody>
      </p:sp>
    </p:spTree>
    <p:extLst>
      <p:ext uri="{BB962C8B-B14F-4D97-AF65-F5344CB8AC3E}">
        <p14:creationId xmlns:p14="http://schemas.microsoft.com/office/powerpoint/2010/main" val="25597280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4" descr="C:\Users\Kelly Morphy\Dropbox\Kelly\Safe Streets West Orange\SafeStreetsWarriorWhitney\Intersection_Winderemere-Roberson_LookingWest.Overla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381250"/>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7" name="Picture 3" descr="C:\Users\Kelly Morphy\Dropbox\Kelly\Safe Streets West Orange\SafeStreetsWarriorWhitney\Intersection_Winderemere-Roberson_LookingWest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381250"/>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Economic Development</a:t>
            </a:r>
          </a:p>
        </p:txBody>
      </p:sp>
    </p:spTree>
    <p:extLst>
      <p:ext uri="{BB962C8B-B14F-4D97-AF65-F5344CB8AC3E}">
        <p14:creationId xmlns:p14="http://schemas.microsoft.com/office/powerpoint/2010/main" val="288025295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4" descr="C:\Users\Kelly Morphy\Dropbox\Kelly\Safe Streets West Orange\SafeStreetsWarriorWhitney\Intersection_Winderemere-Roberson_LookingWest.Overla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381250"/>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a:grpSpLocks/>
          </p:cNvGrpSpPr>
          <p:nvPr/>
        </p:nvGrpSpPr>
        <p:grpSpPr bwMode="auto">
          <a:xfrm>
            <a:off x="0" y="1219200"/>
            <a:ext cx="9144000" cy="5638800"/>
            <a:chOff x="0" y="1219200"/>
            <a:chExt cx="9144000" cy="5638800"/>
          </a:xfrm>
        </p:grpSpPr>
        <p:pic>
          <p:nvPicPr>
            <p:cNvPr id="172039" name="Picture 3" descr="C:\Users\Kelly Morphy\Dropbox\Kelly\Safe Streets West Orange\SafeStreetsWarriorWhitney\Intersection_Winderemere-Roberson_LookingWest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381024"/>
              <a:ext cx="9144000" cy="4476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0" name="Rectangle 10"/>
            <p:cNvSpPr>
              <a:spLocks noChangeArrowheads="1"/>
            </p:cNvSpPr>
            <p:nvPr/>
          </p:nvSpPr>
          <p:spPr bwMode="auto">
            <a:xfrm>
              <a:off x="762000" y="1219200"/>
              <a:ext cx="77724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“The sad trajectory for many corner properties as traffic volume grows at conventional intersections is a slow and inexorable decline….” - </a:t>
              </a:r>
              <a:r>
                <a:rPr kumimoji="0" lang="en-US" altLang="en-US" sz="1600" b="0" i="1"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Ken Sides, P.E., PTOE, AICP, in the ITE Journal, Sept. 2011, “Roundabouts as Context Sensitive Solutions”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2036"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t>Economic Development</a:t>
            </a:r>
          </a:p>
        </p:txBody>
      </p:sp>
      <p:pic>
        <p:nvPicPr>
          <p:cNvPr id="7" name="Picture 4" descr="C:\Users\Kelly Morphy\Dropbox\Kelly\Safe Streets West Orange\SafeStreetsWarriorWhitney\Intersection_Winderemere-Roberson_LookingWest.Overla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362200"/>
            <a:ext cx="9144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762000" y="1219200"/>
            <a:ext cx="7620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 The last viable use is usually a gas station until, finally, that too goes out of business and the surrounding community is saddled with four vacant, useless, eyesore lots.” </a:t>
            </a:r>
          </a:p>
        </p:txBody>
      </p:sp>
    </p:spTree>
    <p:extLst>
      <p:ext uri="{BB962C8B-B14F-4D97-AF65-F5344CB8AC3E}">
        <p14:creationId xmlns:p14="http://schemas.microsoft.com/office/powerpoint/2010/main" val="7256742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
                                        </p:tgtEl>
                                      </p:cBhvr>
                                    </p:animEffect>
                                    <p:set>
                                      <p:cBhvr>
                                        <p:cTn id="7" dur="1" fill="hold">
                                          <p:stCondLst>
                                            <p:cond delay="999"/>
                                          </p:stCondLst>
                                        </p:cTn>
                                        <p:tgtEl>
                                          <p:spTgt spid="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25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3" descr="F:\Safe Streets West Orange\Media Coverage\Article_ReserveAtBelmereHOA_2012-08_Page_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95800" y="815975"/>
            <a:ext cx="4419600"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Picture 3" descr="F:\Safe Streets West Orange\Media Coverage\os-beth-kas_Page_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5410200"/>
            <a:ext cx="4502150"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Picture 7" descr="F:\Safe Streets West Orange\Media Coverage\WMFE 2012-10-0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0850" y="223838"/>
            <a:ext cx="374015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811769"/>
      </p:ext>
    </p:extLst>
  </p:cSld>
  <p:clrMapOvr>
    <a:masterClrMapping/>
  </p:clrMapOvr>
  <p:transition spd="med">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5" descr="Winter Garden Intersection After 2.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Winter Garden Intersection Afte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Winter Garden Intersection Befor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868363"/>
            <a:ext cx="91440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ctrTitle"/>
          </p:nvPr>
        </p:nvSpPr>
        <p:spPr>
          <a:xfrm>
            <a:off x="0" y="0"/>
            <a:ext cx="9144000" cy="609600"/>
          </a:xfrm>
        </p:spPr>
        <p:txBody>
          <a:bodyPr>
            <a:normAutofit fontScale="90000"/>
          </a:bodyPr>
          <a:lstStyle/>
          <a:p>
            <a:pPr algn="l">
              <a:defRPr/>
            </a:pPr>
            <a:r>
              <a:rPr lang="en-US" sz="4000" dirty="0"/>
              <a:t>Vision for a Better Street and Place</a:t>
            </a:r>
          </a:p>
        </p:txBody>
      </p:sp>
    </p:spTree>
    <p:extLst>
      <p:ext uri="{BB962C8B-B14F-4D97-AF65-F5344CB8AC3E}">
        <p14:creationId xmlns:p14="http://schemas.microsoft.com/office/powerpoint/2010/main" val="575411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0"/>
                                        <p:tgtEl>
                                          <p:spTgt spid="5"/>
                                        </p:tgtEl>
                                      </p:cBhvr>
                                    </p:animEffect>
                                    <p:set>
                                      <p:cBhvr>
                                        <p:cTn id="7" dur="1" fill="hold">
                                          <p:stCondLst>
                                            <p:cond delay="49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0"/>
                                        <p:tgtEl>
                                          <p:spTgt spid="4"/>
                                        </p:tgtEl>
                                      </p:cBhvr>
                                    </p:animEffect>
                                    <p:set>
                                      <p:cBhvr>
                                        <p:cTn id="12" dur="1" fill="hold">
                                          <p:stCondLst>
                                            <p:cond delay="4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WMTOOLS" val="&lt;WMTools ver=&quot;1.0&quot;&gt;&lt;Timings&gt;&lt;Slide id=&quot;256&quot; dur=&quot;4.253906&quot;/&gt;&lt;Slide id=&quot;300&quot; dur=&quot;3.34375&quot;/&gt;&lt;Slide id=&quot;301&quot; dur=&quot;10.08984&quot; bld=&quot;|0&quot;/&gt;&lt;/Timings&gt;&lt;/WMTools&gt;"/>
</p:tagLst>
</file>

<file path=ppt/tags/tag2.xml><?xml version="1.0" encoding="utf-8"?>
<p:tagLst xmlns:a="http://schemas.openxmlformats.org/drawingml/2006/main" xmlns:r="http://schemas.openxmlformats.org/officeDocument/2006/relationships" xmlns:p="http://schemas.openxmlformats.org/presentationml/2006/main">
  <p:tag name="TIMING" val="|1.8"/>
</p:tagLst>
</file>

<file path=ppt/tags/tag3.xml><?xml version="1.0" encoding="utf-8"?>
<p:tagLst xmlns:a="http://schemas.openxmlformats.org/drawingml/2006/main" xmlns:r="http://schemas.openxmlformats.org/officeDocument/2006/relationships" xmlns:p="http://schemas.openxmlformats.org/presentationml/2006/main">
  <p:tag name="TIMING" val="|1.8"/>
</p:tagLst>
</file>

<file path=ppt/tags/tag4.xml><?xml version="1.0" encoding="utf-8"?>
<p:tagLst xmlns:a="http://schemas.openxmlformats.org/drawingml/2006/main" xmlns:r="http://schemas.openxmlformats.org/officeDocument/2006/relationships" xmlns:p="http://schemas.openxmlformats.org/presentationml/2006/main">
  <p:tag name="TIMING" val="|1.8"/>
</p:tagLst>
</file>

<file path=ppt/tags/tag5.xml><?xml version="1.0" encoding="utf-8"?>
<p:tagLst xmlns:a="http://schemas.openxmlformats.org/drawingml/2006/main" xmlns:r="http://schemas.openxmlformats.org/officeDocument/2006/relationships" xmlns:p="http://schemas.openxmlformats.org/presentationml/2006/main">
  <p:tag name="TIMING" val="|1.8"/>
</p:tagLst>
</file>

<file path=ppt/tags/tag6.xml><?xml version="1.0" encoding="utf-8"?>
<p:tagLst xmlns:a="http://schemas.openxmlformats.org/drawingml/2006/main" xmlns:r="http://schemas.openxmlformats.org/officeDocument/2006/relationships" xmlns:p="http://schemas.openxmlformats.org/presentationml/2006/main">
  <p:tag name="TIMING" val="|1.8"/>
</p:tagLst>
</file>

<file path=ppt/tags/tag7.xml><?xml version="1.0" encoding="utf-8"?>
<p:tagLst xmlns:a="http://schemas.openxmlformats.org/drawingml/2006/main" xmlns:r="http://schemas.openxmlformats.org/officeDocument/2006/relationships" xmlns:p="http://schemas.openxmlformats.org/presentationml/2006/main">
  <p:tag name="TIMING" val="|1.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P03000614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3_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8BA2F8ED-EFFC-4D37-AE6B-A17379034F01}">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CA135034-42ED-41F1-AEFD-BCA6AF7106AC}">
  <ds:schemaRefs>
    <ds:schemaRef ds:uri="http://schemas.microsoft.com/sharepoint/v3/contenttype/forms"/>
  </ds:schemaRefs>
</ds:datastoreItem>
</file>

<file path=customXml/itemProps3.xml><?xml version="1.0" encoding="utf-8"?>
<ds:datastoreItem xmlns:ds="http://schemas.openxmlformats.org/officeDocument/2006/customXml" ds:itemID="{7667C1CB-09C3-4341-AA2C-BDC8D9AB476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2723</TotalTime>
  <Words>4058</Words>
  <Application>Microsoft Office PowerPoint</Application>
  <PresentationFormat>On-screen Show (4:3)</PresentationFormat>
  <Paragraphs>354</Paragraphs>
  <Slides>115</Slides>
  <Notes>44</Notes>
  <HiddenSlides>0</HiddenSlides>
  <MMClips>0</MMClips>
  <ScaleCrop>false</ScaleCrop>
  <HeadingPairs>
    <vt:vector size="8" baseType="variant">
      <vt:variant>
        <vt:lpstr>Fonts Used</vt:lpstr>
      </vt:variant>
      <vt:variant>
        <vt:i4>15</vt:i4>
      </vt:variant>
      <vt:variant>
        <vt:lpstr>Theme</vt:lpstr>
      </vt:variant>
      <vt:variant>
        <vt:i4>7</vt:i4>
      </vt:variant>
      <vt:variant>
        <vt:lpstr>Embedded OLE Servers</vt:lpstr>
      </vt:variant>
      <vt:variant>
        <vt:i4>1</vt:i4>
      </vt:variant>
      <vt:variant>
        <vt:lpstr>Slide Titles</vt:lpstr>
      </vt:variant>
      <vt:variant>
        <vt:i4>115</vt:i4>
      </vt:variant>
    </vt:vector>
  </HeadingPairs>
  <TitlesOfParts>
    <vt:vector size="138" baseType="lpstr">
      <vt:lpstr>MS PGothic</vt:lpstr>
      <vt:lpstr>MS PGothic</vt:lpstr>
      <vt:lpstr>Arial</vt:lpstr>
      <vt:lpstr>Arial Narrow</vt:lpstr>
      <vt:lpstr>Book Antiqua</vt:lpstr>
      <vt:lpstr>Calibri</vt:lpstr>
      <vt:lpstr>Century Gothic</vt:lpstr>
      <vt:lpstr>Cenutry gothic</vt:lpstr>
      <vt:lpstr>Georgia</vt:lpstr>
      <vt:lpstr>Heather BTN</vt:lpstr>
      <vt:lpstr>Lucida Sans</vt:lpstr>
      <vt:lpstr>Times New Roman</vt:lpstr>
      <vt:lpstr>Wingdings</vt:lpstr>
      <vt:lpstr>Wingdings 2</vt:lpstr>
      <vt:lpstr>Wingdings 3</vt:lpstr>
      <vt:lpstr>TP030006143</vt:lpstr>
      <vt:lpstr>3_Office Theme</vt:lpstr>
      <vt:lpstr>4_Office Theme</vt:lpstr>
      <vt:lpstr>2_Office Theme</vt:lpstr>
      <vt:lpstr>1_Office Theme</vt:lpstr>
      <vt:lpstr>Office Theme</vt:lpstr>
      <vt:lpstr>5_Office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 those stories to show people how it will feel and look.</vt:lpstr>
      <vt:lpstr>Vision for a Better Street and Place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and Place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is Paramount in People Places</vt:lpstr>
      <vt:lpstr>Street Width/Crossing Distances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 for a Better Street and Place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Public Speaking Easier</dc:title>
  <dc:subject/>
  <dc:creator>Morphy</dc:creator>
  <cp:keywords/>
  <dc:description/>
  <cp:lastModifiedBy>Swank, Stacey L</cp:lastModifiedBy>
  <cp:revision>361</cp:revision>
  <dcterms:created xsi:type="dcterms:W3CDTF">2011-04-01T20:53:32Z</dcterms:created>
  <dcterms:modified xsi:type="dcterms:W3CDTF">2017-04-24T15:04:19Z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TC300061439990</vt:lpwstr>
  </property>
</Properties>
</file>