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314" r:id="rId2"/>
    <p:sldId id="260" r:id="rId3"/>
    <p:sldId id="275" r:id="rId4"/>
    <p:sldId id="291" r:id="rId5"/>
    <p:sldId id="292" r:id="rId6"/>
    <p:sldId id="276" r:id="rId7"/>
    <p:sldId id="277" r:id="rId8"/>
    <p:sldId id="281" r:id="rId9"/>
    <p:sldId id="283" r:id="rId10"/>
    <p:sldId id="284" r:id="rId11"/>
    <p:sldId id="322" r:id="rId12"/>
    <p:sldId id="323" r:id="rId13"/>
    <p:sldId id="285" r:id="rId14"/>
    <p:sldId id="307" r:id="rId15"/>
    <p:sldId id="312" r:id="rId16"/>
    <p:sldId id="315" r:id="rId17"/>
    <p:sldId id="308" r:id="rId18"/>
    <p:sldId id="293" r:id="rId19"/>
    <p:sldId id="317" r:id="rId20"/>
    <p:sldId id="316" r:id="rId21"/>
    <p:sldId id="318" r:id="rId22"/>
    <p:sldId id="324" r:id="rId23"/>
    <p:sldId id="311" r:id="rId24"/>
    <p:sldId id="313" r:id="rId2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5324" autoAdjust="0"/>
  </p:normalViewPr>
  <p:slideViewPr>
    <p:cSldViewPr snapToGrid="0">
      <p:cViewPr varScale="1">
        <p:scale>
          <a:sx n="81" d="100"/>
          <a:sy n="81" d="100"/>
        </p:scale>
        <p:origin x="120" y="96"/>
      </p:cViewPr>
      <p:guideLst>
        <p:guide orient="horz" pos="2160"/>
        <p:guide pos="3840"/>
      </p:guideLst>
    </p:cSldViewPr>
  </p:slideViewPr>
  <p:notesTextViewPr>
    <p:cViewPr>
      <p:scale>
        <a:sx n="3" d="2"/>
        <a:sy n="3" d="2"/>
      </p:scale>
      <p:origin x="0" y="0"/>
    </p:cViewPr>
  </p:notesTextViewPr>
  <p:notesViewPr>
    <p:cSldViewPr snapToGrid="0">
      <p:cViewPr varScale="1">
        <p:scale>
          <a:sx n="65" d="100"/>
          <a:sy n="65" d="100"/>
        </p:scale>
        <p:origin x="2796"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dirty="0"/>
          </a:p>
        </p:txBody>
      </p:sp>
      <p:sp>
        <p:nvSpPr>
          <p:cNvPr id="3" name="Date Placeholder 2"/>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30E08F2E-5F06-4CE2-A139-452A1382A6F0}" type="datetimeFigureOut">
              <a:rPr lang="en-US"/>
              <a:t>4/11/2017</a:t>
            </a:fld>
            <a:endParaRPr dirty="0"/>
          </a:p>
        </p:txBody>
      </p:sp>
      <p:sp>
        <p:nvSpPr>
          <p:cNvPr id="4" name="Footer Placeholder 3"/>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dirty="0"/>
          </a:p>
        </p:txBody>
      </p:sp>
      <p:sp>
        <p:nvSpPr>
          <p:cNvPr id="5" name="Slide Number Placeholder 4"/>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B828588A-5C4E-401A-AECC-B6F63A9DE965}" type="slidenum">
              <a:rPr/>
              <a:t>‹#›</a:t>
            </a:fld>
            <a:endParaRPr dirty="0"/>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1A4C5DC6-1594-414D-9341-ABA08739246C}" type="datetimeFigureOut">
              <a:rPr lang="en-US"/>
              <a:t>4/11/2017</a:t>
            </a:fld>
            <a:endParaRPr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77542409-6A04-4DC6-AC3A-D3758287A8F2}" type="slidenum">
              <a:rPr/>
              <a:t>‹#›</a:t>
            </a:fld>
            <a:endParaRPr dirty="0"/>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a:t>
            </a:fld>
            <a:endParaRPr lang="en-US" dirty="0"/>
          </a:p>
        </p:txBody>
      </p:sp>
    </p:spTree>
    <p:extLst>
      <p:ext uri="{BB962C8B-B14F-4D97-AF65-F5344CB8AC3E}">
        <p14:creationId xmlns:p14="http://schemas.microsoft.com/office/powerpoint/2010/main" val="4000434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2</a:t>
            </a:fld>
            <a:endParaRPr lang="en-US" dirty="0"/>
          </a:p>
        </p:txBody>
      </p:sp>
    </p:spTree>
    <p:extLst>
      <p:ext uri="{BB962C8B-B14F-4D97-AF65-F5344CB8AC3E}">
        <p14:creationId xmlns:p14="http://schemas.microsoft.com/office/powerpoint/2010/main" val="3661799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a:t>3</a:t>
            </a:fld>
            <a:endParaRPr lang="en-US" dirty="0"/>
          </a:p>
        </p:txBody>
      </p:sp>
    </p:spTree>
    <p:extLst>
      <p:ext uri="{BB962C8B-B14F-4D97-AF65-F5344CB8AC3E}">
        <p14:creationId xmlns:p14="http://schemas.microsoft.com/office/powerpoint/2010/main" val="541458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a:t>6</a:t>
            </a:fld>
            <a:endParaRPr lang="en-US" dirty="0"/>
          </a:p>
        </p:txBody>
      </p:sp>
    </p:spTree>
    <p:extLst>
      <p:ext uri="{BB962C8B-B14F-4D97-AF65-F5344CB8AC3E}">
        <p14:creationId xmlns:p14="http://schemas.microsoft.com/office/powerpoint/2010/main" val="2268874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7</a:t>
            </a:fld>
            <a:endParaRPr lang="en-US" dirty="0"/>
          </a:p>
        </p:txBody>
      </p:sp>
    </p:spTree>
    <p:extLst>
      <p:ext uri="{BB962C8B-B14F-4D97-AF65-F5344CB8AC3E}">
        <p14:creationId xmlns:p14="http://schemas.microsoft.com/office/powerpoint/2010/main" val="1925445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8</a:t>
            </a:fld>
            <a:endParaRPr lang="en-US" dirty="0"/>
          </a:p>
        </p:txBody>
      </p:sp>
    </p:spTree>
    <p:extLst>
      <p:ext uri="{BB962C8B-B14F-4D97-AF65-F5344CB8AC3E}">
        <p14:creationId xmlns:p14="http://schemas.microsoft.com/office/powerpoint/2010/main" val="3494972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9</a:t>
            </a:fld>
            <a:endParaRPr lang="en-US" dirty="0"/>
          </a:p>
        </p:txBody>
      </p:sp>
    </p:spTree>
    <p:extLst>
      <p:ext uri="{BB962C8B-B14F-4D97-AF65-F5344CB8AC3E}">
        <p14:creationId xmlns:p14="http://schemas.microsoft.com/office/powerpoint/2010/main" val="2010729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10</a:t>
            </a:fld>
            <a:endParaRPr lang="en-US" dirty="0"/>
          </a:p>
        </p:txBody>
      </p:sp>
    </p:spTree>
    <p:extLst>
      <p:ext uri="{BB962C8B-B14F-4D97-AF65-F5344CB8AC3E}">
        <p14:creationId xmlns:p14="http://schemas.microsoft.com/office/powerpoint/2010/main" val="2698983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13</a:t>
            </a:fld>
            <a:endParaRPr lang="en-US" dirty="0"/>
          </a:p>
        </p:txBody>
      </p:sp>
    </p:spTree>
    <p:extLst>
      <p:ext uri="{BB962C8B-B14F-4D97-AF65-F5344CB8AC3E}">
        <p14:creationId xmlns:p14="http://schemas.microsoft.com/office/powerpoint/2010/main" val="1488243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14</a:t>
            </a:fld>
            <a:endParaRPr lang="en-US" dirty="0"/>
          </a:p>
        </p:txBody>
      </p:sp>
    </p:spTree>
    <p:extLst>
      <p:ext uri="{BB962C8B-B14F-4D97-AF65-F5344CB8AC3E}">
        <p14:creationId xmlns:p14="http://schemas.microsoft.com/office/powerpoint/2010/main" val="2835897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15</a:t>
            </a:fld>
            <a:endParaRPr lang="en-US" dirty="0"/>
          </a:p>
        </p:txBody>
      </p:sp>
    </p:spTree>
    <p:extLst>
      <p:ext uri="{BB962C8B-B14F-4D97-AF65-F5344CB8AC3E}">
        <p14:creationId xmlns:p14="http://schemas.microsoft.com/office/powerpoint/2010/main" val="3380199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17</a:t>
            </a:fld>
            <a:endParaRPr lang="en-US" dirty="0"/>
          </a:p>
        </p:txBody>
      </p:sp>
    </p:spTree>
    <p:extLst>
      <p:ext uri="{BB962C8B-B14F-4D97-AF65-F5344CB8AC3E}">
        <p14:creationId xmlns:p14="http://schemas.microsoft.com/office/powerpoint/2010/main" val="1748004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24</a:t>
            </a:fld>
            <a:endParaRPr lang="en-US" dirty="0"/>
          </a:p>
        </p:txBody>
      </p:sp>
    </p:spTree>
    <p:extLst>
      <p:ext uri="{BB962C8B-B14F-4D97-AF65-F5344CB8AC3E}">
        <p14:creationId xmlns:p14="http://schemas.microsoft.com/office/powerpoint/2010/main" val="12764234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Puffy white clouds in deep blue sky"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sp>
        <p:nvSpPr>
          <p:cNvPr id="9" name="Rectangle 8"/>
          <p:cNvSpPr/>
          <p:nvPr/>
        </p:nvSpPr>
        <p:spPr>
          <a:xfrm>
            <a:off x="1600200" y="0"/>
            <a:ext cx="5029200" cy="59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pic>
        <p:nvPicPr>
          <p:cNvPr id="10" name="Picture 9" descr="Closeup of plant shoot" title="Slide Design Picture"/>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Picture 10" descr="Waves" title="Slide Design Picture"/>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defRPr>
            </a:lvl1pPr>
          </a:lstStyle>
          <a:p>
            <a:r>
              <a:t>Click to edit Master title style</a:t>
            </a:r>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Content Placeholder 2"/>
          <p:cNvSpPr>
            <a:spLocks noGrp="1"/>
          </p:cNvSpPr>
          <p:nvPr>
            <p:ph idx="1"/>
          </p:nvPr>
        </p:nvSpPr>
        <p:spPr/>
        <p:txBody>
          <a:bodyPr/>
          <a:lstStyle/>
          <a:p>
            <a:pPr lvl="0"/>
            <a:r>
              <a:t>Click to edit Master text styles</a:t>
            </a:r>
          </a:p>
          <a:p>
            <a:pPr lvl="1"/>
            <a:r>
              <a:t>Second level</a:t>
            </a:r>
          </a:p>
          <a:p>
            <a:pPr lvl="2"/>
            <a:r>
              <a:t>Third level</a:t>
            </a:r>
          </a:p>
          <a:p>
            <a:pPr lvl="3"/>
            <a:r>
              <a:t>Fourth level</a:t>
            </a:r>
          </a:p>
          <a:p>
            <a:pPr lvl="4"/>
            <a:r>
              <a:t>Fifth level</a:t>
            </a:r>
          </a:p>
        </p:txBody>
      </p:sp>
      <p:sp>
        <p:nvSpPr>
          <p:cNvPr id="4" name="Date Placeholder 3"/>
          <p:cNvSpPr>
            <a:spLocks noGrp="1"/>
          </p:cNvSpPr>
          <p:nvPr>
            <p:ph type="dt" sz="half" idx="10"/>
          </p:nvPr>
        </p:nvSpPr>
        <p:spPr/>
        <p:txBody>
          <a:bodyPr/>
          <a:lstStyle/>
          <a:p>
            <a:r>
              <a:rPr lang="en-US" dirty="0"/>
              <a:t>July 22, 2012</a:t>
            </a:r>
            <a:endParaRPr dirty="0"/>
          </a:p>
        </p:txBody>
      </p:sp>
      <p:sp>
        <p:nvSpPr>
          <p:cNvPr id="5" name="Footer Placeholder 4"/>
          <p:cNvSpPr>
            <a:spLocks noGrp="1"/>
          </p:cNvSpPr>
          <p:nvPr>
            <p:ph type="ftr" sz="quarter" idx="11"/>
          </p:nvPr>
        </p:nvSpPr>
        <p:spPr/>
        <p:txBody>
          <a:bodyPr/>
          <a:lstStyle/>
          <a:p>
            <a:r>
              <a:rPr dirty="0"/>
              <a:t>Footer text here</a:t>
            </a:r>
          </a:p>
        </p:txBody>
      </p:sp>
      <p:sp>
        <p:nvSpPr>
          <p:cNvPr id="6" name="Slide Number Placeholder 5"/>
          <p:cNvSpPr>
            <a:spLocks noGrp="1"/>
          </p:cNvSpPr>
          <p:nvPr>
            <p:ph type="sldNum" sz="quarter" idx="12"/>
          </p:nvPr>
        </p:nvSpPr>
        <p:spPr/>
        <p:txBody>
          <a:bodyPr/>
          <a:lstStyle/>
          <a:p>
            <a:fld id="{9CD8D479-8942-46E8-A226-A4E01F7A105C}" type="slidenum">
              <a:rPr/>
              <a:t>‹#›</a:t>
            </a:fld>
            <a:endParaRPr dirty="0"/>
          </a:p>
        </p:txBody>
      </p: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defRPr>
            </a:lvl1pPr>
          </a:lstStyle>
          <a:p>
            <a:r>
              <a:t>Click to edit Master title style</a:t>
            </a:r>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t>Click to edit Master text styles</a:t>
            </a:r>
          </a:p>
        </p:txBody>
      </p:sp>
      <p:pic>
        <p:nvPicPr>
          <p:cNvPr id="9" name="Picture 8" descr="Waves"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pic>
        <p:nvPicPr>
          <p:cNvPr id="11" name="Picture 10" descr="Closeup of green plants" title="Slide Design Picture"/>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t>Click to edit Master text styles</a:t>
            </a:r>
          </a:p>
          <a:p>
            <a:pPr lvl="1"/>
            <a:r>
              <a:t>Second level</a:t>
            </a:r>
          </a:p>
          <a:p>
            <a:pPr lvl="2"/>
            <a:r>
              <a:t>Third level</a:t>
            </a:r>
          </a:p>
          <a:p>
            <a:pPr lvl="3"/>
            <a:r>
              <a:t>Fourth level</a:t>
            </a:r>
          </a:p>
          <a:p>
            <a:pPr lvl="4"/>
            <a:r>
              <a:t>Fifth level</a:t>
            </a:r>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t>Click to edit Master text styles</a:t>
            </a:r>
          </a:p>
          <a:p>
            <a:pPr lvl="1"/>
            <a:r>
              <a:t>Second level</a:t>
            </a:r>
          </a:p>
          <a:p>
            <a:pPr lvl="2"/>
            <a:r>
              <a:t>Third level</a:t>
            </a:r>
          </a:p>
          <a:p>
            <a:pPr lvl="3"/>
            <a:r>
              <a:t>Fourth level</a:t>
            </a:r>
          </a:p>
          <a:p>
            <a:pPr lvl="4"/>
            <a:r>
              <a:t>Fifth level</a:t>
            </a:r>
          </a:p>
        </p:txBody>
      </p:sp>
      <p:sp>
        <p:nvSpPr>
          <p:cNvPr id="5" name="Date Placeholder 4"/>
          <p:cNvSpPr>
            <a:spLocks noGrp="1"/>
          </p:cNvSpPr>
          <p:nvPr>
            <p:ph type="dt" sz="half" idx="10"/>
          </p:nvPr>
        </p:nvSpPr>
        <p:spPr/>
        <p:txBody>
          <a:bodyPr/>
          <a:lstStyle/>
          <a:p>
            <a:r>
              <a:rPr lang="en-US" dirty="0"/>
              <a:t>July 22, 2012</a:t>
            </a:r>
            <a:endParaRPr dirty="0"/>
          </a:p>
        </p:txBody>
      </p:sp>
      <p:sp>
        <p:nvSpPr>
          <p:cNvPr id="6" name="Footer Placeholder 5"/>
          <p:cNvSpPr>
            <a:spLocks noGrp="1"/>
          </p:cNvSpPr>
          <p:nvPr>
            <p:ph type="ftr" sz="quarter" idx="11"/>
          </p:nvPr>
        </p:nvSpPr>
        <p:spPr/>
        <p:txBody>
          <a:bodyPr/>
          <a:lstStyle/>
          <a:p>
            <a:r>
              <a:rPr dirty="0"/>
              <a:t>Footer text here</a:t>
            </a:r>
          </a:p>
        </p:txBody>
      </p:sp>
      <p:sp>
        <p:nvSpPr>
          <p:cNvPr id="7" name="Slide Number Placeholder 6"/>
          <p:cNvSpPr>
            <a:spLocks noGrp="1"/>
          </p:cNvSpPr>
          <p:nvPr>
            <p:ph type="sldNum" sz="quarter" idx="12"/>
          </p:nvPr>
        </p:nvSpPr>
        <p:spPr/>
        <p:txBody>
          <a:bodyPr/>
          <a:lstStyle/>
          <a:p>
            <a:fld id="{9CD8D479-8942-46E8-A226-A4E01F7A105C}" type="slidenum">
              <a:rPr/>
              <a:t>‹#›</a:t>
            </a:fld>
            <a:endParaRPr dirty="0"/>
          </a:p>
        </p:txBody>
      </p: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t>Click to edit Master text styles</a:t>
            </a:r>
          </a:p>
        </p:txBody>
      </p:sp>
      <p:sp>
        <p:nvSpPr>
          <p:cNvPr id="4" name="Content Placeholder 3"/>
          <p:cNvSpPr>
            <a:spLocks noGrp="1"/>
          </p:cNvSpPr>
          <p:nvPr>
            <p:ph sz="half" idx="2"/>
          </p:nvPr>
        </p:nvSpPr>
        <p:spPr>
          <a:xfrm>
            <a:off x="1409699" y="2378392"/>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t>Click to edit Master text styles</a:t>
            </a:r>
          </a:p>
          <a:p>
            <a:pPr lvl="1"/>
            <a:r>
              <a:t>Second level</a:t>
            </a:r>
          </a:p>
          <a:p>
            <a:pPr lvl="2"/>
            <a:r>
              <a:t>Third level</a:t>
            </a:r>
          </a:p>
          <a:p>
            <a:pPr lvl="3"/>
            <a:r>
              <a:t>Fourth level</a:t>
            </a:r>
          </a:p>
          <a:p>
            <a:pPr lvl="4"/>
            <a:r>
              <a:t>Fifth level</a:t>
            </a:r>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t>Click to edit Master text styles</a:t>
            </a:r>
          </a:p>
        </p:txBody>
      </p:sp>
      <p:sp>
        <p:nvSpPr>
          <p:cNvPr id="6" name="Content Placeholder 5"/>
          <p:cNvSpPr>
            <a:spLocks noGrp="1"/>
          </p:cNvSpPr>
          <p:nvPr>
            <p:ph sz="quarter" idx="4"/>
          </p:nvPr>
        </p:nvSpPr>
        <p:spPr>
          <a:xfrm>
            <a:off x="6172200" y="2378392"/>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t>Click to edit Master text styles</a:t>
            </a:r>
          </a:p>
          <a:p>
            <a:pPr lvl="1"/>
            <a:r>
              <a:t>Second level</a:t>
            </a:r>
          </a:p>
          <a:p>
            <a:pPr lvl="2"/>
            <a:r>
              <a:t>Third level</a:t>
            </a:r>
          </a:p>
          <a:p>
            <a:pPr lvl="3"/>
            <a:r>
              <a:t>Fourth level</a:t>
            </a:r>
          </a:p>
          <a:p>
            <a:pPr lvl="4"/>
            <a:r>
              <a:t>Fifth level</a:t>
            </a:r>
          </a:p>
        </p:txBody>
      </p:sp>
      <p:sp>
        <p:nvSpPr>
          <p:cNvPr id="7" name="Date Placeholder 6"/>
          <p:cNvSpPr>
            <a:spLocks noGrp="1"/>
          </p:cNvSpPr>
          <p:nvPr>
            <p:ph type="dt" sz="half" idx="10"/>
          </p:nvPr>
        </p:nvSpPr>
        <p:spPr/>
        <p:txBody>
          <a:bodyPr/>
          <a:lstStyle/>
          <a:p>
            <a:r>
              <a:rPr lang="en-US" dirty="0"/>
              <a:t>July 22, 2012</a:t>
            </a:r>
            <a:endParaRPr dirty="0"/>
          </a:p>
        </p:txBody>
      </p:sp>
      <p:sp>
        <p:nvSpPr>
          <p:cNvPr id="8" name="Footer Placeholder 7"/>
          <p:cNvSpPr>
            <a:spLocks noGrp="1"/>
          </p:cNvSpPr>
          <p:nvPr>
            <p:ph type="ftr" sz="quarter" idx="11"/>
          </p:nvPr>
        </p:nvSpPr>
        <p:spPr/>
        <p:txBody>
          <a:bodyPr/>
          <a:lstStyle/>
          <a:p>
            <a:r>
              <a:rPr dirty="0"/>
              <a:t>Footer text here</a:t>
            </a:r>
          </a:p>
        </p:txBody>
      </p:sp>
      <p:sp>
        <p:nvSpPr>
          <p:cNvPr id="9" name="Slide Number Placeholder 8"/>
          <p:cNvSpPr>
            <a:spLocks noGrp="1"/>
          </p:cNvSpPr>
          <p:nvPr>
            <p:ph type="sldNum" sz="quarter" idx="12"/>
          </p:nvPr>
        </p:nvSpPr>
        <p:spPr/>
        <p:txBody>
          <a:bodyPr/>
          <a:lstStyle/>
          <a:p>
            <a:fld id="{9CD8D479-8942-46E8-A226-A4E01F7A105C}" type="slidenum">
              <a:rPr/>
              <a:t>‹#›</a:t>
            </a:fld>
            <a:endParaRPr dirty="0"/>
          </a:p>
        </p:txBody>
      </p: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Date Placeholder 2"/>
          <p:cNvSpPr>
            <a:spLocks noGrp="1"/>
          </p:cNvSpPr>
          <p:nvPr>
            <p:ph type="dt" sz="half" idx="10"/>
          </p:nvPr>
        </p:nvSpPr>
        <p:spPr/>
        <p:txBody>
          <a:bodyPr/>
          <a:lstStyle/>
          <a:p>
            <a:r>
              <a:rPr lang="en-US" dirty="0"/>
              <a:t>July 22, 2012</a:t>
            </a:r>
            <a:endParaRPr dirty="0"/>
          </a:p>
        </p:txBody>
      </p:sp>
      <p:sp>
        <p:nvSpPr>
          <p:cNvPr id="4" name="Footer Placeholder 3"/>
          <p:cNvSpPr>
            <a:spLocks noGrp="1"/>
          </p:cNvSpPr>
          <p:nvPr>
            <p:ph type="ftr" sz="quarter" idx="11"/>
          </p:nvPr>
        </p:nvSpPr>
        <p:spPr/>
        <p:txBody>
          <a:bodyPr/>
          <a:lstStyle/>
          <a:p>
            <a:r>
              <a:rPr dirty="0"/>
              <a:t>Footer text here</a:t>
            </a:r>
          </a:p>
        </p:txBody>
      </p:sp>
      <p:sp>
        <p:nvSpPr>
          <p:cNvPr id="5" name="Slide Number Placeholder 4"/>
          <p:cNvSpPr>
            <a:spLocks noGrp="1"/>
          </p:cNvSpPr>
          <p:nvPr>
            <p:ph type="sldNum" sz="quarter" idx="12"/>
          </p:nvPr>
        </p:nvSpPr>
        <p:spPr/>
        <p:txBody>
          <a:bodyPr/>
          <a:lstStyle/>
          <a:p>
            <a:fld id="{9CD8D479-8942-46E8-A226-A4E01F7A105C}" type="slidenum">
              <a:rPr/>
              <a:t>‹#›</a:t>
            </a:fld>
            <a:endParaRPr dirty="0"/>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July 22, 2012</a:t>
            </a:r>
            <a:endParaRPr dirty="0"/>
          </a:p>
        </p:txBody>
      </p:sp>
      <p:sp>
        <p:nvSpPr>
          <p:cNvPr id="3" name="Footer Placeholder 2"/>
          <p:cNvSpPr>
            <a:spLocks noGrp="1"/>
          </p:cNvSpPr>
          <p:nvPr>
            <p:ph type="ftr" sz="quarter" idx="11"/>
          </p:nvPr>
        </p:nvSpPr>
        <p:spPr/>
        <p:txBody>
          <a:bodyPr/>
          <a:lstStyle/>
          <a:p>
            <a:r>
              <a:rPr dirty="0"/>
              <a:t>Footer text here</a:t>
            </a:r>
          </a:p>
        </p:txBody>
      </p:sp>
      <p:sp>
        <p:nvSpPr>
          <p:cNvPr id="4" name="Slide Number Placeholder 3"/>
          <p:cNvSpPr>
            <a:spLocks noGrp="1"/>
          </p:cNvSpPr>
          <p:nvPr>
            <p:ph type="sldNum" sz="quarter" idx="12"/>
          </p:nvPr>
        </p:nvSpPr>
        <p:spPr/>
        <p:txBody>
          <a:bodyPr/>
          <a:lstStyle/>
          <a:p>
            <a:fld id="{9CD8D479-8942-46E8-A226-A4E01F7A105C}" type="slidenum">
              <a:rPr/>
              <a:t>‹#›</a:t>
            </a:fld>
            <a:endParaRPr dirty="0"/>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6679" y="919616"/>
            <a:ext cx="4155622" cy="2532888"/>
          </a:xfrm>
        </p:spPr>
        <p:txBody>
          <a:bodyPr anchor="b"/>
          <a:lstStyle>
            <a:lvl1pPr>
              <a:defRPr sz="3200"/>
            </a:lvl1pPr>
          </a:lstStyle>
          <a:p>
            <a:r>
              <a:t>Click to edit Master title style</a:t>
            </a:r>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t>Click to edit Master text styles</a:t>
            </a:r>
          </a:p>
          <a:p>
            <a:pPr lvl="1"/>
            <a:r>
              <a:t>Second level</a:t>
            </a:r>
          </a:p>
          <a:p>
            <a:pPr lvl="2"/>
            <a:r>
              <a:t>Third level</a:t>
            </a:r>
          </a:p>
          <a:p>
            <a:pPr lvl="3"/>
            <a:r>
              <a:t>Fourth level</a:t>
            </a:r>
          </a:p>
          <a:p>
            <a:pPr lvl="4"/>
            <a:r>
              <a:t>Fifth level</a:t>
            </a:r>
          </a:p>
        </p:txBody>
      </p:sp>
      <p:sp>
        <p:nvSpPr>
          <p:cNvPr id="4" name="Text Placeholder 3"/>
          <p:cNvSpPr>
            <a:spLocks noGrp="1"/>
          </p:cNvSpPr>
          <p:nvPr>
            <p:ph type="body" sz="half" idx="2"/>
          </p:nvPr>
        </p:nvSpPr>
        <p:spPr>
          <a:xfrm>
            <a:off x="6626679" y="3446396"/>
            <a:ext cx="4155622" cy="2535303"/>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t>Click to edit Master text styles</a:t>
            </a:r>
          </a:p>
        </p:txBody>
      </p:sp>
      <p:sp>
        <p:nvSpPr>
          <p:cNvPr id="5" name="Date Placeholder 4"/>
          <p:cNvSpPr>
            <a:spLocks noGrp="1"/>
          </p:cNvSpPr>
          <p:nvPr>
            <p:ph type="dt" sz="half" idx="10"/>
          </p:nvPr>
        </p:nvSpPr>
        <p:spPr/>
        <p:txBody>
          <a:bodyPr/>
          <a:lstStyle/>
          <a:p>
            <a:r>
              <a:rPr lang="en-US" dirty="0"/>
              <a:t>July 22, 2012</a:t>
            </a:r>
            <a:endParaRPr dirty="0"/>
          </a:p>
        </p:txBody>
      </p:sp>
      <p:sp>
        <p:nvSpPr>
          <p:cNvPr id="6" name="Footer Placeholder 5"/>
          <p:cNvSpPr>
            <a:spLocks noGrp="1"/>
          </p:cNvSpPr>
          <p:nvPr>
            <p:ph type="ftr" sz="quarter" idx="11"/>
          </p:nvPr>
        </p:nvSpPr>
        <p:spPr/>
        <p:txBody>
          <a:bodyPr/>
          <a:lstStyle/>
          <a:p>
            <a:r>
              <a:rPr dirty="0"/>
              <a:t>Footer text here</a:t>
            </a:r>
          </a:p>
        </p:txBody>
      </p:sp>
      <p:sp>
        <p:nvSpPr>
          <p:cNvPr id="7" name="Slide Number Placeholder 6"/>
          <p:cNvSpPr>
            <a:spLocks noGrp="1"/>
          </p:cNvSpPr>
          <p:nvPr>
            <p:ph type="sldNum" sz="quarter" idx="12"/>
          </p:nvPr>
        </p:nvSpPr>
        <p:spPr/>
        <p:txBody>
          <a:bodyPr/>
          <a:lstStyle/>
          <a:p>
            <a:fld id="{9CD8D479-8942-46E8-A226-A4E01F7A105C}" type="slidenum">
              <a:rPr/>
              <a:t>‹#›</a:t>
            </a:fld>
            <a:endParaRPr dirty="0"/>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6680" y="919616"/>
            <a:ext cx="4155622" cy="2532888"/>
          </a:xfrm>
        </p:spPr>
        <p:txBody>
          <a:bodyPr anchor="b"/>
          <a:lstStyle>
            <a:lvl1pPr>
              <a:defRPr sz="3200"/>
            </a:lvl1pPr>
          </a:lstStyle>
          <a:p>
            <a:r>
              <a:t>Click to edit Master title style</a:t>
            </a:r>
          </a:p>
        </p:txBody>
      </p:sp>
      <p:sp>
        <p:nvSpPr>
          <p:cNvPr id="3" name="Picture Placeholder 2"/>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dirty="0"/>
          </a:p>
        </p:txBody>
      </p:sp>
      <p:sp>
        <p:nvSpPr>
          <p:cNvPr id="4" name="Text Placeholder 3"/>
          <p:cNvSpPr>
            <a:spLocks noGrp="1"/>
          </p:cNvSpPr>
          <p:nvPr>
            <p:ph type="body" sz="half" idx="2"/>
          </p:nvPr>
        </p:nvSpPr>
        <p:spPr>
          <a:xfrm>
            <a:off x="6626680" y="3446397"/>
            <a:ext cx="4155622" cy="2535304"/>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t>Click to edit Master text styles</a:t>
            </a:r>
          </a:p>
        </p:txBody>
      </p:sp>
      <p:sp>
        <p:nvSpPr>
          <p:cNvPr id="5" name="Date Placeholder 4"/>
          <p:cNvSpPr>
            <a:spLocks noGrp="1"/>
          </p:cNvSpPr>
          <p:nvPr>
            <p:ph type="dt" sz="half" idx="10"/>
          </p:nvPr>
        </p:nvSpPr>
        <p:spPr/>
        <p:txBody>
          <a:bodyPr/>
          <a:lstStyle/>
          <a:p>
            <a:r>
              <a:rPr lang="en-US" dirty="0"/>
              <a:t>July 22, 2012</a:t>
            </a:r>
            <a:endParaRPr dirty="0"/>
          </a:p>
        </p:txBody>
      </p:sp>
      <p:sp>
        <p:nvSpPr>
          <p:cNvPr id="6" name="Footer Placeholder 5"/>
          <p:cNvSpPr>
            <a:spLocks noGrp="1"/>
          </p:cNvSpPr>
          <p:nvPr>
            <p:ph type="ftr" sz="quarter" idx="11"/>
          </p:nvPr>
        </p:nvSpPr>
        <p:spPr/>
        <p:txBody>
          <a:bodyPr/>
          <a:lstStyle/>
          <a:p>
            <a:r>
              <a:rPr dirty="0"/>
              <a:t>Footer text here</a:t>
            </a:r>
          </a:p>
        </p:txBody>
      </p:sp>
      <p:sp>
        <p:nvSpPr>
          <p:cNvPr id="7" name="Slide Number Placeholder 6"/>
          <p:cNvSpPr>
            <a:spLocks noGrp="1"/>
          </p:cNvSpPr>
          <p:nvPr>
            <p:ph type="sldNum" sz="quarter" idx="12"/>
          </p:nvPr>
        </p:nvSpPr>
        <p:spPr/>
        <p:txBody>
          <a:bodyPr/>
          <a:lstStyle/>
          <a:p>
            <a:fld id="{9CD8D479-8942-46E8-A226-A4E01F7A105C}" type="slidenum">
              <a:rPr/>
              <a:t>‹#›</a:t>
            </a:fld>
            <a:endParaRPr dirty="0"/>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Vertical Text Placeholder 2"/>
          <p:cNvSpPr>
            <a:spLocks noGrp="1"/>
          </p:cNvSpPr>
          <p:nvPr>
            <p:ph type="body" orient="vert" idx="1"/>
          </p:nvPr>
        </p:nvSpPr>
        <p:spPr/>
        <p:txBody>
          <a:bodyPr vert="eaVert"/>
          <a:lstStyle/>
          <a:p>
            <a:pPr lvl="0"/>
            <a:r>
              <a:t>Click to edit Master text styles</a:t>
            </a:r>
          </a:p>
          <a:p>
            <a:pPr lvl="1"/>
            <a:r>
              <a:t>Second level</a:t>
            </a:r>
          </a:p>
          <a:p>
            <a:pPr lvl="2"/>
            <a:r>
              <a:t>Third level</a:t>
            </a:r>
          </a:p>
          <a:p>
            <a:pPr lvl="3"/>
            <a:r>
              <a:t>Fourth level</a:t>
            </a:r>
          </a:p>
          <a:p>
            <a:pPr lvl="4"/>
            <a:r>
              <a:t>Fifth level</a:t>
            </a:r>
          </a:p>
        </p:txBody>
      </p:sp>
      <p:sp>
        <p:nvSpPr>
          <p:cNvPr id="4" name="Date Placeholder 3"/>
          <p:cNvSpPr>
            <a:spLocks noGrp="1"/>
          </p:cNvSpPr>
          <p:nvPr>
            <p:ph type="dt" sz="half" idx="10"/>
          </p:nvPr>
        </p:nvSpPr>
        <p:spPr/>
        <p:txBody>
          <a:bodyPr/>
          <a:lstStyle/>
          <a:p>
            <a:r>
              <a:rPr lang="en-US" dirty="0"/>
              <a:t>July 22, 2012</a:t>
            </a:r>
            <a:endParaRPr dirty="0"/>
          </a:p>
        </p:txBody>
      </p:sp>
      <p:sp>
        <p:nvSpPr>
          <p:cNvPr id="5" name="Footer Placeholder 4"/>
          <p:cNvSpPr>
            <a:spLocks noGrp="1"/>
          </p:cNvSpPr>
          <p:nvPr>
            <p:ph type="ftr" sz="quarter" idx="11"/>
          </p:nvPr>
        </p:nvSpPr>
        <p:spPr/>
        <p:txBody>
          <a:bodyPr/>
          <a:lstStyle/>
          <a:p>
            <a:r>
              <a:rPr dirty="0"/>
              <a:t>Footer text here</a:t>
            </a:r>
          </a:p>
        </p:txBody>
      </p:sp>
      <p:sp>
        <p:nvSpPr>
          <p:cNvPr id="6" name="Slide Number Placeholder 5"/>
          <p:cNvSpPr>
            <a:spLocks noGrp="1"/>
          </p:cNvSpPr>
          <p:nvPr>
            <p:ph type="sldNum" sz="quarter" idx="12"/>
          </p:nvPr>
        </p:nvSpPr>
        <p:spPr/>
        <p:txBody>
          <a:bodyPr/>
          <a:lstStyle/>
          <a:p>
            <a:fld id="{9CD8D479-8942-46E8-A226-A4E01F7A105C}" type="slidenum">
              <a:rPr/>
              <a:t>‹#›</a:t>
            </a:fld>
            <a:endParaRPr dirty="0"/>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t>Click to edit Master title style</a:t>
            </a:r>
          </a:p>
        </p:txBody>
      </p:sp>
      <p:sp>
        <p:nvSpPr>
          <p:cNvPr id="3" name="Vertical Text Placeholder 2"/>
          <p:cNvSpPr>
            <a:spLocks noGrp="1"/>
          </p:cNvSpPr>
          <p:nvPr>
            <p:ph type="body" orient="vert" idx="1"/>
          </p:nvPr>
        </p:nvSpPr>
        <p:spPr>
          <a:xfrm>
            <a:off x="838200" y="190500"/>
            <a:ext cx="7734300" cy="5986463"/>
          </a:xfrm>
        </p:spPr>
        <p:txBody>
          <a:bodyPr vert="eaVert"/>
          <a:lstStyle/>
          <a:p>
            <a:pPr lvl="0"/>
            <a:r>
              <a:t>Click to edit Master text styles</a:t>
            </a:r>
          </a:p>
          <a:p>
            <a:pPr lvl="1"/>
            <a:r>
              <a:t>Second level</a:t>
            </a:r>
          </a:p>
          <a:p>
            <a:pPr lvl="2"/>
            <a:r>
              <a:t>Third level</a:t>
            </a:r>
          </a:p>
          <a:p>
            <a:pPr lvl="3"/>
            <a:r>
              <a:t>Fourth level</a:t>
            </a:r>
          </a:p>
          <a:p>
            <a:pPr lvl="4"/>
            <a:r>
              <a:t>Fifth level</a:t>
            </a:r>
          </a:p>
        </p:txBody>
      </p:sp>
      <p:sp>
        <p:nvSpPr>
          <p:cNvPr id="4" name="Date Placeholder 3"/>
          <p:cNvSpPr>
            <a:spLocks noGrp="1"/>
          </p:cNvSpPr>
          <p:nvPr>
            <p:ph type="dt" sz="half" idx="10"/>
          </p:nvPr>
        </p:nvSpPr>
        <p:spPr/>
        <p:txBody>
          <a:bodyPr/>
          <a:lstStyle/>
          <a:p>
            <a:r>
              <a:rPr lang="en-US" dirty="0"/>
              <a:t>July 22, 2012</a:t>
            </a:r>
            <a:endParaRPr dirty="0"/>
          </a:p>
        </p:txBody>
      </p:sp>
      <p:sp>
        <p:nvSpPr>
          <p:cNvPr id="5" name="Footer Placeholder 4"/>
          <p:cNvSpPr>
            <a:spLocks noGrp="1"/>
          </p:cNvSpPr>
          <p:nvPr>
            <p:ph type="ftr" sz="quarter" idx="11"/>
          </p:nvPr>
        </p:nvSpPr>
        <p:spPr/>
        <p:txBody>
          <a:bodyPr/>
          <a:lstStyle/>
          <a:p>
            <a:r>
              <a:rPr dirty="0"/>
              <a:t>Footer text here</a:t>
            </a:r>
          </a:p>
        </p:txBody>
      </p:sp>
      <p:sp>
        <p:nvSpPr>
          <p:cNvPr id="6" name="Slide Number Placeholder 5"/>
          <p:cNvSpPr>
            <a:spLocks noGrp="1"/>
          </p:cNvSpPr>
          <p:nvPr>
            <p:ph type="sldNum" sz="quarter" idx="12"/>
          </p:nvPr>
        </p:nvSpPr>
        <p:spPr/>
        <p:txBody>
          <a:bodyPr/>
          <a:lstStyle/>
          <a:p>
            <a:fld id="{9CD8D479-8942-46E8-A226-A4E01F7A105C}" type="slidenum">
              <a:rPr/>
              <a:t>‹#›</a:t>
            </a:fld>
            <a:endParaRPr dirty="0"/>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accent1">
                  <a:lumMod val="75000"/>
                </a:scheme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t>Click to edit Master title style</a:t>
            </a:r>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t>Click to edit Master text styles</a:t>
            </a:r>
          </a:p>
          <a:p>
            <a:pPr lvl="1"/>
            <a:r>
              <a:t>Second level</a:t>
            </a:r>
          </a:p>
          <a:p>
            <a:pPr lvl="2"/>
            <a:r>
              <a:t>Third level</a:t>
            </a:r>
          </a:p>
          <a:p>
            <a:pPr lvl="3"/>
            <a:r>
              <a:t>Fourth level</a:t>
            </a:r>
          </a:p>
          <a:p>
            <a:pPr lvl="4"/>
            <a:r>
              <a:t>Fifth level</a:t>
            </a:r>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800">
                <a:solidFill>
                  <a:schemeClr val="accent1">
                    <a:lumMod val="75000"/>
                  </a:schemeClr>
                </a:solidFill>
              </a:defRPr>
            </a:lvl1pPr>
          </a:lstStyle>
          <a:p>
            <a:fld id="{9CD8D479-8942-46E8-A226-A4E01F7A105C}" type="slidenum">
              <a:rPr/>
              <a:pPr/>
              <a:t>‹#›</a:t>
            </a:fld>
            <a:endParaRPr dirty="0"/>
          </a:p>
        </p:txBody>
      </p:sp>
      <p:sp>
        <p:nvSpPr>
          <p:cNvPr id="4" name="Date Placeholder 3"/>
          <p:cNvSpPr>
            <a:spLocks noGrp="1"/>
          </p:cNvSpPr>
          <p:nvPr>
            <p:ph type="dt" sz="half" idx="2"/>
          </p:nvPr>
        </p:nvSpPr>
        <p:spPr>
          <a:xfrm>
            <a:off x="431101" y="6629400"/>
            <a:ext cx="1000662" cy="228600"/>
          </a:xfrm>
          <a:prstGeom prst="rect">
            <a:avLst/>
          </a:prstGeom>
        </p:spPr>
        <p:txBody>
          <a:bodyPr vert="horz" lIns="91440" tIns="45720" rIns="91440" bIns="45720" rtlCol="0" anchor="ctr"/>
          <a:lstStyle>
            <a:lvl1pPr algn="r">
              <a:defRPr sz="800">
                <a:solidFill>
                  <a:schemeClr val="accent1">
                    <a:lumMod val="75000"/>
                  </a:schemeClr>
                </a:solidFill>
              </a:defRPr>
            </a:lvl1pPr>
          </a:lstStyle>
          <a:p>
            <a:r>
              <a:rPr lang="en-US" dirty="0"/>
              <a:t>July 22, 2012</a:t>
            </a:r>
            <a:endParaRPr dirty="0"/>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800">
                <a:solidFill>
                  <a:schemeClr val="accent1">
                    <a:lumMod val="75000"/>
                  </a:schemeClr>
                </a:solidFill>
              </a:defRPr>
            </a:lvl1pPr>
          </a:lstStyle>
          <a:p>
            <a:r>
              <a:rPr dirty="0"/>
              <a:t>Footer text here</a:t>
            </a:r>
          </a:p>
        </p:txBody>
      </p:sp>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3400" kern="1200">
          <a:solidFill>
            <a:schemeClr val="accent1"/>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4761" y="983846"/>
            <a:ext cx="5177352" cy="2387600"/>
          </a:xfrm>
        </p:spPr>
        <p:txBody>
          <a:bodyPr>
            <a:noAutofit/>
          </a:bodyPr>
          <a:lstStyle/>
          <a:p>
            <a:pPr algn="ctr"/>
            <a:r>
              <a:rPr lang="en-US" sz="4400" dirty="0"/>
              <a:t>Redeveloping </a:t>
            </a:r>
            <a:br>
              <a:rPr lang="en-US" sz="4400" dirty="0"/>
            </a:br>
            <a:r>
              <a:rPr lang="en-US" sz="4400" dirty="0"/>
              <a:t>Properties </a:t>
            </a:r>
            <a:br>
              <a:rPr lang="en-US" sz="4400" dirty="0"/>
            </a:br>
            <a:r>
              <a:rPr lang="en-US" sz="4400" dirty="0"/>
              <a:t>with Environmental Issues </a:t>
            </a:r>
          </a:p>
        </p:txBody>
      </p:sp>
      <p:sp>
        <p:nvSpPr>
          <p:cNvPr id="3" name="Subtitle 2"/>
          <p:cNvSpPr>
            <a:spLocks noGrp="1"/>
          </p:cNvSpPr>
          <p:nvPr>
            <p:ph type="subTitle" idx="1"/>
          </p:nvPr>
        </p:nvSpPr>
        <p:spPr>
          <a:xfrm>
            <a:off x="1780476" y="3570359"/>
            <a:ext cx="4846637" cy="1422416"/>
          </a:xfrm>
        </p:spPr>
        <p:txBody>
          <a:bodyPr>
            <a:normAutofit/>
          </a:bodyPr>
          <a:lstStyle/>
          <a:p>
            <a:pPr algn="ctr"/>
            <a:r>
              <a:rPr lang="en-US" sz="3200" dirty="0"/>
              <a:t>  The	 </a:t>
            </a:r>
          </a:p>
          <a:p>
            <a:pPr algn="ctr"/>
            <a:r>
              <a:rPr lang="en-US" sz="3200" dirty="0"/>
              <a:t>Development Perspective</a:t>
            </a:r>
          </a:p>
        </p:txBody>
      </p:sp>
      <p:sp>
        <p:nvSpPr>
          <p:cNvPr id="4" name="TextBox 3"/>
          <p:cNvSpPr txBox="1"/>
          <p:nvPr/>
        </p:nvSpPr>
        <p:spPr>
          <a:xfrm>
            <a:off x="2598822" y="5561023"/>
            <a:ext cx="6629400" cy="1015663"/>
          </a:xfrm>
          <a:prstGeom prst="rect">
            <a:avLst/>
          </a:prstGeom>
        </p:spPr>
        <p:txBody>
          <a:bodyPr wrap="square" rtlCol="0">
            <a:spAutoFit/>
          </a:bodyPr>
          <a:lstStyle/>
          <a:p>
            <a:pPr algn="ctr"/>
            <a:endParaRPr lang="en-US" dirty="0">
              <a:solidFill>
                <a:srgbClr val="1259A2"/>
              </a:solidFill>
            </a:endParaRPr>
          </a:p>
          <a:p>
            <a:pPr algn="ctr"/>
            <a:endParaRPr lang="en-US" dirty="0">
              <a:solidFill>
                <a:srgbClr val="1259A2"/>
              </a:solidFill>
            </a:endParaRPr>
          </a:p>
          <a:p>
            <a:pPr algn="ctr"/>
            <a:r>
              <a:rPr lang="en-US" sz="2400" dirty="0">
                <a:solidFill>
                  <a:srgbClr val="1259A2"/>
                </a:solidFill>
              </a:rPr>
              <a:t>2017 Pinellas Economic Leadership Symposium  </a:t>
            </a:r>
          </a:p>
        </p:txBody>
      </p:sp>
      <p:sp>
        <p:nvSpPr>
          <p:cNvPr id="5" name="TextBox 4"/>
          <p:cNvSpPr txBox="1"/>
          <p:nvPr/>
        </p:nvSpPr>
        <p:spPr>
          <a:xfrm>
            <a:off x="6662738" y="38100"/>
            <a:ext cx="5527110" cy="1938992"/>
          </a:xfrm>
          <a:prstGeom prst="rect">
            <a:avLst/>
          </a:prstGeom>
        </p:spPr>
        <p:txBody>
          <a:bodyPr rtlCol="0">
            <a:spAutoFit/>
          </a:bodyPr>
          <a:lstStyle/>
          <a:p>
            <a:pPr algn="ctr"/>
            <a:r>
              <a:rPr lang="en-US" sz="2000" dirty="0">
                <a:solidFill>
                  <a:srgbClr val="1259A2"/>
                </a:solidFill>
              </a:rPr>
              <a:t>Frank L. Hearne, Esq.</a:t>
            </a:r>
          </a:p>
          <a:p>
            <a:pPr algn="ctr"/>
            <a:r>
              <a:rPr lang="en-US" sz="2000" dirty="0">
                <a:solidFill>
                  <a:srgbClr val="1259A2"/>
                </a:solidFill>
              </a:rPr>
              <a:t>Mechanik Nuccio Hearne &amp; Wester, P.A.</a:t>
            </a:r>
          </a:p>
          <a:p>
            <a:pPr algn="ctr"/>
            <a:r>
              <a:rPr lang="en-US" sz="2000" dirty="0">
                <a:solidFill>
                  <a:srgbClr val="1259A2"/>
                </a:solidFill>
              </a:rPr>
              <a:t>305 South Boulevard</a:t>
            </a:r>
          </a:p>
          <a:p>
            <a:pPr algn="ctr"/>
            <a:r>
              <a:rPr lang="en-US" sz="2000" dirty="0">
                <a:solidFill>
                  <a:srgbClr val="1259A2"/>
                </a:solidFill>
              </a:rPr>
              <a:t>Tampa, Florida  33606</a:t>
            </a:r>
          </a:p>
          <a:p>
            <a:pPr algn="ctr"/>
            <a:r>
              <a:rPr lang="en-US" sz="2000" dirty="0">
                <a:solidFill>
                  <a:srgbClr val="1259A2"/>
                </a:solidFill>
              </a:rPr>
              <a:t>(813) 909-7400</a:t>
            </a:r>
          </a:p>
          <a:p>
            <a:pPr algn="ctr"/>
            <a:r>
              <a:rPr lang="en-US" sz="2000" dirty="0">
                <a:solidFill>
                  <a:srgbClr val="1259A2"/>
                </a:solidFill>
              </a:rPr>
              <a:t>frank@floridalandlaw.com</a:t>
            </a:r>
          </a:p>
        </p:txBody>
      </p:sp>
      <p:sp>
        <p:nvSpPr>
          <p:cNvPr id="6" name="TextBox 5"/>
          <p:cNvSpPr txBox="1"/>
          <p:nvPr/>
        </p:nvSpPr>
        <p:spPr>
          <a:xfrm>
            <a:off x="9552674" y="5920457"/>
            <a:ext cx="2743200" cy="369332"/>
          </a:xfrm>
          <a:prstGeom prst="rect">
            <a:avLst/>
          </a:prstGeom>
        </p:spPr>
        <p:txBody>
          <a:bodyPr rtlCol="0">
            <a:spAutoFit/>
          </a:bodyPr>
          <a:lstStyle/>
          <a:p>
            <a:pPr algn="ctr"/>
            <a:endParaRPr lang="en-US" dirty="0">
              <a:solidFill>
                <a:srgbClr val="1259A2"/>
              </a:solidFill>
            </a:endParaRPr>
          </a:p>
        </p:txBody>
      </p:sp>
    </p:spTree>
    <p:extLst>
      <p:ext uri="{BB962C8B-B14F-4D97-AF65-F5344CB8AC3E}">
        <p14:creationId xmlns:p14="http://schemas.microsoft.com/office/powerpoint/2010/main" val="177968136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808" y="464651"/>
            <a:ext cx="9371949" cy="1183566"/>
          </a:xfrm>
        </p:spPr>
        <p:txBody>
          <a:bodyPr>
            <a:noAutofit/>
          </a:bodyPr>
          <a:lstStyle/>
          <a:p>
            <a:r>
              <a:rPr lang="en-US" sz="4000" dirty="0"/>
              <a:t>The Key Question: What makes a deal work for a developer?</a:t>
            </a:r>
          </a:p>
        </p:txBody>
      </p:sp>
      <p:sp>
        <p:nvSpPr>
          <p:cNvPr id="3" name="Content Placeholder 2"/>
          <p:cNvSpPr>
            <a:spLocks noGrp="1"/>
          </p:cNvSpPr>
          <p:nvPr>
            <p:ph idx="1"/>
          </p:nvPr>
        </p:nvSpPr>
        <p:spPr>
          <a:xfrm>
            <a:off x="1478620" y="2214201"/>
            <a:ext cx="9371948" cy="4620682"/>
          </a:xfrm>
        </p:spPr>
        <p:txBody>
          <a:bodyPr/>
          <a:lstStyle/>
          <a:p>
            <a:r>
              <a:rPr lang="en-US" sz="3200" dirty="0"/>
              <a:t>Reasonable financial rewards</a:t>
            </a:r>
          </a:p>
          <a:p>
            <a:r>
              <a:rPr lang="en-US" sz="3200" dirty="0"/>
              <a:t>Considering ordinary risks</a:t>
            </a:r>
          </a:p>
          <a:p>
            <a:r>
              <a:rPr lang="en-US" sz="3200" dirty="0"/>
              <a:t>and </a:t>
            </a:r>
            <a:r>
              <a:rPr lang="en-US" sz="3200" u="sng" dirty="0"/>
              <a:t>acceptable </a:t>
            </a:r>
            <a:r>
              <a:rPr lang="en-US" sz="3200" b="1" u="sng" dirty="0"/>
              <a:t>environmental risks</a:t>
            </a:r>
          </a:p>
          <a:p>
            <a:r>
              <a:rPr lang="en-US" sz="3200" dirty="0"/>
              <a:t>Including </a:t>
            </a:r>
            <a:r>
              <a:rPr lang="en-US" sz="3200" b="1" u="sng" dirty="0"/>
              <a:t>predictability </a:t>
            </a:r>
            <a:r>
              <a:rPr lang="en-US" sz="3200" dirty="0"/>
              <a:t> of schedule and costs.</a:t>
            </a:r>
            <a:endParaRPr lang="en-US" sz="3200" b="1" u="sng" dirty="0"/>
          </a:p>
        </p:txBody>
      </p:sp>
      <p:pic>
        <p:nvPicPr>
          <p:cNvPr id="1026" name="Picture 2" descr="C:\Users\Susan\AppData\Local\Microsoft\Windows\Temporary Internet Files\Content.IE5\OKUOE8DG\MC90015056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5691" y="1316471"/>
            <a:ext cx="1553566" cy="1818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71584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Legal and Practical Risks of Contamination</a:t>
            </a:r>
            <a:endParaRPr lang="en-US" sz="4800" dirty="0"/>
          </a:p>
        </p:txBody>
      </p:sp>
      <p:sp>
        <p:nvSpPr>
          <p:cNvPr id="3" name="Content Placeholder 2"/>
          <p:cNvSpPr>
            <a:spLocks noGrp="1"/>
          </p:cNvSpPr>
          <p:nvPr>
            <p:ph idx="1"/>
          </p:nvPr>
        </p:nvSpPr>
        <p:spPr>
          <a:xfrm>
            <a:off x="1409700" y="1565275"/>
            <a:ext cx="9372600" cy="3785165"/>
          </a:xfrm>
        </p:spPr>
        <p:txBody>
          <a:bodyPr>
            <a:normAutofit fontScale="92500" lnSpcReduction="20000"/>
          </a:bodyPr>
          <a:lstStyle/>
          <a:p>
            <a:r>
              <a:rPr lang="en-US" sz="3200" dirty="0"/>
              <a:t>Statutory Cleanup Costs</a:t>
            </a:r>
          </a:p>
          <a:p>
            <a:r>
              <a:rPr lang="en-US" sz="3200" dirty="0"/>
              <a:t>Financing Fears</a:t>
            </a:r>
          </a:p>
          <a:p>
            <a:r>
              <a:rPr lang="en-US" sz="3200" dirty="0"/>
              <a:t>Pre-closing or Pre-construction delays</a:t>
            </a:r>
          </a:p>
          <a:p>
            <a:r>
              <a:rPr lang="en-US" sz="3200" dirty="0"/>
              <a:t>Delays during construction</a:t>
            </a:r>
          </a:p>
          <a:p>
            <a:r>
              <a:rPr lang="en-US" sz="3200" dirty="0"/>
              <a:t>Business interruption during later operation</a:t>
            </a:r>
          </a:p>
          <a:p>
            <a:r>
              <a:rPr lang="en-US" sz="3200" dirty="0"/>
              <a:t>On-site Lawsuits:  workers and others</a:t>
            </a:r>
          </a:p>
          <a:p>
            <a:r>
              <a:rPr lang="en-US" sz="3200" dirty="0"/>
              <a:t>Off-site Lawsuits:  Neighbors</a:t>
            </a:r>
          </a:p>
          <a:p>
            <a:r>
              <a:rPr lang="en-US" sz="3200" dirty="0"/>
              <a:t>Issues in later sales or re-financing</a:t>
            </a:r>
          </a:p>
        </p:txBody>
      </p:sp>
      <p:sp>
        <p:nvSpPr>
          <p:cNvPr id="4" name="TextBox 3"/>
          <p:cNvSpPr txBox="1"/>
          <p:nvPr/>
        </p:nvSpPr>
        <p:spPr>
          <a:xfrm>
            <a:off x="1169872" y="5444472"/>
            <a:ext cx="9600628" cy="1077218"/>
          </a:xfrm>
          <a:prstGeom prst="rect">
            <a:avLst/>
          </a:prstGeom>
        </p:spPr>
        <p:txBody>
          <a:bodyPr rtlCol="0">
            <a:spAutoFit/>
          </a:bodyPr>
          <a:lstStyle/>
          <a:p>
            <a:pPr algn="ctr"/>
            <a:r>
              <a:rPr lang="en-US" sz="3200" b="1" dirty="0">
                <a:solidFill>
                  <a:srgbClr val="8BAA00"/>
                </a:solidFill>
              </a:rPr>
              <a:t>These all represent financial and schedule risks to the Developer.</a:t>
            </a:r>
          </a:p>
        </p:txBody>
      </p:sp>
    </p:spTree>
    <p:extLst>
      <p:ext uri="{BB962C8B-B14F-4D97-AF65-F5344CB8AC3E}">
        <p14:creationId xmlns:p14="http://schemas.microsoft.com/office/powerpoint/2010/main" val="364855200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Why go to </a:t>
            </a:r>
            <a:r>
              <a:rPr lang="en-US" sz="4800" dirty="0" smtClean="0"/>
              <a:t>sites </a:t>
            </a:r>
            <a:r>
              <a:rPr lang="en-US" sz="4200" dirty="0"/>
              <a:t>with Issues at All? </a:t>
            </a:r>
          </a:p>
        </p:txBody>
      </p:sp>
      <p:sp>
        <p:nvSpPr>
          <p:cNvPr id="3" name="Content Placeholder 2"/>
          <p:cNvSpPr>
            <a:spLocks noGrp="1"/>
          </p:cNvSpPr>
          <p:nvPr>
            <p:ph idx="1"/>
          </p:nvPr>
        </p:nvSpPr>
        <p:spPr/>
        <p:txBody>
          <a:bodyPr>
            <a:normAutofit/>
          </a:bodyPr>
          <a:lstStyle/>
          <a:p>
            <a:pPr>
              <a:buNone/>
            </a:pPr>
            <a:r>
              <a:rPr lang="en-US" altLang="en-US" sz="3200" dirty="0">
                <a:solidFill>
                  <a:schemeClr val="tx2"/>
                </a:solidFill>
                <a:latin typeface="Corbel" panose="020B0503020204020204" pitchFamily="34" charset="0"/>
              </a:rPr>
              <a:t>Advantages of Contaminated Sites:</a:t>
            </a:r>
            <a:endParaRPr lang="en-US" altLang="en-US" sz="3200" dirty="0">
              <a:solidFill>
                <a:srgbClr val="33CC33"/>
              </a:solidFill>
              <a:latin typeface="Corbel" panose="020B0503020204020204" pitchFamily="34" charset="0"/>
            </a:endParaRPr>
          </a:p>
          <a:p>
            <a:r>
              <a:rPr lang="en-US" altLang="en-US" sz="3200" dirty="0">
                <a:solidFill>
                  <a:srgbClr val="33CC33"/>
                </a:solidFill>
                <a:latin typeface="Corbel" panose="020B0503020204020204" pitchFamily="34" charset="0"/>
              </a:rPr>
              <a:t>“Infill Sites” are often Good Business Locations </a:t>
            </a:r>
          </a:p>
          <a:p>
            <a:r>
              <a:rPr lang="en-US" altLang="en-US" sz="3200" dirty="0">
                <a:solidFill>
                  <a:srgbClr val="33CC33"/>
                </a:solidFill>
                <a:latin typeface="Corbel" panose="020B0503020204020204" pitchFamily="34" charset="0"/>
              </a:rPr>
              <a:t>Infrastructure is in Place</a:t>
            </a:r>
          </a:p>
          <a:p>
            <a:r>
              <a:rPr lang="en-US" altLang="en-US" sz="3200" dirty="0">
                <a:solidFill>
                  <a:srgbClr val="33CC33"/>
                </a:solidFill>
                <a:latin typeface="Corbel" panose="020B0503020204020204" pitchFamily="34" charset="0"/>
              </a:rPr>
              <a:t>Neighborhood Project Support</a:t>
            </a:r>
          </a:p>
          <a:p>
            <a:r>
              <a:rPr lang="en-US" altLang="en-US" sz="3200" dirty="0">
                <a:solidFill>
                  <a:srgbClr val="33CC33"/>
                </a:solidFill>
                <a:latin typeface="Corbel" panose="020B0503020204020204" pitchFamily="34" charset="0"/>
              </a:rPr>
              <a:t>Local Government Support</a:t>
            </a:r>
          </a:p>
          <a:p>
            <a:r>
              <a:rPr lang="en-US" altLang="en-US" sz="3200" dirty="0">
                <a:solidFill>
                  <a:srgbClr val="33CC33"/>
                </a:solidFill>
                <a:latin typeface="Corbel" panose="020B0503020204020204" pitchFamily="34" charset="0"/>
              </a:rPr>
              <a:t>Special Financial Incentives </a:t>
            </a:r>
          </a:p>
          <a:p>
            <a:r>
              <a:rPr lang="en-US" altLang="en-US" sz="3200" dirty="0">
                <a:solidFill>
                  <a:srgbClr val="33CC33"/>
                </a:solidFill>
                <a:latin typeface="Corbel" panose="020B0503020204020204" pitchFamily="34" charset="0"/>
              </a:rPr>
              <a:t>Better Price!</a:t>
            </a:r>
          </a:p>
          <a:p>
            <a:r>
              <a:rPr lang="en-US" altLang="en-US" sz="3200" dirty="0">
                <a:solidFill>
                  <a:srgbClr val="33CC33"/>
                </a:solidFill>
                <a:latin typeface="Corbel" panose="020B0503020204020204" pitchFamily="34" charset="0"/>
              </a:rPr>
              <a:t>Availability – Most areas are already “built out”.</a:t>
            </a:r>
          </a:p>
          <a:p>
            <a:endParaRPr lang="en-US" sz="3200" dirty="0">
              <a:latin typeface="Corbel" panose="020B0503020204020204" pitchFamily="34" charset="0"/>
            </a:endParaRPr>
          </a:p>
        </p:txBody>
      </p:sp>
    </p:spTree>
    <p:extLst>
      <p:ext uri="{BB962C8B-B14F-4D97-AF65-F5344CB8AC3E}">
        <p14:creationId xmlns:p14="http://schemas.microsoft.com/office/powerpoint/2010/main" val="3908668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What are some types of sites? </a:t>
            </a:r>
          </a:p>
        </p:txBody>
      </p:sp>
      <p:sp>
        <p:nvSpPr>
          <p:cNvPr id="3" name="Content Placeholder 2"/>
          <p:cNvSpPr>
            <a:spLocks noGrp="1"/>
          </p:cNvSpPr>
          <p:nvPr>
            <p:ph idx="1"/>
          </p:nvPr>
        </p:nvSpPr>
        <p:spPr/>
        <p:txBody>
          <a:bodyPr/>
          <a:lstStyle/>
          <a:p>
            <a:r>
              <a:rPr lang="en-US" sz="3200" dirty="0"/>
              <a:t>Landfills – Permitted &amp; Historic: Solid Wastes  </a:t>
            </a:r>
          </a:p>
          <a:p>
            <a:r>
              <a:rPr lang="en-US" sz="3200" dirty="0"/>
              <a:t>Golf Courses – arsenic from herbicides</a:t>
            </a:r>
          </a:p>
          <a:p>
            <a:r>
              <a:rPr lang="en-US" sz="3200" dirty="0"/>
              <a:t>“Legacy” Sites  from Manufacturers/Industrial – various issues: metals, organics, etc.  </a:t>
            </a:r>
          </a:p>
          <a:p>
            <a:r>
              <a:rPr lang="en-US" sz="3200" dirty="0"/>
              <a:t>Gas Stations – tanks/waste oil/solvents</a:t>
            </a:r>
          </a:p>
          <a:p>
            <a:r>
              <a:rPr lang="en-US" sz="3200" dirty="0"/>
              <a:t>Dry Cleaners - solvents</a:t>
            </a:r>
          </a:p>
          <a:p>
            <a:r>
              <a:rPr lang="en-US" sz="3200" dirty="0"/>
              <a:t>Small Industry Sites – various issues: platers, boat builders, auto repair, machine shops  </a:t>
            </a:r>
          </a:p>
          <a:p>
            <a:endParaRPr lang="en-US" dirty="0"/>
          </a:p>
          <a:p>
            <a:endParaRPr lang="en-US" dirty="0"/>
          </a:p>
        </p:txBody>
      </p:sp>
    </p:spTree>
    <p:extLst>
      <p:ext uri="{BB962C8B-B14F-4D97-AF65-F5344CB8AC3E}">
        <p14:creationId xmlns:p14="http://schemas.microsoft.com/office/powerpoint/2010/main" val="2761025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9371" y="447245"/>
            <a:ext cx="9371949" cy="1183566"/>
          </a:xfrm>
        </p:spPr>
        <p:txBody>
          <a:bodyPr>
            <a:normAutofit fontScale="90000"/>
          </a:bodyPr>
          <a:lstStyle/>
          <a:p>
            <a:r>
              <a:rPr lang="en-US" sz="5400" dirty="0"/>
              <a:t>How Can We Address the Concerns?</a:t>
            </a:r>
          </a:p>
        </p:txBody>
      </p:sp>
      <p:sp>
        <p:nvSpPr>
          <p:cNvPr id="3" name="Content Placeholder 2"/>
          <p:cNvSpPr>
            <a:spLocks noGrp="1"/>
          </p:cNvSpPr>
          <p:nvPr>
            <p:ph idx="1"/>
          </p:nvPr>
        </p:nvSpPr>
        <p:spPr>
          <a:xfrm>
            <a:off x="1408996" y="1900891"/>
            <a:ext cx="9372600" cy="3785165"/>
          </a:xfrm>
        </p:spPr>
        <p:txBody>
          <a:bodyPr>
            <a:normAutofit fontScale="92500" lnSpcReduction="20000"/>
          </a:bodyPr>
          <a:lstStyle/>
          <a:p>
            <a:r>
              <a:rPr lang="en-US" sz="3200" b="1" u="sng" dirty="0"/>
              <a:t>Knowledge, understanding and </a:t>
            </a:r>
            <a:r>
              <a:rPr lang="en-US" sz="3200" b="1" u="sng" dirty="0" smtClean="0"/>
              <a:t>planning</a:t>
            </a:r>
            <a:r>
              <a:rPr lang="en-US" sz="3200" b="1" u="sng" dirty="0"/>
              <a:t>!</a:t>
            </a:r>
          </a:p>
          <a:p>
            <a:r>
              <a:rPr lang="en-US" sz="3200" dirty="0">
                <a:solidFill>
                  <a:srgbClr val="FF0000"/>
                </a:solidFill>
              </a:rPr>
              <a:t>Agency "closure" decisions</a:t>
            </a:r>
          </a:p>
          <a:p>
            <a:r>
              <a:rPr lang="en-US" sz="3200" dirty="0"/>
              <a:t>Agency "comfort letters"</a:t>
            </a:r>
          </a:p>
          <a:p>
            <a:r>
              <a:rPr lang="en-US" sz="3200" dirty="0"/>
              <a:t>Deal structure &amp; contract terms</a:t>
            </a:r>
          </a:p>
          <a:p>
            <a:r>
              <a:rPr lang="en-US" sz="3200" dirty="0"/>
              <a:t>Corporate structure</a:t>
            </a:r>
          </a:p>
          <a:p>
            <a:r>
              <a:rPr lang="en-US" sz="3200" dirty="0">
                <a:solidFill>
                  <a:srgbClr val="FF0000"/>
                </a:solidFill>
              </a:rPr>
              <a:t>Environmental insurance</a:t>
            </a:r>
          </a:p>
          <a:p>
            <a:r>
              <a:rPr lang="en-US" sz="3200" dirty="0">
                <a:solidFill>
                  <a:srgbClr val="FF0000"/>
                </a:solidFill>
              </a:rPr>
              <a:t>Florida Programs:  Tanks and Dry Cleaners</a:t>
            </a:r>
          </a:p>
          <a:p>
            <a:r>
              <a:rPr lang="en-US" sz="3200" dirty="0">
                <a:solidFill>
                  <a:srgbClr val="FF0000"/>
                </a:solidFill>
              </a:rPr>
              <a:t>Brownfields:  immunity/fixed review</a:t>
            </a:r>
          </a:p>
        </p:txBody>
      </p:sp>
      <p:pic>
        <p:nvPicPr>
          <p:cNvPr id="3074" name="Picture 2" descr="C:\Users\Susan\AppData\Local\Microsoft\Windows\Temporary Internet Files\Content.IE5\WDCPLXZV\MP90044236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55695" y="2269026"/>
            <a:ext cx="3282678" cy="2244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61862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808" y="464651"/>
            <a:ext cx="9371949" cy="1183566"/>
          </a:xfrm>
        </p:spPr>
        <p:txBody>
          <a:bodyPr>
            <a:normAutofit fontScale="90000"/>
          </a:bodyPr>
          <a:lstStyle/>
          <a:p>
            <a:r>
              <a:rPr lang="en-US" sz="5400" dirty="0"/>
              <a:t>Addressing Liability by Agency Closure Decisions</a:t>
            </a:r>
          </a:p>
        </p:txBody>
      </p:sp>
      <p:sp>
        <p:nvSpPr>
          <p:cNvPr id="3" name="Content Placeholder 2"/>
          <p:cNvSpPr>
            <a:spLocks noGrp="1"/>
          </p:cNvSpPr>
          <p:nvPr>
            <p:ph idx="1"/>
          </p:nvPr>
        </p:nvSpPr>
        <p:spPr>
          <a:xfrm>
            <a:off x="1478620" y="2214201"/>
            <a:ext cx="9371948" cy="4620682"/>
          </a:xfrm>
        </p:spPr>
        <p:txBody>
          <a:bodyPr/>
          <a:lstStyle/>
          <a:p>
            <a:r>
              <a:rPr lang="en-US" sz="3200" dirty="0"/>
              <a:t>"No Further Action" or "SRCO"</a:t>
            </a:r>
          </a:p>
          <a:p>
            <a:r>
              <a:rPr lang="en-US" sz="3200" dirty="0"/>
              <a:t>Institutional Controls</a:t>
            </a:r>
          </a:p>
          <a:p>
            <a:r>
              <a:rPr lang="en-US" sz="3200" dirty="0"/>
              <a:t>Engineering Controls</a:t>
            </a:r>
          </a:p>
          <a:p>
            <a:r>
              <a:rPr lang="en-US" sz="3200" dirty="0"/>
              <a:t>"Monitoring Only"</a:t>
            </a:r>
            <a:endParaRPr lang="en-US" sz="3200" u="sng" dirty="0"/>
          </a:p>
          <a:p>
            <a:r>
              <a:rPr lang="en-US" sz="3200" u="sng" dirty="0"/>
              <a:t>Patience! Takes Time To Obtain</a:t>
            </a:r>
            <a:endParaRPr lang="en-US" sz="3200" b="1" u="sng" dirty="0"/>
          </a:p>
        </p:txBody>
      </p:sp>
      <p:pic>
        <p:nvPicPr>
          <p:cNvPr id="4099" name="Picture 3" descr="C:\Users\Susan\AppData\Local\Microsoft\Windows\Temporary Internet Files\Content.IE5\GQ4BSLBH\MP90039042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6452" y="2214201"/>
            <a:ext cx="2146885" cy="3008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98075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808" y="464651"/>
            <a:ext cx="9371949" cy="1183566"/>
          </a:xfrm>
        </p:spPr>
        <p:txBody>
          <a:bodyPr>
            <a:normAutofit fontScale="90000"/>
          </a:bodyPr>
          <a:lstStyle/>
          <a:p>
            <a:r>
              <a:rPr lang="en-US" sz="5400" dirty="0"/>
              <a:t>Addressing Liability with Insurance</a:t>
            </a:r>
          </a:p>
        </p:txBody>
      </p:sp>
      <p:sp>
        <p:nvSpPr>
          <p:cNvPr id="3" name="Content Placeholder 2"/>
          <p:cNvSpPr>
            <a:spLocks noGrp="1"/>
          </p:cNvSpPr>
          <p:nvPr>
            <p:ph idx="1"/>
          </p:nvPr>
        </p:nvSpPr>
        <p:spPr>
          <a:xfrm>
            <a:off x="1478620" y="2214201"/>
            <a:ext cx="9371948" cy="4620682"/>
          </a:xfrm>
        </p:spPr>
        <p:txBody>
          <a:bodyPr/>
          <a:lstStyle/>
          <a:p>
            <a:r>
              <a:rPr lang="en-US" sz="3200" dirty="0"/>
              <a:t>Pollution Legal Liability</a:t>
            </a:r>
          </a:p>
          <a:p>
            <a:r>
              <a:rPr lang="en-US" sz="3200" dirty="0"/>
              <a:t>Markets Changing</a:t>
            </a:r>
          </a:p>
          <a:p>
            <a:r>
              <a:rPr lang="en-US" sz="3200" dirty="0"/>
              <a:t>Third Party Personal Injury</a:t>
            </a:r>
          </a:p>
          <a:p>
            <a:r>
              <a:rPr lang="en-US" sz="3200" dirty="0"/>
              <a:t>Third Party Property Damage</a:t>
            </a:r>
          </a:p>
          <a:p>
            <a:r>
              <a:rPr lang="en-US" sz="3200" dirty="0"/>
              <a:t>Cleanup Protection</a:t>
            </a:r>
          </a:p>
          <a:p>
            <a:r>
              <a:rPr lang="en-US" sz="3200" dirty="0"/>
              <a:t>On and Off Site Liabilities</a:t>
            </a:r>
          </a:p>
          <a:p>
            <a:r>
              <a:rPr lang="en-US" sz="3200" dirty="0"/>
              <a:t>Known and Unknown Contamination</a:t>
            </a:r>
            <a:endParaRPr lang="en-US" sz="3200" u="sng" dirty="0"/>
          </a:p>
        </p:txBody>
      </p:sp>
      <p:pic>
        <p:nvPicPr>
          <p:cNvPr id="8197" name="Picture 5" descr="C:\Users\Susan\AppData\Local\Microsoft\Windows\Temporary Internet Files\Content.IE5\RC7F91ZH\MP90044232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83642" y="2195590"/>
            <a:ext cx="2430380" cy="1597513"/>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C:\Users\Susan\AppData\Local\Microsoft\Windows\Temporary Internet Files\Content.IE5\OKUOE8DG\MC90001584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17568" y="4548021"/>
            <a:ext cx="1601537" cy="1601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519627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808" y="464651"/>
            <a:ext cx="9371949" cy="1183566"/>
          </a:xfrm>
        </p:spPr>
        <p:txBody>
          <a:bodyPr>
            <a:normAutofit fontScale="90000"/>
          </a:bodyPr>
          <a:lstStyle/>
          <a:p>
            <a:r>
              <a:rPr lang="en-US" sz="5400" dirty="0"/>
              <a:t>Addressing Liability with Florida Programs</a:t>
            </a:r>
          </a:p>
        </p:txBody>
      </p:sp>
      <p:sp>
        <p:nvSpPr>
          <p:cNvPr id="3" name="Content Placeholder 2"/>
          <p:cNvSpPr>
            <a:spLocks noGrp="1"/>
          </p:cNvSpPr>
          <p:nvPr>
            <p:ph idx="1"/>
          </p:nvPr>
        </p:nvSpPr>
        <p:spPr>
          <a:xfrm>
            <a:off x="1478620" y="2214201"/>
            <a:ext cx="9371948" cy="4620682"/>
          </a:xfrm>
        </p:spPr>
        <p:txBody>
          <a:bodyPr/>
          <a:lstStyle/>
          <a:p>
            <a:r>
              <a:rPr lang="en-US" sz="3200" dirty="0"/>
              <a:t>Tanks:  EDI, ATRP, PCPP – Alive again!</a:t>
            </a:r>
          </a:p>
          <a:p>
            <a:r>
              <a:rPr lang="en-US" sz="3200" dirty="0"/>
              <a:t>Dry Cleaning and Voluntary Cleanup Agreements</a:t>
            </a:r>
          </a:p>
          <a:p>
            <a:r>
              <a:rPr lang="en-US" sz="3200" dirty="0">
                <a:solidFill>
                  <a:srgbClr val="FF0000"/>
                </a:solidFill>
              </a:rPr>
              <a:t>Brownfields - Additional Support &amp; Liability Protection</a:t>
            </a:r>
            <a:endParaRPr lang="en-US" sz="3200" u="sng" dirty="0">
              <a:solidFill>
                <a:srgbClr val="FF0000"/>
              </a:solidFill>
            </a:endParaRPr>
          </a:p>
        </p:txBody>
      </p:sp>
    </p:spTree>
    <p:extLst>
      <p:ext uri="{BB962C8B-B14F-4D97-AF65-F5344CB8AC3E}">
        <p14:creationId xmlns:p14="http://schemas.microsoft.com/office/powerpoint/2010/main" val="396519553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808" y="464651"/>
            <a:ext cx="9371949" cy="1183566"/>
          </a:xfrm>
        </p:spPr>
        <p:txBody>
          <a:bodyPr>
            <a:normAutofit fontScale="90000"/>
          </a:bodyPr>
          <a:lstStyle/>
          <a:p>
            <a:r>
              <a:rPr lang="en-US" sz="5400" dirty="0"/>
              <a:t>How Does Brownfield Designation Help?</a:t>
            </a:r>
          </a:p>
        </p:txBody>
      </p:sp>
      <p:sp>
        <p:nvSpPr>
          <p:cNvPr id="3" name="Content Placeholder 2"/>
          <p:cNvSpPr>
            <a:spLocks noGrp="1"/>
          </p:cNvSpPr>
          <p:nvPr>
            <p:ph idx="1"/>
          </p:nvPr>
        </p:nvSpPr>
        <p:spPr>
          <a:xfrm>
            <a:off x="1478620" y="2214201"/>
            <a:ext cx="9371948" cy="4620682"/>
          </a:xfrm>
        </p:spPr>
        <p:txBody>
          <a:bodyPr/>
          <a:lstStyle/>
          <a:p>
            <a:r>
              <a:rPr lang="en-US" sz="3200" dirty="0"/>
              <a:t>Liability Protections</a:t>
            </a:r>
          </a:p>
          <a:p>
            <a:r>
              <a:rPr lang="en-US" sz="3200" dirty="0"/>
              <a:t>Regulatory Relief</a:t>
            </a:r>
          </a:p>
          <a:p>
            <a:r>
              <a:rPr lang="en-US" sz="3200" dirty="0"/>
              <a:t>Economic Incentives:  e.g., </a:t>
            </a:r>
            <a:r>
              <a:rPr lang="en-US" sz="3200" dirty="0" smtClean="0"/>
              <a:t>Voluntary Cleanup Tax Credits </a:t>
            </a:r>
            <a:endParaRPr lang="en-US" sz="3200" u="sng" dirty="0"/>
          </a:p>
        </p:txBody>
      </p:sp>
      <p:pic>
        <p:nvPicPr>
          <p:cNvPr id="9218" name="Picture 2" descr="C:\Users\Susan\AppData\Local\Microsoft\Windows\Temporary Internet Files\Content.IE5\GQ4BSLBH\MC900133027[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87389" y="831851"/>
            <a:ext cx="2528722" cy="2487479"/>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Users\Susan\AppData\Local\Microsoft\Windows\Temporary Internet Files\Content.IE5\2I4PZXTJ\MP90044238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21851" y="4592147"/>
            <a:ext cx="2531478" cy="1682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7535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4" name="Rectangle 8"/>
          <p:cNvSpPr>
            <a:spLocks noGrp="1" noChangeArrowheads="1"/>
          </p:cNvSpPr>
          <p:nvPr>
            <p:ph type="title"/>
          </p:nvPr>
        </p:nvSpPr>
        <p:spPr>
          <a:xfrm>
            <a:off x="1241734" y="986372"/>
            <a:ext cx="8229600" cy="1196637"/>
          </a:xfrm>
        </p:spPr>
        <p:txBody>
          <a:bodyPr>
            <a:noAutofit/>
          </a:bodyPr>
          <a:lstStyle/>
          <a:p>
            <a:r>
              <a:rPr lang="en-AU" sz="4000" dirty="0" smtClean="0"/>
              <a:t>Golf Course Redevelopment: </a:t>
            </a:r>
            <a:r>
              <a:rPr lang="en-AU" sz="3200" dirty="0" smtClean="0"/>
              <a:t>Countryside Executive Golf Course, Clearwater</a:t>
            </a:r>
            <a:endParaRPr lang="en-AU" sz="3200" dirty="0">
              <a:latin typeface="Arial" charset="0"/>
            </a:endParaRPr>
          </a:p>
        </p:txBody>
      </p:sp>
      <p:sp>
        <p:nvSpPr>
          <p:cNvPr id="111625" name="Rectangle 9"/>
          <p:cNvSpPr>
            <a:spLocks noGrp="1" noChangeArrowheads="1"/>
          </p:cNvSpPr>
          <p:nvPr>
            <p:ph type="body" idx="1"/>
          </p:nvPr>
        </p:nvSpPr>
        <p:spPr>
          <a:xfrm>
            <a:off x="1429205" y="2050144"/>
            <a:ext cx="6609444" cy="4374923"/>
          </a:xfrm>
        </p:spPr>
        <p:txBody>
          <a:bodyPr>
            <a:normAutofit/>
          </a:bodyPr>
          <a:lstStyle/>
          <a:p>
            <a:pPr lvl="1">
              <a:buClr>
                <a:srgbClr val="006DA3"/>
              </a:buClr>
            </a:pPr>
            <a:endParaRPr lang="en-AU" dirty="0" smtClean="0"/>
          </a:p>
          <a:p>
            <a:pPr lvl="1">
              <a:buClr>
                <a:srgbClr val="006DA3"/>
              </a:buClr>
            </a:pPr>
            <a:r>
              <a:rPr lang="en-AU" sz="2600" dirty="0" smtClean="0"/>
              <a:t>Technical Lead – </a:t>
            </a:r>
            <a:r>
              <a:rPr lang="en-AU" sz="2600" b="1" dirty="0" smtClean="0"/>
              <a:t>HSA (now GHD) </a:t>
            </a:r>
          </a:p>
          <a:p>
            <a:pPr lvl="1">
              <a:buClr>
                <a:srgbClr val="006DA3"/>
              </a:buClr>
            </a:pPr>
            <a:r>
              <a:rPr lang="en-AU" sz="2600" dirty="0" smtClean="0"/>
              <a:t>Approved for Recreational area, dog park, multi-family </a:t>
            </a:r>
            <a:r>
              <a:rPr lang="en-AU" sz="2600" dirty="0"/>
              <a:t>o</a:t>
            </a:r>
            <a:r>
              <a:rPr lang="en-AU" sz="2600" dirty="0"/>
              <a:t>ptions</a:t>
            </a:r>
          </a:p>
          <a:p>
            <a:pPr lvl="1">
              <a:buClr>
                <a:srgbClr val="006DA3"/>
              </a:buClr>
            </a:pPr>
            <a:r>
              <a:rPr lang="en-AU" sz="2600" dirty="0" smtClean="0"/>
              <a:t>Needed entire </a:t>
            </a:r>
            <a:r>
              <a:rPr lang="en-AU" sz="2600" dirty="0" smtClean="0"/>
              <a:t>course site </a:t>
            </a:r>
            <a:r>
              <a:rPr lang="en-AU" sz="2600" dirty="0" smtClean="0"/>
              <a:t>to make project work</a:t>
            </a:r>
          </a:p>
          <a:p>
            <a:pPr lvl="1">
              <a:buClr>
                <a:srgbClr val="006DA3"/>
              </a:buClr>
            </a:pPr>
            <a:r>
              <a:rPr lang="en-AU" sz="2600" dirty="0" smtClean="0"/>
              <a:t>Brownfields  tax credits </a:t>
            </a:r>
            <a:r>
              <a:rPr lang="en-AU" sz="2600" dirty="0" smtClean="0"/>
              <a:t>provided the additional incentive to make the economics of the project </a:t>
            </a:r>
            <a:r>
              <a:rPr lang="en-AU" sz="2600" dirty="0" smtClean="0"/>
              <a:t>work</a:t>
            </a:r>
          </a:p>
          <a:p>
            <a:pPr marL="521208" lvl="2" indent="0">
              <a:buNone/>
            </a:pPr>
            <a:endParaRPr lang="en-AU" dirty="0" smtClean="0"/>
          </a:p>
          <a:p>
            <a:pPr lvl="1"/>
            <a:endParaRPr lang="en-AU" dirty="0"/>
          </a:p>
        </p:txBody>
      </p:sp>
      <p:pic>
        <p:nvPicPr>
          <p:cNvPr id="1027" name="Picture 3" descr="P:\Projects\60 Environmental\_HSA Projects\60 Projects\601-5000 Projects\601-5982 Countryside Golf course\Photos of temporary wells\MW-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3143" y="2432391"/>
            <a:ext cx="3359603" cy="2594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1463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0026" y="252337"/>
            <a:ext cx="9371949" cy="1183566"/>
          </a:xfrm>
        </p:spPr>
        <p:txBody>
          <a:bodyPr>
            <a:noAutofit/>
          </a:bodyPr>
          <a:lstStyle/>
          <a:p>
            <a:r>
              <a:rPr lang="en-US" sz="4000" dirty="0" smtClean="0"/>
              <a:t>Closed with Source Removal and Restrictive Covenant</a:t>
            </a:r>
            <a:endParaRPr lang="en-US" sz="4000" dirty="0"/>
          </a:p>
        </p:txBody>
      </p:sp>
      <p:sp>
        <p:nvSpPr>
          <p:cNvPr id="3" name="Content Placeholder 2"/>
          <p:cNvSpPr>
            <a:spLocks noGrp="1"/>
          </p:cNvSpPr>
          <p:nvPr>
            <p:ph idx="1"/>
          </p:nvPr>
        </p:nvSpPr>
        <p:spPr/>
        <p:txBody>
          <a:bodyPr>
            <a:normAutofit/>
          </a:bodyPr>
          <a:lstStyle/>
          <a:p>
            <a:r>
              <a:rPr lang="en-US" sz="4000" dirty="0" smtClean="0"/>
              <a:t>32,000 tons of soil from top 6 inches over most of site and deeper in certain areas. </a:t>
            </a:r>
          </a:p>
          <a:p>
            <a:r>
              <a:rPr lang="en-US" sz="4000" dirty="0" smtClean="0"/>
              <a:t>5,000 tons of soil blended on- site</a:t>
            </a:r>
          </a:p>
          <a:p>
            <a:r>
              <a:rPr lang="en-US" sz="4000" dirty="0" smtClean="0"/>
              <a:t>Restrictive Covenant Limiting Groundwater use and impacts</a:t>
            </a:r>
          </a:p>
          <a:p>
            <a:r>
              <a:rPr lang="en-US" sz="4000" dirty="0" smtClean="0"/>
              <a:t>SRCO Issued November 2016</a:t>
            </a:r>
          </a:p>
          <a:p>
            <a:endParaRPr lang="en-US" sz="4000" dirty="0"/>
          </a:p>
        </p:txBody>
      </p:sp>
    </p:spTree>
    <p:extLst>
      <p:ext uri="{BB962C8B-B14F-4D97-AF65-F5344CB8AC3E}">
        <p14:creationId xmlns:p14="http://schemas.microsoft.com/office/powerpoint/2010/main" val="2143294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808" y="464651"/>
            <a:ext cx="9371949" cy="1183566"/>
          </a:xfrm>
        </p:spPr>
        <p:txBody>
          <a:bodyPr>
            <a:normAutofit fontScale="90000"/>
          </a:bodyPr>
          <a:lstStyle/>
          <a:p>
            <a:r>
              <a:rPr lang="en-US" sz="5400" dirty="0" smtClean="0"/>
              <a:t>Another </a:t>
            </a:r>
            <a:r>
              <a:rPr lang="en-US" sz="5400" dirty="0"/>
              <a:t>Brownfield </a:t>
            </a:r>
            <a:r>
              <a:rPr lang="en-US" sz="5400" dirty="0" smtClean="0"/>
              <a:t>Project </a:t>
            </a:r>
            <a:r>
              <a:rPr lang="en-US" sz="5400" dirty="0"/>
              <a:t>Example:</a:t>
            </a:r>
          </a:p>
        </p:txBody>
      </p:sp>
      <p:sp>
        <p:nvSpPr>
          <p:cNvPr id="3" name="Content Placeholder 2"/>
          <p:cNvSpPr>
            <a:spLocks noGrp="1"/>
          </p:cNvSpPr>
          <p:nvPr>
            <p:ph idx="1"/>
          </p:nvPr>
        </p:nvSpPr>
        <p:spPr>
          <a:xfrm>
            <a:off x="1443809" y="1739188"/>
            <a:ext cx="9371948" cy="4620682"/>
          </a:xfrm>
        </p:spPr>
        <p:txBody>
          <a:bodyPr>
            <a:normAutofit lnSpcReduction="10000"/>
          </a:bodyPr>
          <a:lstStyle/>
          <a:p>
            <a:pPr marL="0" indent="0">
              <a:buNone/>
            </a:pPr>
            <a:r>
              <a:rPr lang="en-US" sz="4800" b="1" u="sng" dirty="0">
                <a:solidFill>
                  <a:schemeClr val="accent4">
                    <a:lumMod val="60000"/>
                    <a:lumOff val="40000"/>
                  </a:schemeClr>
                </a:solidFill>
              </a:rPr>
              <a:t>PINK PALACE HOTEL</a:t>
            </a:r>
            <a:r>
              <a:rPr lang="en-US" sz="4800" dirty="0">
                <a:solidFill>
                  <a:schemeClr val="accent4">
                    <a:lumMod val="60000"/>
                    <a:lumOff val="40000"/>
                  </a:schemeClr>
                </a:solidFill>
              </a:rPr>
              <a:t> </a:t>
            </a:r>
            <a:r>
              <a:rPr lang="en-US" sz="4800" dirty="0"/>
              <a:t>- Bradenton, Florida</a:t>
            </a:r>
          </a:p>
          <a:p>
            <a:pPr lvl="0"/>
            <a:r>
              <a:rPr lang="en-US" sz="3200" dirty="0">
                <a:solidFill>
                  <a:srgbClr val="4D3E2F"/>
                </a:solidFill>
              </a:rPr>
              <a:t>Manatee River Hotel was finished in 1926</a:t>
            </a:r>
          </a:p>
          <a:p>
            <a:pPr lvl="0"/>
            <a:endParaRPr lang="en-US" sz="3200" dirty="0">
              <a:solidFill>
                <a:srgbClr val="4D3E2F"/>
              </a:solidFill>
            </a:endParaRPr>
          </a:p>
          <a:p>
            <a:pPr lvl="0"/>
            <a:r>
              <a:rPr lang="en-US" sz="3200" dirty="0">
                <a:solidFill>
                  <a:srgbClr val="4D3E2F"/>
                </a:solidFill>
              </a:rPr>
              <a:t>Valued at $2 million at the time</a:t>
            </a:r>
          </a:p>
          <a:p>
            <a:pPr lvl="0"/>
            <a:endParaRPr lang="en-US" sz="3200" dirty="0">
              <a:solidFill>
                <a:srgbClr val="4D3E2F"/>
              </a:solidFill>
            </a:endParaRPr>
          </a:p>
          <a:p>
            <a:pPr lvl="0"/>
            <a:r>
              <a:rPr lang="en-US" sz="3200" dirty="0">
                <a:solidFill>
                  <a:srgbClr val="4D3E2F"/>
                </a:solidFill>
              </a:rPr>
              <a:t>250 rooms – single occupancy for one night was $2.50! </a:t>
            </a:r>
          </a:p>
          <a:p>
            <a:pPr marL="0" indent="0">
              <a:buNone/>
            </a:pPr>
            <a:endParaRPr lang="en-US" sz="4800" u="sng" dirty="0"/>
          </a:p>
        </p:txBody>
      </p:sp>
    </p:spTree>
    <p:extLst>
      <p:ext uri="{BB962C8B-B14F-4D97-AF65-F5344CB8AC3E}">
        <p14:creationId xmlns:p14="http://schemas.microsoft.com/office/powerpoint/2010/main" val="50820903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500" dirty="0"/>
              <a:t>A Brownfield Redevelopment Project: </a:t>
            </a:r>
            <a:br>
              <a:rPr lang="en-US" sz="3500" dirty="0"/>
            </a:br>
            <a:r>
              <a:rPr lang="en-US" sz="3500" dirty="0"/>
              <a:t>The “Pink Palace” Hotel - Bradenton</a:t>
            </a:r>
          </a:p>
        </p:txBody>
      </p:sp>
      <p:pic>
        <p:nvPicPr>
          <p:cNvPr id="3" name="Picture 2" descr="Picture3.jpg"/>
          <p:cNvPicPr>
            <a:picLocks noChangeAspect="1"/>
          </p:cNvPicPr>
          <p:nvPr/>
        </p:nvPicPr>
        <p:blipFill>
          <a:blip r:embed="rId3"/>
          <a:stretch>
            <a:fillRect/>
          </a:stretch>
        </p:blipFill>
        <p:spPr>
          <a:xfrm>
            <a:off x="-9525" y="1456230"/>
            <a:ext cx="12141200" cy="5146183"/>
          </a:xfrm>
          <a:prstGeom prst="rect">
            <a:avLst/>
          </a:prstGeom>
        </p:spPr>
      </p:pic>
    </p:spTree>
    <p:extLst>
      <p:ext uri="{BB962C8B-B14F-4D97-AF65-F5344CB8AC3E}">
        <p14:creationId xmlns:p14="http://schemas.microsoft.com/office/powerpoint/2010/main" val="143583951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dirty="0"/>
              <a:t>Site Rehabilitation Points:</a:t>
            </a:r>
          </a:p>
        </p:txBody>
      </p:sp>
      <p:sp>
        <p:nvSpPr>
          <p:cNvPr id="4" name="Rectangle 3"/>
          <p:cNvSpPr/>
          <p:nvPr/>
        </p:nvSpPr>
        <p:spPr>
          <a:xfrm>
            <a:off x="589546" y="2112311"/>
            <a:ext cx="10864516" cy="2554545"/>
          </a:xfrm>
          <a:prstGeom prst="rect">
            <a:avLst/>
          </a:prstGeom>
        </p:spPr>
        <p:txBody>
          <a:bodyPr wrap="square">
            <a:spAutoFit/>
          </a:bodyPr>
          <a:lstStyle/>
          <a:p>
            <a:pPr algn="ctr"/>
            <a:r>
              <a:rPr lang="en-US" sz="3200" dirty="0" smtClean="0"/>
              <a:t>Technical Lead – </a:t>
            </a:r>
            <a:r>
              <a:rPr lang="en-US" sz="3200" b="1" dirty="0" smtClean="0"/>
              <a:t>Terracon</a:t>
            </a:r>
          </a:p>
          <a:p>
            <a:pPr algn="ctr"/>
            <a:r>
              <a:rPr lang="en-US" sz="3200" dirty="0" smtClean="0"/>
              <a:t>Former </a:t>
            </a:r>
            <a:r>
              <a:rPr lang="en-US" sz="3200" dirty="0"/>
              <a:t>Buried Heating Oil Tank with old free product and soil contamination </a:t>
            </a:r>
          </a:p>
          <a:p>
            <a:pPr algn="ctr"/>
            <a:r>
              <a:rPr lang="en-US" sz="3200" dirty="0" smtClean="0"/>
              <a:t> </a:t>
            </a:r>
            <a:r>
              <a:rPr lang="en-US" sz="3200" dirty="0"/>
              <a:t>Organic Compounds in soils from on-site </a:t>
            </a:r>
            <a:r>
              <a:rPr lang="en-US" sz="3200" dirty="0" smtClean="0"/>
              <a:t>debris</a:t>
            </a:r>
          </a:p>
          <a:p>
            <a:pPr algn="ctr"/>
            <a:r>
              <a:rPr lang="en-US" sz="3200" dirty="0" smtClean="0"/>
              <a:t>SRCO - Soil Removal and Restrictive Covenant </a:t>
            </a:r>
            <a:endParaRPr lang="en-US" sz="3200" dirty="0"/>
          </a:p>
        </p:txBody>
      </p:sp>
      <p:pic>
        <p:nvPicPr>
          <p:cNvPr id="8194" name="Picture 2" descr="C:\Users\Susan\AppData\Local\Microsoft\Windows\Temporary Internet Files\Content.IE5\GQ4BSLBH\x-high-voltage-warning.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9515" y="5028197"/>
            <a:ext cx="1744579" cy="1526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1578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a:stretch>
            <a:fillRect/>
          </a:stretch>
        </p:blipFill>
        <p:spPr>
          <a:xfrm>
            <a:off x="96254" y="108284"/>
            <a:ext cx="11947358" cy="6497053"/>
          </a:xfrm>
          <a:prstGeom prst="rect">
            <a:avLst/>
          </a:prstGeom>
        </p:spPr>
      </p:pic>
    </p:spTree>
    <p:extLst>
      <p:ext uri="{BB962C8B-B14F-4D97-AF65-F5344CB8AC3E}">
        <p14:creationId xmlns:p14="http://schemas.microsoft.com/office/powerpoint/2010/main" val="28858307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808" y="213757"/>
            <a:ext cx="9371949" cy="1080654"/>
          </a:xfrm>
        </p:spPr>
        <p:txBody>
          <a:bodyPr>
            <a:normAutofit/>
          </a:bodyPr>
          <a:lstStyle/>
          <a:p>
            <a:pPr algn="ctr"/>
            <a:r>
              <a:rPr lang="en-US" sz="4000" dirty="0"/>
              <a:t>After: Hampton Inn Hotel Opened 2013</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5667" y="1440195"/>
            <a:ext cx="11408229" cy="5417805"/>
          </a:xfrm>
        </p:spPr>
      </p:pic>
    </p:spTree>
    <p:extLst>
      <p:ext uri="{BB962C8B-B14F-4D97-AF65-F5344CB8AC3E}">
        <p14:creationId xmlns:p14="http://schemas.microsoft.com/office/powerpoint/2010/main" val="154783373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9097" y="1172117"/>
            <a:ext cx="9371949" cy="1183566"/>
          </a:xfrm>
        </p:spPr>
        <p:txBody>
          <a:bodyPr>
            <a:normAutofit fontScale="90000"/>
          </a:bodyPr>
          <a:lstStyle/>
          <a:p>
            <a:pPr algn="ctr"/>
            <a:r>
              <a:rPr lang="en-US" altLang="en-US" sz="3600" dirty="0">
                <a:latin typeface="Copperplate Gothic Bold" pitchFamily="34" charset="0"/>
              </a:rPr>
              <a:t>                                                                                                                                        </a:t>
            </a:r>
            <a:r>
              <a:rPr lang="en-US" altLang="en-US" sz="3600" dirty="0" smtClean="0">
                <a:latin typeface="Copperplate Gothic Bold" pitchFamily="34" charset="0"/>
              </a:rPr>
              <a:t/>
            </a:r>
            <a:br>
              <a:rPr lang="en-US" altLang="en-US" sz="3600" dirty="0" smtClean="0">
                <a:latin typeface="Copperplate Gothic Bold" pitchFamily="34" charset="0"/>
              </a:rPr>
            </a:br>
            <a:r>
              <a:rPr lang="en-US" altLang="en-US" sz="3600" dirty="0">
                <a:latin typeface="Copperplate Gothic Bold" pitchFamily="34" charset="0"/>
              </a:rPr>
              <a:t/>
            </a:r>
            <a:br>
              <a:rPr lang="en-US" altLang="en-US" sz="3600" dirty="0">
                <a:latin typeface="Copperplate Gothic Bold" pitchFamily="34" charset="0"/>
              </a:rPr>
            </a:br>
            <a:r>
              <a:rPr lang="en-US" altLang="en-US" sz="3600" dirty="0" smtClean="0"/>
              <a:t>A </a:t>
            </a:r>
            <a:r>
              <a:rPr lang="en-US" altLang="en-US" sz="3600" dirty="0"/>
              <a:t>Landfill </a:t>
            </a:r>
            <a:r>
              <a:rPr lang="en-US" altLang="en-US" sz="3600" dirty="0">
                <a:latin typeface="Corbel" panose="020B0503020204020204" pitchFamily="34" charset="0"/>
              </a:rPr>
              <a:t>redevelopment Example: Pinellas </a:t>
            </a:r>
            <a:r>
              <a:rPr lang="en-US" altLang="en-US" sz="3600" dirty="0" smtClean="0">
                <a:latin typeface="Corbel" panose="020B0503020204020204" pitchFamily="34" charset="0"/>
              </a:rPr>
              <a:t>County Federal Express </a:t>
            </a:r>
            <a:r>
              <a:rPr lang="en-US" sz="5400" dirty="0"/>
              <a:t/>
            </a:r>
            <a:br>
              <a:rPr lang="en-US" sz="5400" dirty="0"/>
            </a:br>
            <a:endParaRPr lang="en-US" sz="5400" dirty="0"/>
          </a:p>
        </p:txBody>
      </p:sp>
      <p:sp>
        <p:nvSpPr>
          <p:cNvPr id="4" name="Rectangle 3"/>
          <p:cNvSpPr/>
          <p:nvPr/>
        </p:nvSpPr>
        <p:spPr>
          <a:xfrm>
            <a:off x="949577" y="1759240"/>
            <a:ext cx="6096000" cy="4290405"/>
          </a:xfrm>
          <a:prstGeom prst="rect">
            <a:avLst/>
          </a:prstGeom>
        </p:spPr>
        <p:txBody>
          <a:bodyPr>
            <a:spAutoFit/>
          </a:bodyPr>
          <a:lstStyle/>
          <a:p>
            <a:pPr marL="285750" indent="-285750">
              <a:lnSpc>
                <a:spcPct val="90000"/>
              </a:lnSpc>
              <a:spcBef>
                <a:spcPts val="1100"/>
              </a:spcBef>
              <a:buFont typeface="Arial" panose="020B0604020202020204" pitchFamily="34" charset="0"/>
              <a:buChar char="•"/>
            </a:pPr>
            <a:r>
              <a:rPr lang="en-US" sz="2800" dirty="0">
                <a:solidFill>
                  <a:srgbClr val="4D3E2F"/>
                </a:solidFill>
              </a:rPr>
              <a:t>Technical </a:t>
            </a:r>
            <a:r>
              <a:rPr lang="en-US" sz="2800" dirty="0" smtClean="0">
                <a:solidFill>
                  <a:srgbClr val="4D3E2F"/>
                </a:solidFill>
              </a:rPr>
              <a:t>– </a:t>
            </a:r>
            <a:r>
              <a:rPr lang="en-US" sz="2800" b="1" dirty="0" smtClean="0">
                <a:solidFill>
                  <a:srgbClr val="4D3E2F"/>
                </a:solidFill>
              </a:rPr>
              <a:t>Kimley-Horn</a:t>
            </a:r>
            <a:endParaRPr lang="en-US" sz="2800" b="1" dirty="0">
              <a:solidFill>
                <a:srgbClr val="4D3E2F"/>
              </a:solidFill>
            </a:endParaRPr>
          </a:p>
          <a:p>
            <a:pPr marL="285750" indent="-285750">
              <a:lnSpc>
                <a:spcPct val="90000"/>
              </a:lnSpc>
              <a:spcBef>
                <a:spcPts val="1100"/>
              </a:spcBef>
              <a:buFont typeface="Arial" panose="020B0604020202020204" pitchFamily="34" charset="0"/>
              <a:buChar char="•"/>
            </a:pPr>
            <a:r>
              <a:rPr lang="en-US" sz="2800" dirty="0" smtClean="0">
                <a:solidFill>
                  <a:srgbClr val="4D3E2F"/>
                </a:solidFill>
              </a:rPr>
              <a:t>Permitted Closed Landfill</a:t>
            </a:r>
            <a:endParaRPr lang="en-US" sz="2800" dirty="0">
              <a:solidFill>
                <a:srgbClr val="4D3E2F"/>
              </a:solidFill>
            </a:endParaRPr>
          </a:p>
          <a:p>
            <a:pPr marL="285750" indent="-285750">
              <a:lnSpc>
                <a:spcPct val="90000"/>
              </a:lnSpc>
              <a:spcBef>
                <a:spcPts val="1100"/>
              </a:spcBef>
              <a:buFont typeface="Arial" panose="020B0604020202020204" pitchFamily="34" charset="0"/>
              <a:buChar char="•"/>
            </a:pPr>
            <a:r>
              <a:rPr lang="en-US" sz="2800" dirty="0" smtClean="0">
                <a:solidFill>
                  <a:srgbClr val="4D3E2F"/>
                </a:solidFill>
              </a:rPr>
              <a:t>Developer </a:t>
            </a:r>
            <a:r>
              <a:rPr lang="en-US" sz="2800" dirty="0">
                <a:solidFill>
                  <a:srgbClr val="4D3E2F"/>
                </a:solidFill>
              </a:rPr>
              <a:t>Team had </a:t>
            </a:r>
            <a:r>
              <a:rPr lang="en-US" sz="2800" dirty="0" smtClean="0">
                <a:solidFill>
                  <a:srgbClr val="4D3E2F"/>
                </a:solidFill>
              </a:rPr>
              <a:t>close </a:t>
            </a:r>
            <a:r>
              <a:rPr lang="en-US" sz="2800" dirty="0">
                <a:solidFill>
                  <a:srgbClr val="4D3E2F"/>
                </a:solidFill>
              </a:rPr>
              <a:t>working relationship with FDEP SW </a:t>
            </a:r>
            <a:r>
              <a:rPr lang="en-US" sz="2800" dirty="0" smtClean="0">
                <a:solidFill>
                  <a:srgbClr val="4D3E2F"/>
                </a:solidFill>
              </a:rPr>
              <a:t>District.</a:t>
            </a:r>
            <a:endParaRPr lang="en-US" sz="2800" dirty="0">
              <a:solidFill>
                <a:srgbClr val="4D3E2F"/>
              </a:solidFill>
            </a:endParaRPr>
          </a:p>
          <a:p>
            <a:pPr marL="285750" indent="-285750">
              <a:lnSpc>
                <a:spcPct val="90000"/>
              </a:lnSpc>
              <a:spcBef>
                <a:spcPts val="1100"/>
              </a:spcBef>
              <a:buFont typeface="Arial" panose="020B0604020202020204" pitchFamily="34" charset="0"/>
              <a:buChar char="•"/>
            </a:pPr>
            <a:r>
              <a:rPr lang="en-US" sz="2800" dirty="0">
                <a:solidFill>
                  <a:srgbClr val="4D3E2F"/>
                </a:solidFill>
              </a:rPr>
              <a:t>Submittal and approval of Waste Relocation Plan </a:t>
            </a:r>
          </a:p>
          <a:p>
            <a:pPr marL="285750" indent="-285750">
              <a:lnSpc>
                <a:spcPct val="90000"/>
              </a:lnSpc>
              <a:spcBef>
                <a:spcPts val="1100"/>
              </a:spcBef>
              <a:buFont typeface="Arial" panose="020B0604020202020204" pitchFamily="34" charset="0"/>
              <a:buChar char="•"/>
            </a:pPr>
            <a:r>
              <a:rPr lang="en-US" sz="2800" dirty="0">
                <a:solidFill>
                  <a:srgbClr val="4D3E2F"/>
                </a:solidFill>
              </a:rPr>
              <a:t>Incorporation of project into permit</a:t>
            </a:r>
          </a:p>
          <a:p>
            <a:pPr marL="285750" indent="-285750">
              <a:lnSpc>
                <a:spcPct val="90000"/>
              </a:lnSpc>
              <a:spcBef>
                <a:spcPts val="1100"/>
              </a:spcBef>
              <a:buFont typeface="Arial" panose="020B0604020202020204" pitchFamily="34" charset="0"/>
              <a:buChar char="•"/>
            </a:pPr>
            <a:r>
              <a:rPr lang="en-US" sz="2800" dirty="0">
                <a:solidFill>
                  <a:srgbClr val="4D3E2F"/>
                </a:solidFill>
              </a:rPr>
              <a:t>Construction nearly </a:t>
            </a:r>
            <a:r>
              <a:rPr lang="en-US" sz="2800" dirty="0" smtClean="0">
                <a:solidFill>
                  <a:srgbClr val="4D3E2F"/>
                </a:solidFill>
              </a:rPr>
              <a:t>completed</a:t>
            </a:r>
            <a:endParaRPr lang="en-US" sz="2800" dirty="0">
              <a:solidFill>
                <a:srgbClr val="4D3E2F"/>
              </a:solidFill>
            </a:endParaRPr>
          </a:p>
          <a:p>
            <a:pPr>
              <a:lnSpc>
                <a:spcPct val="90000"/>
              </a:lnSpc>
              <a:spcBef>
                <a:spcPts val="1100"/>
              </a:spcBef>
            </a:pPr>
            <a:endParaRPr lang="en-US" dirty="0">
              <a:solidFill>
                <a:srgbClr val="4D3E2F"/>
              </a:solidFill>
            </a:endParaRPr>
          </a:p>
        </p:txBody>
      </p:sp>
      <p:sp>
        <p:nvSpPr>
          <p:cNvPr id="6" name="Rectangle 5"/>
          <p:cNvSpPr/>
          <p:nvPr/>
        </p:nvSpPr>
        <p:spPr>
          <a:xfrm>
            <a:off x="7920841" y="1970066"/>
            <a:ext cx="3930733" cy="43263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p:cNvPicPr>
            <a:picLocks noChangeAspect="1"/>
          </p:cNvPicPr>
          <p:nvPr/>
        </p:nvPicPr>
        <p:blipFill>
          <a:blip r:embed="rId2"/>
          <a:stretch>
            <a:fillRect/>
          </a:stretch>
        </p:blipFill>
        <p:spPr>
          <a:xfrm>
            <a:off x="7045577" y="1417251"/>
            <a:ext cx="4805997" cy="4879128"/>
          </a:xfrm>
          <a:prstGeom prst="rect">
            <a:avLst/>
          </a:prstGeom>
        </p:spPr>
      </p:pic>
    </p:spTree>
    <p:extLst>
      <p:ext uri="{BB962C8B-B14F-4D97-AF65-F5344CB8AC3E}">
        <p14:creationId xmlns:p14="http://schemas.microsoft.com/office/powerpoint/2010/main" val="3260495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76212"/>
            <a:ext cx="12060195" cy="6505575"/>
          </a:xfrm>
          <a:prstGeom prst="rect">
            <a:avLst/>
          </a:prstGeom>
        </p:spPr>
      </p:pic>
    </p:spTree>
    <p:extLst>
      <p:ext uri="{BB962C8B-B14F-4D97-AF65-F5344CB8AC3E}">
        <p14:creationId xmlns:p14="http://schemas.microsoft.com/office/powerpoint/2010/main" val="3096760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81502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76212"/>
            <a:ext cx="12027877" cy="6505575"/>
          </a:xfrm>
          <a:prstGeom prst="rect">
            <a:avLst/>
          </a:prstGeom>
        </p:spPr>
      </p:pic>
    </p:spTree>
    <p:extLst>
      <p:ext uri="{BB962C8B-B14F-4D97-AF65-F5344CB8AC3E}">
        <p14:creationId xmlns:p14="http://schemas.microsoft.com/office/powerpoint/2010/main" val="4196233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200" dirty="0">
                <a:latin typeface="Copperplate Gothic Bold" pitchFamily="34" charset="0"/>
              </a:rPr>
              <a:t>Note: Landfill Sites Can Proceed under Two approaches</a:t>
            </a:r>
            <a:endParaRPr lang="en-US" dirty="0"/>
          </a:p>
        </p:txBody>
      </p:sp>
      <p:sp>
        <p:nvSpPr>
          <p:cNvPr id="3" name="Content Placeholder 2"/>
          <p:cNvSpPr>
            <a:spLocks noGrp="1"/>
          </p:cNvSpPr>
          <p:nvPr>
            <p:ph sz="half" idx="1"/>
          </p:nvPr>
        </p:nvSpPr>
        <p:spPr/>
        <p:txBody>
          <a:bodyPr/>
          <a:lstStyle/>
          <a:p>
            <a:pPr marL="0" lvl="0" indent="0">
              <a:buNone/>
            </a:pPr>
            <a:r>
              <a:rPr lang="en-US" sz="3200" dirty="0">
                <a:solidFill>
                  <a:srgbClr val="C00000"/>
                </a:solidFill>
              </a:rPr>
              <a:t>“Pre-historic” or “Old Closed Landfills or Waste Disposal Areas”  under Agency Guidance</a:t>
            </a:r>
          </a:p>
          <a:p>
            <a:pPr marL="0" lvl="0" indent="0">
              <a:buNone/>
            </a:pPr>
            <a:r>
              <a:rPr lang="en-US" sz="3200" dirty="0">
                <a:solidFill>
                  <a:srgbClr val="C00000"/>
                </a:solidFill>
              </a:rPr>
              <a:t> 	&amp;</a:t>
            </a:r>
          </a:p>
          <a:p>
            <a:pPr marL="0" lvl="0" indent="0">
              <a:buNone/>
            </a:pPr>
            <a:r>
              <a:rPr lang="en-US" sz="3200" dirty="0">
                <a:solidFill>
                  <a:srgbClr val="C00000"/>
                </a:solidFill>
              </a:rPr>
              <a:t>Permitted Landfills under Chapter 62-701 and prior Rules</a:t>
            </a:r>
          </a:p>
          <a:p>
            <a:endParaRPr lang="en-US" dirty="0"/>
          </a:p>
        </p:txBody>
      </p:sp>
      <p:pic>
        <p:nvPicPr>
          <p:cNvPr id="5" name="Content Placeholder 4"/>
          <p:cNvPicPr>
            <a:picLocks noGrp="1" noChangeAspect="1"/>
          </p:cNvPicPr>
          <p:nvPr>
            <p:ph sz="half" idx="2"/>
          </p:nvPr>
        </p:nvPicPr>
        <p:blipFill>
          <a:blip r:embed="rId2"/>
          <a:stretch>
            <a:fillRect/>
          </a:stretch>
        </p:blipFill>
        <p:spPr>
          <a:xfrm>
            <a:off x="6255326" y="1665445"/>
            <a:ext cx="5204361" cy="3797204"/>
          </a:xfrm>
          <a:prstGeom prst="rect">
            <a:avLst/>
          </a:prstGeom>
        </p:spPr>
      </p:pic>
    </p:spTree>
    <p:extLst>
      <p:ext uri="{BB962C8B-B14F-4D97-AF65-F5344CB8AC3E}">
        <p14:creationId xmlns:p14="http://schemas.microsoft.com/office/powerpoint/2010/main" val="310211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a:t>Increasingly, Development is Moving to Sites with Environmental </a:t>
            </a:r>
            <a:r>
              <a:rPr lang="en-US" sz="4200" dirty="0"/>
              <a:t>Issues </a:t>
            </a:r>
          </a:p>
        </p:txBody>
      </p:sp>
      <p:sp>
        <p:nvSpPr>
          <p:cNvPr id="3" name="Content Placeholder 2"/>
          <p:cNvSpPr>
            <a:spLocks noGrp="1"/>
          </p:cNvSpPr>
          <p:nvPr>
            <p:ph idx="1"/>
          </p:nvPr>
        </p:nvSpPr>
        <p:spPr/>
        <p:txBody>
          <a:bodyPr>
            <a:normAutofit/>
          </a:bodyPr>
          <a:lstStyle/>
          <a:p>
            <a:pPr>
              <a:buNone/>
            </a:pPr>
            <a:endParaRPr lang="en-US" altLang="en-US" dirty="0">
              <a:solidFill>
                <a:schemeClr val="tx2"/>
              </a:solidFill>
              <a:latin typeface="Arial Black" panose="020B0A04020102020204" pitchFamily="34" charset="0"/>
            </a:endParaRPr>
          </a:p>
          <a:p>
            <a:pPr>
              <a:buNone/>
            </a:pPr>
            <a:r>
              <a:rPr lang="en-US" altLang="en-US" dirty="0">
                <a:solidFill>
                  <a:schemeClr val="tx2"/>
                </a:solidFill>
                <a:latin typeface="Arial Black" panose="020B0A04020102020204" pitchFamily="34" charset="0"/>
              </a:rPr>
              <a:t>Today’s Take Away: </a:t>
            </a:r>
          </a:p>
          <a:p>
            <a:pPr>
              <a:buNone/>
            </a:pPr>
            <a:endParaRPr lang="en-US" altLang="en-US" dirty="0">
              <a:solidFill>
                <a:schemeClr val="tx2"/>
              </a:solidFill>
              <a:latin typeface="Arial Black" panose="020B0A04020102020204" pitchFamily="34" charset="0"/>
            </a:endParaRPr>
          </a:p>
          <a:p>
            <a:pPr algn="just">
              <a:buNone/>
            </a:pPr>
            <a:r>
              <a:rPr lang="en-US" altLang="en-US" dirty="0">
                <a:solidFill>
                  <a:schemeClr val="tx2"/>
                </a:solidFill>
                <a:latin typeface="Arial Black" panose="020B0A04020102020204" pitchFamily="34" charset="0"/>
              </a:rPr>
              <a:t>	</a:t>
            </a:r>
            <a:r>
              <a:rPr lang="en-US" altLang="en-US" i="1" dirty="0">
                <a:solidFill>
                  <a:schemeClr val="tx2"/>
                </a:solidFill>
                <a:latin typeface="Arial Black" panose="020B0A04020102020204" pitchFamily="34" charset="0"/>
              </a:rPr>
              <a:t>With careful planning and the right development team, the advantages of contaminated sites often outweigh the risks and delay. With proper management of the risks, many sites over many years have been successfully financed, completed, and occupied without incident; and, thereafter leased, bought and sold, and refinanced by major lenders and real estate companies and investment groups. </a:t>
            </a:r>
            <a:endParaRPr lang="en-US" i="1" dirty="0"/>
          </a:p>
        </p:txBody>
      </p:sp>
    </p:spTree>
    <p:extLst>
      <p:ext uri="{BB962C8B-B14F-4D97-AF65-F5344CB8AC3E}">
        <p14:creationId xmlns:p14="http://schemas.microsoft.com/office/powerpoint/2010/main" val="957474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4761" y="983846"/>
            <a:ext cx="5177352" cy="2387600"/>
          </a:xfrm>
        </p:spPr>
        <p:txBody>
          <a:bodyPr>
            <a:noAutofit/>
          </a:bodyPr>
          <a:lstStyle/>
          <a:p>
            <a:pPr algn="ctr"/>
            <a:r>
              <a:rPr lang="en-US" sz="4400" dirty="0"/>
              <a:t>Redeveloping </a:t>
            </a:r>
            <a:br>
              <a:rPr lang="en-US" sz="4400" dirty="0"/>
            </a:br>
            <a:r>
              <a:rPr lang="en-US" sz="4400" dirty="0"/>
              <a:t>Properties </a:t>
            </a:r>
            <a:br>
              <a:rPr lang="en-US" sz="4400" dirty="0"/>
            </a:br>
            <a:r>
              <a:rPr lang="en-US" sz="4400" dirty="0"/>
              <a:t>with Environmental Issues </a:t>
            </a:r>
          </a:p>
        </p:txBody>
      </p:sp>
      <p:sp>
        <p:nvSpPr>
          <p:cNvPr id="3" name="Subtitle 2"/>
          <p:cNvSpPr>
            <a:spLocks noGrp="1"/>
          </p:cNvSpPr>
          <p:nvPr>
            <p:ph type="subTitle" idx="1"/>
          </p:nvPr>
        </p:nvSpPr>
        <p:spPr>
          <a:xfrm>
            <a:off x="1780476" y="3570359"/>
            <a:ext cx="4846637" cy="1422416"/>
          </a:xfrm>
        </p:spPr>
        <p:txBody>
          <a:bodyPr>
            <a:normAutofit/>
          </a:bodyPr>
          <a:lstStyle/>
          <a:p>
            <a:pPr algn="ctr"/>
            <a:r>
              <a:rPr lang="en-US" sz="3200" dirty="0"/>
              <a:t>  The	 </a:t>
            </a:r>
          </a:p>
          <a:p>
            <a:pPr algn="ctr"/>
            <a:r>
              <a:rPr lang="en-US" sz="3200" dirty="0"/>
              <a:t>Development Perspective</a:t>
            </a:r>
          </a:p>
        </p:txBody>
      </p:sp>
      <p:sp>
        <p:nvSpPr>
          <p:cNvPr id="4" name="TextBox 3"/>
          <p:cNvSpPr txBox="1"/>
          <p:nvPr/>
        </p:nvSpPr>
        <p:spPr>
          <a:xfrm>
            <a:off x="2598822" y="5561023"/>
            <a:ext cx="6629400" cy="1015663"/>
          </a:xfrm>
          <a:prstGeom prst="rect">
            <a:avLst/>
          </a:prstGeom>
        </p:spPr>
        <p:txBody>
          <a:bodyPr wrap="square" rtlCol="0">
            <a:spAutoFit/>
          </a:bodyPr>
          <a:lstStyle/>
          <a:p>
            <a:pPr algn="ctr"/>
            <a:endParaRPr lang="en-US" dirty="0">
              <a:solidFill>
                <a:srgbClr val="1259A2"/>
              </a:solidFill>
            </a:endParaRPr>
          </a:p>
          <a:p>
            <a:pPr algn="ctr"/>
            <a:endParaRPr lang="en-US" dirty="0">
              <a:solidFill>
                <a:srgbClr val="1259A2"/>
              </a:solidFill>
            </a:endParaRPr>
          </a:p>
          <a:p>
            <a:pPr algn="ctr"/>
            <a:r>
              <a:rPr lang="en-US" sz="2400" dirty="0">
                <a:solidFill>
                  <a:srgbClr val="1259A2"/>
                </a:solidFill>
              </a:rPr>
              <a:t>2017 Pinellas Economic Leadership Symposium  </a:t>
            </a:r>
          </a:p>
        </p:txBody>
      </p:sp>
      <p:sp>
        <p:nvSpPr>
          <p:cNvPr id="5" name="TextBox 4"/>
          <p:cNvSpPr txBox="1"/>
          <p:nvPr/>
        </p:nvSpPr>
        <p:spPr>
          <a:xfrm>
            <a:off x="6662738" y="38100"/>
            <a:ext cx="5527110" cy="1938992"/>
          </a:xfrm>
          <a:prstGeom prst="rect">
            <a:avLst/>
          </a:prstGeom>
        </p:spPr>
        <p:txBody>
          <a:bodyPr rtlCol="0">
            <a:spAutoFit/>
          </a:bodyPr>
          <a:lstStyle/>
          <a:p>
            <a:pPr algn="ctr"/>
            <a:r>
              <a:rPr lang="en-US" sz="2000" dirty="0">
                <a:solidFill>
                  <a:srgbClr val="1259A2"/>
                </a:solidFill>
              </a:rPr>
              <a:t>Frank L. Hearne, Esq.</a:t>
            </a:r>
          </a:p>
          <a:p>
            <a:pPr algn="ctr"/>
            <a:r>
              <a:rPr lang="en-US" sz="2000" dirty="0">
                <a:solidFill>
                  <a:srgbClr val="1259A2"/>
                </a:solidFill>
              </a:rPr>
              <a:t>Mechanik Nuccio Hearne &amp; Wester, P.A.</a:t>
            </a:r>
          </a:p>
          <a:p>
            <a:pPr algn="ctr"/>
            <a:r>
              <a:rPr lang="en-US" sz="2000" dirty="0">
                <a:solidFill>
                  <a:srgbClr val="1259A2"/>
                </a:solidFill>
              </a:rPr>
              <a:t>305 South Boulevard</a:t>
            </a:r>
          </a:p>
          <a:p>
            <a:pPr algn="ctr"/>
            <a:r>
              <a:rPr lang="en-US" sz="2000" dirty="0">
                <a:solidFill>
                  <a:srgbClr val="1259A2"/>
                </a:solidFill>
              </a:rPr>
              <a:t>Tampa, Florida  33606</a:t>
            </a:r>
          </a:p>
          <a:p>
            <a:pPr algn="ctr"/>
            <a:r>
              <a:rPr lang="en-US" sz="2000" dirty="0">
                <a:solidFill>
                  <a:srgbClr val="1259A2"/>
                </a:solidFill>
              </a:rPr>
              <a:t>(813) 909-7400</a:t>
            </a:r>
          </a:p>
          <a:p>
            <a:pPr algn="ctr"/>
            <a:r>
              <a:rPr lang="en-US" sz="2000" dirty="0">
                <a:solidFill>
                  <a:srgbClr val="1259A2"/>
                </a:solidFill>
              </a:rPr>
              <a:t>frank@floridalandlaw.com</a:t>
            </a:r>
          </a:p>
        </p:txBody>
      </p:sp>
      <p:sp>
        <p:nvSpPr>
          <p:cNvPr id="6" name="TextBox 5"/>
          <p:cNvSpPr txBox="1"/>
          <p:nvPr/>
        </p:nvSpPr>
        <p:spPr>
          <a:xfrm>
            <a:off x="9552674" y="5920457"/>
            <a:ext cx="2743200" cy="369332"/>
          </a:xfrm>
          <a:prstGeom prst="rect">
            <a:avLst/>
          </a:prstGeom>
        </p:spPr>
        <p:txBody>
          <a:bodyPr rtlCol="0">
            <a:spAutoFit/>
          </a:bodyPr>
          <a:lstStyle/>
          <a:p>
            <a:pPr algn="ctr"/>
            <a:endParaRPr lang="en-US" dirty="0">
              <a:solidFill>
                <a:srgbClr val="1259A2"/>
              </a:solidFill>
            </a:endParaRPr>
          </a:p>
        </p:txBody>
      </p:sp>
    </p:spTree>
    <p:extLst>
      <p:ext uri="{BB962C8B-B14F-4D97-AF65-F5344CB8AC3E}">
        <p14:creationId xmlns:p14="http://schemas.microsoft.com/office/powerpoint/2010/main" val="334845541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Ecology 16x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551</TotalTime>
  <Words>676</Words>
  <Application>Microsoft Office PowerPoint</Application>
  <PresentationFormat>Widescreen</PresentationFormat>
  <Paragraphs>140</Paragraphs>
  <Slides>24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Arial Black</vt:lpstr>
      <vt:lpstr>Copperplate Gothic Bold</vt:lpstr>
      <vt:lpstr>Corbel</vt:lpstr>
      <vt:lpstr>Ecology 16x9</vt:lpstr>
      <vt:lpstr>Redeveloping  Properties  with Environmental Issues </vt:lpstr>
      <vt:lpstr>The Key Question: What makes a deal work for a developer?</vt:lpstr>
      <vt:lpstr>Legal and Practical Risks of Contamination</vt:lpstr>
      <vt:lpstr>Why go to sites with Issues at All? </vt:lpstr>
      <vt:lpstr>What are some types of sites? </vt:lpstr>
      <vt:lpstr>How Can We Address the Concerns?</vt:lpstr>
      <vt:lpstr>Addressing Liability by Agency Closure Decisions</vt:lpstr>
      <vt:lpstr>Addressing Liability with Insurance</vt:lpstr>
      <vt:lpstr>Addressing Liability with Florida Programs</vt:lpstr>
      <vt:lpstr>How Does Brownfield Designation Help?</vt:lpstr>
      <vt:lpstr>Golf Course Redevelopment: Countryside Executive Golf Course, Clearwater</vt:lpstr>
      <vt:lpstr>Closed with Source Removal and Restrictive Covenant</vt:lpstr>
      <vt:lpstr>Another Brownfield Project Example:</vt:lpstr>
      <vt:lpstr>A Brownfield Redevelopment Project:  The “Pink Palace” Hotel - Bradenton</vt:lpstr>
      <vt:lpstr>Site Rehabilitation Points:</vt:lpstr>
      <vt:lpstr>PowerPoint Presentation</vt:lpstr>
      <vt:lpstr>After: Hampton Inn Hotel Opened 2013</vt:lpstr>
      <vt:lpstr>                                                                                                                                          A Landfill redevelopment Example: Pinellas County Federal Express  </vt:lpstr>
      <vt:lpstr>PowerPoint Presentation</vt:lpstr>
      <vt:lpstr>PowerPoint Presentation</vt:lpstr>
      <vt:lpstr>PowerPoint Presentation</vt:lpstr>
      <vt:lpstr>Note: Landfill Sites Can Proceed under Two approaches</vt:lpstr>
      <vt:lpstr>Increasingly, Development is Moving to Sites with Environmental Issues </vt:lpstr>
      <vt:lpstr>Redeveloping  Properties  with Environmental Issues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Susan</dc:creator>
  <cp:lastModifiedBy>Frank Hearne</cp:lastModifiedBy>
  <cp:revision>43</cp:revision>
  <cp:lastPrinted>2015-01-05T22:53:36Z</cp:lastPrinted>
  <dcterms:created xsi:type="dcterms:W3CDTF">2014-04-17T22:24:41Z</dcterms:created>
  <dcterms:modified xsi:type="dcterms:W3CDTF">2017-04-11T16:15:30Z</dcterms:modified>
</cp:coreProperties>
</file>