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 id="2147483756" r:id="rId2"/>
    <p:sldMasterId id="2147483801" r:id="rId3"/>
    <p:sldMasterId id="2147483816" r:id="rId4"/>
    <p:sldMasterId id="2147483950" r:id="rId5"/>
    <p:sldMasterId id="2147483962" r:id="rId6"/>
    <p:sldMasterId id="2147483976" r:id="rId7"/>
    <p:sldMasterId id="2147483990" r:id="rId8"/>
    <p:sldMasterId id="2147484002" r:id="rId9"/>
    <p:sldMasterId id="2147484016" r:id="rId10"/>
  </p:sldMasterIdLst>
  <p:notesMasterIdLst>
    <p:notesMasterId r:id="rId78"/>
  </p:notesMasterIdLst>
  <p:sldIdLst>
    <p:sldId id="472" r:id="rId11"/>
    <p:sldId id="488" r:id="rId12"/>
    <p:sldId id="261" r:id="rId13"/>
    <p:sldId id="476" r:id="rId14"/>
    <p:sldId id="381" r:id="rId15"/>
    <p:sldId id="383" r:id="rId16"/>
    <p:sldId id="385" r:id="rId17"/>
    <p:sldId id="307" r:id="rId18"/>
    <p:sldId id="305" r:id="rId19"/>
    <p:sldId id="397" r:id="rId20"/>
    <p:sldId id="308" r:id="rId21"/>
    <p:sldId id="309" r:id="rId22"/>
    <p:sldId id="310" r:id="rId23"/>
    <p:sldId id="404" r:id="rId24"/>
    <p:sldId id="400" r:id="rId25"/>
    <p:sldId id="474" r:id="rId26"/>
    <p:sldId id="475" r:id="rId27"/>
    <p:sldId id="312" r:id="rId28"/>
    <p:sldId id="489" r:id="rId29"/>
    <p:sldId id="491" r:id="rId30"/>
    <p:sldId id="468" r:id="rId31"/>
    <p:sldId id="483" r:id="rId32"/>
    <p:sldId id="477" r:id="rId33"/>
    <p:sldId id="478" r:id="rId34"/>
    <p:sldId id="479" r:id="rId35"/>
    <p:sldId id="330" r:id="rId36"/>
    <p:sldId id="331" r:id="rId37"/>
    <p:sldId id="332" r:id="rId38"/>
    <p:sldId id="493" r:id="rId39"/>
    <p:sldId id="428" r:id="rId40"/>
    <p:sldId id="429" r:id="rId41"/>
    <p:sldId id="430" r:id="rId42"/>
    <p:sldId id="481" r:id="rId43"/>
    <p:sldId id="432" r:id="rId44"/>
    <p:sldId id="433" r:id="rId45"/>
    <p:sldId id="434" r:id="rId46"/>
    <p:sldId id="451" r:id="rId47"/>
    <p:sldId id="436" r:id="rId48"/>
    <p:sldId id="437" r:id="rId49"/>
    <p:sldId id="452" r:id="rId50"/>
    <p:sldId id="438" r:id="rId51"/>
    <p:sldId id="439" r:id="rId52"/>
    <p:sldId id="440" r:id="rId53"/>
    <p:sldId id="441" r:id="rId54"/>
    <p:sldId id="442" r:id="rId55"/>
    <p:sldId id="443" r:id="rId56"/>
    <p:sldId id="444" r:id="rId57"/>
    <p:sldId id="445" r:id="rId58"/>
    <p:sldId id="446" r:id="rId59"/>
    <p:sldId id="459" r:id="rId60"/>
    <p:sldId id="456" r:id="rId61"/>
    <p:sldId id="447" r:id="rId62"/>
    <p:sldId id="448" r:id="rId63"/>
    <p:sldId id="449" r:id="rId64"/>
    <p:sldId id="482" r:id="rId65"/>
    <p:sldId id="485" r:id="rId66"/>
    <p:sldId id="484" r:id="rId67"/>
    <p:sldId id="499" r:id="rId68"/>
    <p:sldId id="494" r:id="rId69"/>
    <p:sldId id="495" r:id="rId70"/>
    <p:sldId id="496" r:id="rId71"/>
    <p:sldId id="497" r:id="rId72"/>
    <p:sldId id="498" r:id="rId73"/>
    <p:sldId id="396" r:id="rId74"/>
    <p:sldId id="457" r:id="rId75"/>
    <p:sldId id="500" r:id="rId76"/>
    <p:sldId id="458"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FD5"/>
    <a:srgbClr val="3C8C93"/>
    <a:srgbClr val="60A0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45" autoAdjust="0"/>
    <p:restoredTop sz="59300" autoAdjust="0"/>
  </p:normalViewPr>
  <p:slideViewPr>
    <p:cSldViewPr snapToGrid="0" snapToObjects="1">
      <p:cViewPr varScale="1">
        <p:scale>
          <a:sx n="73" d="100"/>
          <a:sy n="73" d="100"/>
        </p:scale>
        <p:origin x="223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093C6B-BEA3-6749-85B9-A16BA5F65203}" type="datetimeFigureOut">
              <a:rPr lang="en-US" smtClean="0"/>
              <a:t>4/24/2017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FC3D14-5871-DC4B-A41B-596E92B89135}" type="slidenum">
              <a:rPr lang="en-US" smtClean="0"/>
              <a:t>‹#›</a:t>
            </a:fld>
            <a:endParaRPr lang="en-US"/>
          </a:p>
        </p:txBody>
      </p:sp>
    </p:spTree>
    <p:extLst>
      <p:ext uri="{BB962C8B-B14F-4D97-AF65-F5344CB8AC3E}">
        <p14:creationId xmlns:p14="http://schemas.microsoft.com/office/powerpoint/2010/main" val="3862514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is to be done with vacant big boxes, dead malls, dying commercial strips, aging office parts and garden apartment complexes? </a:t>
            </a:r>
            <a:r>
              <a:rPr lang="en-US" sz="1200" b="1" kern="1200" dirty="0" smtClean="0">
                <a:solidFill>
                  <a:schemeClr val="tx1"/>
                </a:solidFill>
                <a:effectLst/>
                <a:latin typeface="+mn-lt"/>
                <a:ea typeface="+mn-ea"/>
                <a:cs typeface="+mn-cs"/>
              </a:rPr>
              <a:t>Can we build a better burb?</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I’m pleased to talk to you today about </a:t>
            </a:r>
            <a:r>
              <a:rPr lang="en-US" sz="1200" b="1" kern="1200" dirty="0" smtClean="0">
                <a:solidFill>
                  <a:schemeClr val="tx1"/>
                </a:solidFill>
                <a:effectLst/>
                <a:latin typeface="+mn-lt"/>
                <a:ea typeface="+mn-ea"/>
                <a:cs typeface="+mn-cs"/>
              </a:rPr>
              <a:t>Retrofitting Suburbia</a:t>
            </a:r>
            <a:endParaRPr lang="en-US" sz="1200" dirty="0" smtClean="0">
              <a:ea typeface="ＭＳ Ｐゴシック" charset="-128"/>
              <a:cs typeface="+mn-cs"/>
            </a:endParaRPr>
          </a:p>
          <a:p>
            <a:endParaRPr lang="en-US" dirty="0"/>
          </a:p>
        </p:txBody>
      </p:sp>
      <p:sp>
        <p:nvSpPr>
          <p:cNvPr id="4" name="Slide Number Placeholder 3"/>
          <p:cNvSpPr>
            <a:spLocks noGrp="1"/>
          </p:cNvSpPr>
          <p:nvPr>
            <p:ph type="sldNum" sz="quarter" idx="10"/>
          </p:nvPr>
        </p:nvSpPr>
        <p:spPr/>
        <p:txBody>
          <a:bodyPr/>
          <a:lstStyle/>
          <a:p>
            <a:fld id="{6EFC3D14-5871-DC4B-A41B-596E92B89135}" type="slidenum">
              <a:rPr lang="en-US" smtClean="0"/>
              <a:t>1</a:t>
            </a:fld>
            <a:endParaRPr lang="en-US"/>
          </a:p>
        </p:txBody>
      </p:sp>
    </p:spTree>
    <p:extLst>
      <p:ext uri="{BB962C8B-B14F-4D97-AF65-F5344CB8AC3E}">
        <p14:creationId xmlns:p14="http://schemas.microsoft.com/office/powerpoint/2010/main" val="3866684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Here’s an outline of topics:</a:t>
            </a:r>
          </a:p>
          <a:p>
            <a:r>
              <a:rPr lang="en-US" sz="1200" kern="1200" dirty="0" smtClean="0">
                <a:solidFill>
                  <a:schemeClr val="tx1"/>
                </a:solidFill>
                <a:effectLst/>
                <a:latin typeface="+mn-lt"/>
                <a:ea typeface="+mn-ea"/>
                <a:cs typeface="+mn-cs"/>
              </a:rPr>
              <a:t>For more information, I invite you to consult the many books that have been written, by me and others. </a:t>
            </a:r>
          </a:p>
          <a:p>
            <a:endParaRPr lang="en-US"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Ellen and I, RS – and we are working on a follow-up companion volume</a:t>
            </a:r>
          </a:p>
          <a:p>
            <a:pPr marL="171450" indent="-171450">
              <a:buFont typeface="Arial"/>
              <a:buChar char="•"/>
            </a:pPr>
            <a:r>
              <a:rPr lang="en-US" sz="1200" kern="1200" dirty="0" smtClean="0">
                <a:solidFill>
                  <a:schemeClr val="tx1"/>
                </a:solidFill>
                <a:effectLst/>
                <a:latin typeface="+mn-lt"/>
                <a:ea typeface="+mn-ea"/>
                <a:cs typeface="+mn-cs"/>
              </a:rPr>
              <a:t>Me. Designing Suburban futures – comes from my work on the original Build A Better Burb urban design competition for Long Island, in 2010.</a:t>
            </a:r>
          </a:p>
          <a:p>
            <a:pPr marL="171450" indent="-171450">
              <a:buFont typeface="Arial"/>
              <a:buChar char="•"/>
            </a:pPr>
            <a:r>
              <a:rPr lang="en-US" sz="1200" kern="1200" dirty="0" smtClean="0">
                <a:solidFill>
                  <a:schemeClr val="tx1"/>
                </a:solidFill>
                <a:effectLst/>
                <a:latin typeface="+mn-lt"/>
                <a:ea typeface="+mn-ea"/>
                <a:cs typeface="+mn-cs"/>
              </a:rPr>
              <a:t>Emily </a:t>
            </a:r>
            <a:r>
              <a:rPr lang="en-US" sz="1200" kern="1200" dirty="0" err="1" smtClean="0">
                <a:solidFill>
                  <a:schemeClr val="tx1"/>
                </a:solidFill>
                <a:effectLst/>
                <a:latin typeface="+mn-lt"/>
                <a:ea typeface="+mn-ea"/>
                <a:cs typeface="+mn-cs"/>
              </a:rPr>
              <a:t>Talen</a:t>
            </a:r>
            <a:r>
              <a:rPr lang="en-US" sz="1200" kern="1200" dirty="0" smtClean="0">
                <a:solidFill>
                  <a:schemeClr val="tx1"/>
                </a:solidFill>
                <a:effectLst/>
                <a:latin typeface="+mn-lt"/>
                <a:ea typeface="+mn-ea"/>
                <a:cs typeface="+mn-cs"/>
              </a:rPr>
              <a:t>, ed. Retrofitting Sprawl (U of Georgia Press, 2015)</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Me. Most recent essay in “World of Malls” catalog for exhibit in the architecture museum of Munich.</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Poll audience – who grew up in suburbia??</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Who lives there now?</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Who does works in a suburban jurisdiction?</a:t>
            </a:r>
            <a:endParaRPr lang="en-US" sz="1200" kern="1200" dirty="0" smtClean="0">
              <a:solidFill>
                <a:schemeClr val="tx1"/>
              </a:solidFill>
              <a:effectLst/>
              <a:latin typeface="+mn-lt"/>
              <a:ea typeface="+mn-ea"/>
              <a:cs typeface="+mn-cs"/>
            </a:endParaRPr>
          </a:p>
          <a:p>
            <a:endParaRPr lang="en-US" sz="1300" b="1"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212459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u="sng" kern="1200" dirty="0" smtClean="0">
                <a:solidFill>
                  <a:schemeClr val="tx1"/>
                </a:solidFill>
                <a:effectLst/>
                <a:latin typeface="Times" charset="0"/>
                <a:ea typeface="ＭＳ Ｐゴシック" charset="0"/>
                <a:cs typeface="ＭＳ Ｐゴシック" charset="0"/>
              </a:rPr>
              <a:t>Prologue</a:t>
            </a:r>
            <a:endParaRPr lang="en-US" sz="12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186137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Times" charset="0"/>
                <a:ea typeface="ＭＳ Ｐゴシック" charset="-128"/>
              </a:rPr>
              <a:t>The North American urban landscape is dominated by the products of late 20th century suburbanization, resulting in an unsustainable built environment littered with dead and sick malls, failing strip centers, vacant big boxes and office</a:t>
            </a:r>
            <a:r>
              <a:rPr lang="en-US" baseline="0" dirty="0" smtClean="0">
                <a:latin typeface="Times" charset="0"/>
                <a:ea typeface="ＭＳ Ｐゴシック" charset="-128"/>
              </a:rPr>
              <a:t> parks</a:t>
            </a:r>
            <a:r>
              <a:rPr lang="en-US" dirty="0" smtClean="0">
                <a:latin typeface="Times" charset="0"/>
                <a:ea typeface="ＭＳ Ｐゴシック" charset="-128"/>
              </a:rPr>
              <a:t>, and acre upon acre of asphalt parking lots. What to do? </a:t>
            </a:r>
          </a:p>
          <a:p>
            <a:pPr marL="171450" indent="-171450">
              <a:buFontTx/>
              <a:buChar char="-"/>
            </a:pPr>
            <a:r>
              <a:rPr lang="en-US" dirty="0" smtClean="0">
                <a:latin typeface="Times" charset="0"/>
                <a:ea typeface="ＭＳ Ｐゴシック" charset="-128"/>
              </a:rPr>
              <a:t>It is my contention that we must ALL help to marshal the power of </a:t>
            </a:r>
            <a:r>
              <a:rPr lang="en-US" u="sng" dirty="0" smtClean="0">
                <a:latin typeface="Times" charset="0"/>
                <a:ea typeface="ＭＳ Ｐゴシック" charset="-128"/>
              </a:rPr>
              <a:t>good design </a:t>
            </a:r>
            <a:r>
              <a:rPr lang="en-US" dirty="0" smtClean="0">
                <a:latin typeface="Times" charset="0"/>
                <a:ea typeface="ＭＳ Ｐゴシック" charset="-128"/>
              </a:rPr>
              <a:t>to help shape a more resilient future for our metropolitan surrounds, the suburbs.</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I might also add that part of the build a better burb agenda to prevent more short-term commercial suburban form from getting built in the first place, especially on greenfield sites.</a:t>
            </a:r>
          </a:p>
          <a:p>
            <a:pPr defTabSz="914400" eaLnBrk="1" hangingPunct="1">
              <a:spcBef>
                <a:spcPct val="0"/>
              </a:spcBef>
            </a:pPr>
            <a:endParaRPr lang="en-US" dirty="0" smtClean="0">
              <a:ea typeface="ＭＳ Ｐゴシック" pitchFamily="-108" charset="-128"/>
              <a:cs typeface="ＭＳ Ｐゴシック" pitchFamily="-108" charset="-128"/>
            </a:endParaRPr>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7567F0-5BC8-934A-9C48-2F73C184B821}" type="slidenum">
              <a:rPr lang="en-US">
                <a:solidFill>
                  <a:prstClr val="black"/>
                </a:solidFill>
                <a:latin typeface="Calibri"/>
              </a:rPr>
              <a:pPr>
                <a:defRPr/>
              </a:pPr>
              <a:t>4</a:t>
            </a:fld>
            <a:endParaRPr lang="en-US">
              <a:solidFill>
                <a:prstClr val="black"/>
              </a:solidFill>
              <a:latin typeface="Calibri"/>
            </a:endParaRPr>
          </a:p>
        </p:txBody>
      </p:sp>
    </p:spTree>
    <p:extLst>
      <p:ext uri="{BB962C8B-B14F-4D97-AF65-F5344CB8AC3E}">
        <p14:creationId xmlns:p14="http://schemas.microsoft.com/office/powerpoint/2010/main" val="298501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baseline="-25000">
                <a:solidFill>
                  <a:schemeClr val="tx1"/>
                </a:solidFill>
                <a:latin typeface="Arial" charset="0"/>
                <a:ea typeface="ヒラギノ角ゴ Pro W3" charset="0"/>
                <a:cs typeface="ヒラギノ角ゴ Pro W3" charset="0"/>
              </a:defRPr>
            </a:lvl1pPr>
            <a:lvl2pPr marL="742950" indent="-285750" eaLnBrk="0" hangingPunct="0">
              <a:defRPr sz="2400" baseline="-25000">
                <a:solidFill>
                  <a:schemeClr val="tx1"/>
                </a:solidFill>
                <a:latin typeface="Arial" charset="0"/>
                <a:ea typeface="ヒラギノ角ゴ Pro W3" charset="0"/>
                <a:cs typeface="ヒラギノ角ゴ Pro W3" charset="0"/>
              </a:defRPr>
            </a:lvl2pPr>
            <a:lvl3pPr marL="1143000" indent="-228600" eaLnBrk="0" hangingPunct="0">
              <a:defRPr sz="2400" baseline="-25000">
                <a:solidFill>
                  <a:schemeClr val="tx1"/>
                </a:solidFill>
                <a:latin typeface="Arial" charset="0"/>
                <a:ea typeface="ヒラギノ角ゴ Pro W3" charset="0"/>
                <a:cs typeface="ヒラギノ角ゴ Pro W3" charset="0"/>
              </a:defRPr>
            </a:lvl3pPr>
            <a:lvl4pPr marL="1600200" indent="-228600" eaLnBrk="0" hangingPunct="0">
              <a:defRPr sz="2400" baseline="-25000">
                <a:solidFill>
                  <a:schemeClr val="tx1"/>
                </a:solidFill>
                <a:latin typeface="Arial" charset="0"/>
                <a:ea typeface="ヒラギノ角ゴ Pro W3" charset="0"/>
                <a:cs typeface="ヒラギノ角ゴ Pro W3" charset="0"/>
              </a:defRPr>
            </a:lvl4pPr>
            <a:lvl5pPr marL="2057400" indent="-228600" eaLnBrk="0" hangingPunct="0">
              <a:defRPr sz="2400" baseline="-25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9pPr>
          </a:lstStyle>
          <a:p>
            <a:pPr algn="r" defTabSz="897301" fontAlgn="base">
              <a:spcBef>
                <a:spcPct val="0"/>
              </a:spcBef>
              <a:spcAft>
                <a:spcPct val="0"/>
              </a:spcAft>
            </a:pPr>
            <a:fld id="{16833D1C-4A3E-2B4F-99CC-EE85AEF7D6DE}" type="slidenum">
              <a:rPr lang="en-US" sz="1200" b="1" baseline="0">
                <a:solidFill>
                  <a:prstClr val="black"/>
                </a:solidFill>
              </a:rPr>
              <a:pPr algn="r" defTabSz="897301" fontAlgn="base">
                <a:spcBef>
                  <a:spcPct val="0"/>
                </a:spcBef>
                <a:spcAft>
                  <a:spcPct val="0"/>
                </a:spcAft>
              </a:pPr>
              <a:t>5</a:t>
            </a:fld>
            <a:endParaRPr lang="en-US" sz="1200" b="1" baseline="0">
              <a:solidFill>
                <a:prstClr val="black"/>
              </a:solidFill>
            </a:endParaRPr>
          </a:p>
        </p:txBody>
      </p:sp>
      <p:sp>
        <p:nvSpPr>
          <p:cNvPr id="21506"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21507" name="Rectangle 3"/>
          <p:cNvSpPr>
            <a:spLocks noGrp="1" noChangeArrowheads="1"/>
          </p:cNvSpPr>
          <p:nvPr>
            <p:ph type="body" idx="1"/>
          </p:nvPr>
        </p:nvSpPr>
        <p:spPr>
          <a:noFill/>
          <a:ln>
            <a:solidFill>
              <a:srgbClr val="000000"/>
            </a:solidFill>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r>
              <a:rPr lang="en-US" dirty="0">
                <a:latin typeface="+mn-lt"/>
                <a:ea typeface="+mn-ea"/>
              </a:rPr>
              <a:t>The big </a:t>
            </a:r>
            <a:r>
              <a:rPr lang="en-US" dirty="0" smtClean="0">
                <a:latin typeface="+mn-lt"/>
                <a:ea typeface="+mn-ea"/>
              </a:rPr>
              <a:t>challenge then is </a:t>
            </a:r>
            <a:r>
              <a:rPr lang="en-US" dirty="0">
                <a:latin typeface="+mn-lt"/>
                <a:ea typeface="+mn-ea"/>
              </a:rPr>
              <a:t>to improve the </a:t>
            </a:r>
            <a:r>
              <a:rPr lang="en-US" dirty="0" smtClean="0">
                <a:latin typeface="+mn-lt"/>
                <a:ea typeface="+mn-ea"/>
              </a:rPr>
              <a:t>resiliency </a:t>
            </a:r>
            <a:r>
              <a:rPr lang="en-US" dirty="0">
                <a:latin typeface="+mn-lt"/>
                <a:ea typeface="+mn-ea"/>
              </a:rPr>
              <a:t>of the </a:t>
            </a:r>
            <a:r>
              <a:rPr lang="en-US" dirty="0" smtClean="0">
                <a:latin typeface="+mn-lt"/>
                <a:ea typeface="+mn-ea"/>
              </a:rPr>
              <a:t>suburban landscapes </a:t>
            </a:r>
            <a:r>
              <a:rPr lang="en-US" dirty="0">
                <a:latin typeface="+mn-lt"/>
                <a:ea typeface="+mn-ea"/>
              </a:rPr>
              <a:t>where </a:t>
            </a:r>
            <a:r>
              <a:rPr lang="en-US" dirty="0" smtClean="0">
                <a:latin typeface="+mn-lt"/>
                <a:ea typeface="+mn-ea"/>
              </a:rPr>
              <a:t>the VAST </a:t>
            </a:r>
            <a:r>
              <a:rPr lang="en-US" dirty="0">
                <a:latin typeface="+mn-lt"/>
                <a:ea typeface="+mn-ea"/>
              </a:rPr>
              <a:t>majority of </a:t>
            </a:r>
            <a:r>
              <a:rPr lang="en-US" dirty="0" smtClean="0">
                <a:latin typeface="+mn-lt"/>
                <a:ea typeface="+mn-ea"/>
              </a:rPr>
              <a:t>the US population </a:t>
            </a:r>
            <a:r>
              <a:rPr lang="en-US" dirty="0">
                <a:latin typeface="+mn-lt"/>
                <a:ea typeface="+mn-ea"/>
              </a:rPr>
              <a:t>currently lives -- representing all income levels, all ages, all races, all countries of origin</a:t>
            </a:r>
            <a:r>
              <a:rPr lang="en-US" dirty="0" smtClean="0">
                <a:latin typeface="+mn-lt"/>
                <a:ea typeface="+mn-ea"/>
              </a:rPr>
              <a:t>.</a:t>
            </a:r>
          </a:p>
          <a:p>
            <a:r>
              <a:rPr lang="en-US" dirty="0" smtClean="0">
                <a:latin typeface="+mn-lt"/>
                <a:ea typeface="+mn-ea"/>
              </a:rPr>
              <a:t>The basic</a:t>
            </a:r>
            <a:r>
              <a:rPr lang="en-US" baseline="0" dirty="0" smtClean="0">
                <a:latin typeface="+mn-lt"/>
                <a:ea typeface="+mn-ea"/>
              </a:rPr>
              <a:t> proposition is: </a:t>
            </a:r>
            <a:r>
              <a:rPr lang="en-US" dirty="0" smtClean="0">
                <a:latin typeface="+mn-lt"/>
                <a:ea typeface="+mn-ea"/>
              </a:rPr>
              <a:t>We </a:t>
            </a:r>
            <a:r>
              <a:rPr lang="en-US" dirty="0">
                <a:latin typeface="+mn-lt"/>
                <a:ea typeface="+mn-ea"/>
              </a:rPr>
              <a:t>have urbanized more than enough land already. We now need to steward it more </a:t>
            </a:r>
            <a:r>
              <a:rPr lang="en-US" dirty="0" smtClean="0">
                <a:latin typeface="+mn-lt"/>
                <a:ea typeface="+mn-ea"/>
              </a:rPr>
              <a:t>sustainably.</a:t>
            </a:r>
          </a:p>
          <a:p>
            <a:r>
              <a:rPr lang="en-US" dirty="0" smtClean="0">
                <a:latin typeface="+mn-lt"/>
                <a:ea typeface="+mn-ea"/>
              </a:rPr>
              <a:t>In</a:t>
            </a:r>
            <a:r>
              <a:rPr lang="en-US" baseline="0" dirty="0" smtClean="0">
                <a:latin typeface="+mn-lt"/>
                <a:ea typeface="+mn-ea"/>
              </a:rPr>
              <a:t> other words: </a:t>
            </a:r>
            <a:r>
              <a:rPr lang="en-US" b="1" baseline="0" dirty="0" smtClean="0">
                <a:latin typeface="+mn-lt"/>
                <a:ea typeface="+mn-ea"/>
              </a:rPr>
              <a:t>it’s time to retrofit sprawl! – especially the obsolete commercial stuff.</a:t>
            </a:r>
            <a:endParaRPr lang="en-US" b="1" dirty="0" smtClean="0">
              <a:latin typeface="+mn-lt"/>
              <a:ea typeface="+mn-ea"/>
            </a:endParaRPr>
          </a:p>
          <a:p>
            <a:r>
              <a:rPr lang="en-US" dirty="0">
                <a:latin typeface="+mn-lt"/>
                <a:ea typeface="+mn-ea"/>
              </a:rPr>
              <a:t> </a:t>
            </a:r>
          </a:p>
          <a:p>
            <a:endParaRPr lang="en-US" sz="1400" dirty="0">
              <a:ea typeface="ＭＳ Ｐゴシック" charset="0"/>
              <a:cs typeface="ＭＳ Ｐゴシック" charset="0"/>
            </a:endParaRPr>
          </a:p>
        </p:txBody>
      </p:sp>
    </p:spTree>
    <p:extLst>
      <p:ext uri="{BB962C8B-B14F-4D97-AF65-F5344CB8AC3E}">
        <p14:creationId xmlns:p14="http://schemas.microsoft.com/office/powerpoint/2010/main" val="4084735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5" tIns="45718" rIns="91435" bIns="45718" anchor="b"/>
          <a:lstStyle>
            <a:lvl1pPr eaLnBrk="0" hangingPunct="0">
              <a:defRPr sz="2400" baseline="-25000">
                <a:solidFill>
                  <a:schemeClr val="tx1"/>
                </a:solidFill>
                <a:latin typeface="Arial" charset="0"/>
                <a:ea typeface="ヒラギノ角ゴ Pro W3" charset="0"/>
                <a:cs typeface="ヒラギノ角ゴ Pro W3" charset="0"/>
              </a:defRPr>
            </a:lvl1pPr>
            <a:lvl2pPr marL="742950" indent="-285750" eaLnBrk="0" hangingPunct="0">
              <a:defRPr sz="2400" baseline="-25000">
                <a:solidFill>
                  <a:schemeClr val="tx1"/>
                </a:solidFill>
                <a:latin typeface="Arial" charset="0"/>
                <a:ea typeface="ヒラギノ角ゴ Pro W3" charset="0"/>
                <a:cs typeface="ヒラギノ角ゴ Pro W3" charset="0"/>
              </a:defRPr>
            </a:lvl2pPr>
            <a:lvl3pPr marL="1143000" indent="-228600" eaLnBrk="0" hangingPunct="0">
              <a:defRPr sz="2400" baseline="-25000">
                <a:solidFill>
                  <a:schemeClr val="tx1"/>
                </a:solidFill>
                <a:latin typeface="Arial" charset="0"/>
                <a:ea typeface="ヒラギノ角ゴ Pro W3" charset="0"/>
                <a:cs typeface="ヒラギノ角ゴ Pro W3" charset="0"/>
              </a:defRPr>
            </a:lvl3pPr>
            <a:lvl4pPr marL="1600200" indent="-228600" eaLnBrk="0" hangingPunct="0">
              <a:defRPr sz="2400" baseline="-25000">
                <a:solidFill>
                  <a:schemeClr val="tx1"/>
                </a:solidFill>
                <a:latin typeface="Arial" charset="0"/>
                <a:ea typeface="ヒラギノ角ゴ Pro W3" charset="0"/>
                <a:cs typeface="ヒラギノ角ゴ Pro W3" charset="0"/>
              </a:defRPr>
            </a:lvl4pPr>
            <a:lvl5pPr marL="2057400" indent="-228600" eaLnBrk="0" hangingPunct="0">
              <a:defRPr sz="2400" baseline="-25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9pPr>
          </a:lstStyle>
          <a:p>
            <a:pPr algn="r" defTabSz="897301" fontAlgn="base">
              <a:spcBef>
                <a:spcPct val="0"/>
              </a:spcBef>
              <a:spcAft>
                <a:spcPct val="0"/>
              </a:spcAft>
            </a:pPr>
            <a:fld id="{16833D1C-4A3E-2B4F-99CC-EE85AEF7D6DE}" type="slidenum">
              <a:rPr lang="en-US" sz="1200" b="1" baseline="0">
                <a:solidFill>
                  <a:prstClr val="black"/>
                </a:solidFill>
              </a:rPr>
              <a:pPr algn="r" defTabSz="897301" fontAlgn="base">
                <a:spcBef>
                  <a:spcPct val="0"/>
                </a:spcBef>
                <a:spcAft>
                  <a:spcPct val="0"/>
                </a:spcAft>
              </a:pPr>
              <a:t>6</a:t>
            </a:fld>
            <a:endParaRPr lang="en-US" sz="1200" b="1" baseline="0">
              <a:solidFill>
                <a:prstClr val="black"/>
              </a:solidFill>
            </a:endParaRPr>
          </a:p>
        </p:txBody>
      </p:sp>
      <p:sp>
        <p:nvSpPr>
          <p:cNvPr id="21506"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21507" name="Rectangle 3"/>
          <p:cNvSpPr>
            <a:spLocks noGrp="1" noChangeArrowheads="1"/>
          </p:cNvSpPr>
          <p:nvPr>
            <p:ph type="body" idx="1"/>
          </p:nvPr>
        </p:nvSpPr>
        <p:spPr>
          <a:noFill/>
          <a:ln>
            <a:solidFill>
              <a:srgbClr val="000000"/>
            </a:solidFill>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r>
              <a:rPr lang="en-US" strike="noStrike" dirty="0" smtClean="0">
                <a:solidFill>
                  <a:schemeClr val="tx1"/>
                </a:solidFill>
                <a:latin typeface="Times" charset="0"/>
                <a:ea typeface="ＭＳ Ｐゴシック" charset="-128"/>
              </a:rPr>
              <a:t>Resiliency is “the need for urban systems to be reconceived and designed to have improved capacity to withstand disturbances – climate change, natural disasters, energy insecurity – without breaking down.”</a:t>
            </a:r>
          </a:p>
          <a:p>
            <a:r>
              <a:rPr lang="en-US" dirty="0">
                <a:latin typeface="+mn-lt"/>
                <a:ea typeface="+mn-ea"/>
              </a:rPr>
              <a:t> </a:t>
            </a:r>
          </a:p>
          <a:p>
            <a:endParaRPr lang="en-US" sz="1400" dirty="0">
              <a:ea typeface="ＭＳ Ｐゴシック" charset="0"/>
              <a:cs typeface="ＭＳ Ｐゴシック" charset="0"/>
            </a:endParaRPr>
          </a:p>
        </p:txBody>
      </p:sp>
    </p:spTree>
    <p:extLst>
      <p:ext uri="{BB962C8B-B14F-4D97-AF65-F5344CB8AC3E}">
        <p14:creationId xmlns:p14="http://schemas.microsoft.com/office/powerpoint/2010/main" val="2517794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7</a:t>
            </a:fld>
            <a:endParaRPr lang="en-US">
              <a:solidFill>
                <a:prstClr val="black"/>
              </a:solidFill>
            </a:endParaRPr>
          </a:p>
        </p:txBody>
      </p:sp>
    </p:spTree>
    <p:extLst>
      <p:ext uri="{BB962C8B-B14F-4D97-AF65-F5344CB8AC3E}">
        <p14:creationId xmlns:p14="http://schemas.microsoft.com/office/powerpoint/2010/main" val="1861374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461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defTabSz="897301" fontAlgn="base">
              <a:spcBef>
                <a:spcPct val="30000"/>
              </a:spcBef>
              <a:spcAft>
                <a:spcPct val="0"/>
              </a:spcAft>
              <a:defRPr/>
            </a:pPr>
            <a:r>
              <a:rPr lang="en-US" dirty="0">
                <a:latin typeface="Times" charset="0"/>
                <a:ea typeface="ＭＳ Ｐゴシック" charset="-128"/>
              </a:rPr>
              <a:t>Aging of physical fabric of “first suburbs”: especially of commercial properties - lots of </a:t>
            </a:r>
            <a:r>
              <a:rPr lang="en-US" b="1" dirty="0">
                <a:latin typeface="Times" charset="0"/>
                <a:ea typeface="ＭＳ Ｐゴシック" charset="-128"/>
              </a:rPr>
              <a:t>underperforming asphalt</a:t>
            </a:r>
            <a:r>
              <a:rPr lang="en-US" dirty="0">
                <a:latin typeface="Times" charset="0"/>
                <a:ea typeface="ＭＳ Ｐゴシック" charset="-128"/>
              </a:rPr>
              <a:t> (in our dramatically over-retailed suburban landscapes)</a:t>
            </a:r>
          </a:p>
          <a:p>
            <a:pPr defTabSz="897301" fontAlgn="base">
              <a:spcBef>
                <a:spcPct val="30000"/>
              </a:spcBef>
              <a:spcAft>
                <a:spcPct val="0"/>
              </a:spcAft>
              <a:defRPr/>
            </a:pPr>
            <a:r>
              <a:rPr lang="en-US" dirty="0">
                <a:latin typeface="Times" charset="0"/>
                <a:ea typeface="ＭＳ Ｐゴシック" charset="-128"/>
              </a:rPr>
              <a:t>What can we do with all those surface parking lots?</a:t>
            </a:r>
          </a:p>
          <a:p>
            <a:endParaRPr lang="en-US" dirty="0">
              <a:latin typeface="Times" charset="0"/>
              <a:ea typeface="ＭＳ Ｐゴシック" charset="-128"/>
            </a:endParaRPr>
          </a:p>
          <a:p>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131306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461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r>
              <a:rPr lang="en-US" dirty="0">
                <a:latin typeface="Times" charset="0"/>
                <a:ea typeface="ＭＳ Ｐゴシック" charset="-128"/>
              </a:rPr>
              <a:t>Various </a:t>
            </a:r>
            <a:r>
              <a:rPr lang="en-US" u="sng" dirty="0">
                <a:latin typeface="Times" charset="0"/>
                <a:ea typeface="ＭＳ Ｐゴシック" charset="-128"/>
              </a:rPr>
              <a:t>dynamics</a:t>
            </a:r>
            <a:r>
              <a:rPr lang="en-US" dirty="0">
                <a:latin typeface="Times" charset="0"/>
                <a:ea typeface="ＭＳ Ｐゴシック" charset="-128"/>
              </a:rPr>
              <a:t> driving retrofitting:</a:t>
            </a:r>
          </a:p>
          <a:p>
            <a:r>
              <a:rPr lang="en-US" dirty="0">
                <a:latin typeface="Times" charset="0"/>
                <a:ea typeface="ＭＳ Ｐゴシック" charset="-128"/>
              </a:rPr>
              <a:t>-  GHG emissions and climate change: suburbanites have 3x carbon footprint of urbanites</a:t>
            </a:r>
          </a:p>
          <a:p>
            <a:r>
              <a:rPr lang="en-US" dirty="0">
                <a:latin typeface="Times" charset="0"/>
                <a:ea typeface="ＭＳ Ｐゴシック" charset="-128"/>
              </a:rPr>
              <a:t>-  Poverty on the rise in suburbs – now more living in poverty in suburbs than in central cities</a:t>
            </a:r>
          </a:p>
          <a:p>
            <a:r>
              <a:rPr lang="en-US" dirty="0">
                <a:latin typeface="Times" charset="0"/>
                <a:ea typeface="ＭＳ Ｐゴシック" charset="-128"/>
              </a:rPr>
              <a:t>-  Public health concerns: Obesity and diabetes, correlated with sedentary lifestyles</a:t>
            </a:r>
          </a:p>
          <a:p>
            <a:pPr marL="168244" indent="-168244">
              <a:buFontTx/>
              <a:buChar char="-"/>
            </a:pPr>
            <a:r>
              <a:rPr lang="en-US" b="1" dirty="0">
                <a:latin typeface="Times" charset="0"/>
                <a:ea typeface="ＭＳ Ｐゴシック" charset="-128"/>
              </a:rPr>
              <a:t>Demographic change: rise in non-family households – esp. 1 &amp; 2 person households,</a:t>
            </a:r>
          </a:p>
          <a:p>
            <a:pPr marL="168244" indent="-168244">
              <a:buFontTx/>
              <a:buChar char="-"/>
            </a:pPr>
            <a:r>
              <a:rPr lang="en-US" b="0" dirty="0">
                <a:latin typeface="Times" charset="0"/>
                <a:ea typeface="ＭＳ Ｐゴシック" charset="-128"/>
              </a:rPr>
              <a:t>Diversity in “first” suburbs</a:t>
            </a:r>
          </a:p>
          <a:p>
            <a:pPr marL="168244" indent="-168244">
              <a:buFontTx/>
              <a:buChar char="-"/>
            </a:pPr>
            <a:r>
              <a:rPr lang="en-US" b="0" dirty="0">
                <a:latin typeface="Times" charset="0"/>
                <a:ea typeface="ＭＳ Ｐゴシック" charset="-128"/>
              </a:rPr>
              <a:t>Leapfrogging patterns – new relative centrality</a:t>
            </a:r>
          </a:p>
          <a:p>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1429315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461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r>
              <a:rPr lang="en-US" dirty="0">
                <a:latin typeface="Times" charset="0"/>
                <a:ea typeface="ＭＳ Ｐゴシック" charset="-128"/>
              </a:rPr>
              <a:t>Various </a:t>
            </a:r>
            <a:r>
              <a:rPr lang="en-US" u="sng" dirty="0">
                <a:latin typeface="Times" charset="0"/>
                <a:ea typeface="ＭＳ Ｐゴシック" charset="-128"/>
              </a:rPr>
              <a:t>dynamics</a:t>
            </a:r>
            <a:r>
              <a:rPr lang="en-US" dirty="0">
                <a:latin typeface="Times" charset="0"/>
                <a:ea typeface="ＭＳ Ｐゴシック" charset="-128"/>
              </a:rPr>
              <a:t> driving retrofitting:</a:t>
            </a:r>
          </a:p>
          <a:p>
            <a:pPr marL="168244" indent="-168244">
              <a:buFontTx/>
              <a:buChar char="-"/>
            </a:pPr>
            <a:r>
              <a:rPr lang="en-US" b="1" dirty="0" smtClean="0">
                <a:latin typeface="Times" charset="0"/>
                <a:ea typeface="ＭＳ Ｐゴシック" charset="-128"/>
              </a:rPr>
              <a:t>Diversity </a:t>
            </a:r>
            <a:r>
              <a:rPr lang="en-US" b="1" dirty="0">
                <a:latin typeface="Times" charset="0"/>
                <a:ea typeface="ＭＳ Ｐゴシック" charset="-128"/>
              </a:rPr>
              <a:t>in “first” suburbs</a:t>
            </a:r>
          </a:p>
          <a:p>
            <a:pPr marL="168244" indent="-168244">
              <a:buFontTx/>
              <a:buChar char="-"/>
            </a:pPr>
            <a:r>
              <a:rPr lang="en-US" b="1" dirty="0">
                <a:latin typeface="Times" charset="0"/>
                <a:ea typeface="ＭＳ Ｐゴシック" charset="-128"/>
              </a:rPr>
              <a:t>Leapfrogging patterns – new relative centrality</a:t>
            </a:r>
          </a:p>
          <a:p>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216839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440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r>
              <a:rPr lang="en-US" dirty="0">
                <a:latin typeface="Times" charset="0"/>
                <a:ea typeface="ＭＳ Ｐゴシック" charset="-128"/>
              </a:rPr>
              <a:t>Ellen and I introduced the term “</a:t>
            </a:r>
            <a:r>
              <a:rPr lang="en-US" b="1" dirty="0">
                <a:latin typeface="Times" charset="0"/>
                <a:ea typeface="ＭＳ Ｐゴシック" charset="-128"/>
              </a:rPr>
              <a:t>incremental </a:t>
            </a:r>
            <a:r>
              <a:rPr lang="en-US" b="1" dirty="0" err="1">
                <a:latin typeface="Times" charset="0"/>
                <a:ea typeface="ＭＳ Ｐゴシック" charset="-128"/>
              </a:rPr>
              <a:t>metropolitanism</a:t>
            </a:r>
            <a:r>
              <a:rPr lang="en-US" dirty="0">
                <a:latin typeface="Times" charset="0"/>
                <a:ea typeface="ＭＳ Ｐゴシック" charset="-128"/>
              </a:rPr>
              <a:t>” to </a:t>
            </a:r>
            <a:r>
              <a:rPr lang="en-US" u="sng" dirty="0">
                <a:latin typeface="Times" charset="0"/>
                <a:ea typeface="ＭＳ Ｐゴシック" charset="-128"/>
              </a:rPr>
              <a:t>advocate</a:t>
            </a:r>
            <a:r>
              <a:rPr lang="en-US" dirty="0">
                <a:latin typeface="Times" charset="0"/>
                <a:ea typeface="ＭＳ Ｐゴシック" charset="-128"/>
              </a:rPr>
              <a:t> for a polycentric vision that could be advanced by the retrofitting of appropriate sites:</a:t>
            </a:r>
          </a:p>
          <a:p>
            <a:r>
              <a:rPr lang="en-US" dirty="0" err="1">
                <a:latin typeface="Times" charset="0"/>
                <a:ea typeface="ＭＳ Ｐゴシック" charset="-128"/>
              </a:rPr>
              <a:t>Densifying</a:t>
            </a:r>
            <a:r>
              <a:rPr lang="en-US" dirty="0">
                <a:latin typeface="Times" charset="0"/>
                <a:ea typeface="ＭＳ Ｐゴシック" charset="-128"/>
              </a:rPr>
              <a:t> and diversifying of nodes along transit-served corridors;</a:t>
            </a:r>
          </a:p>
          <a:p>
            <a:r>
              <a:rPr lang="en-US" dirty="0">
                <a:latin typeface="Times" charset="0"/>
                <a:ea typeface="ＭＳ Ｐゴシック" charset="-128"/>
              </a:rPr>
              <a:t>De-</a:t>
            </a:r>
            <a:r>
              <a:rPr lang="en-US" dirty="0" err="1">
                <a:latin typeface="Times" charset="0"/>
                <a:ea typeface="ＭＳ Ｐゴシック" charset="-128"/>
              </a:rPr>
              <a:t>densifying</a:t>
            </a:r>
            <a:r>
              <a:rPr lang="en-US" dirty="0">
                <a:latin typeface="Times" charset="0"/>
                <a:ea typeface="ＭＳ Ｐゴシック" charset="-128"/>
              </a:rPr>
              <a:t> other sites for ecological repair.</a:t>
            </a:r>
          </a:p>
          <a:p>
            <a:r>
              <a:rPr lang="en-US" dirty="0">
                <a:latin typeface="Times" charset="0"/>
                <a:ea typeface="ＭＳ Ｐゴシック" charset="-128"/>
              </a:rPr>
              <a:t>We identify 3 main strategies or approaches:</a:t>
            </a:r>
          </a:p>
          <a:p>
            <a:r>
              <a:rPr lang="en-US" u="sng" dirty="0">
                <a:latin typeface="Times" charset="0"/>
                <a:ea typeface="ＭＳ Ｐゴシック" charset="-128"/>
              </a:rPr>
              <a:t>-  </a:t>
            </a:r>
            <a:r>
              <a:rPr lang="en-US" u="sng" dirty="0" err="1">
                <a:latin typeface="Times" charset="0"/>
                <a:ea typeface="ＭＳ Ｐゴシック" charset="-128"/>
              </a:rPr>
              <a:t>reinhabitation</a:t>
            </a:r>
            <a:r>
              <a:rPr lang="en-US" dirty="0">
                <a:latin typeface="Times" charset="0"/>
                <a:ea typeface="ＭＳ Ｐゴシック" charset="-128"/>
              </a:rPr>
              <a:t> (or various forms of adaptive reuse), </a:t>
            </a:r>
          </a:p>
          <a:p>
            <a:r>
              <a:rPr lang="en-US" u="sng" dirty="0">
                <a:latin typeface="Times" charset="0"/>
                <a:ea typeface="ＭＳ Ｐゴシック" charset="-128"/>
              </a:rPr>
              <a:t>-  redevelopment </a:t>
            </a:r>
            <a:r>
              <a:rPr lang="en-US" dirty="0">
                <a:latin typeface="Times" charset="0"/>
                <a:ea typeface="ＭＳ Ｐゴシック" charset="-128"/>
              </a:rPr>
              <a:t>(or urbanization by increasing density, walkability, use mix), and</a:t>
            </a:r>
          </a:p>
          <a:p>
            <a:r>
              <a:rPr lang="en-US" u="sng" dirty="0">
                <a:latin typeface="Times" charset="0"/>
                <a:ea typeface="ＭＳ Ｐゴシック" charset="-128"/>
              </a:rPr>
              <a:t>-  </a:t>
            </a:r>
            <a:r>
              <a:rPr lang="en-US" u="sng" dirty="0" err="1">
                <a:latin typeface="Times" charset="0"/>
                <a:ea typeface="ＭＳ Ｐゴシック" charset="-128"/>
              </a:rPr>
              <a:t>regreening</a:t>
            </a:r>
            <a:r>
              <a:rPr lang="en-US" u="sng" dirty="0">
                <a:latin typeface="Times" charset="0"/>
                <a:ea typeface="ＭＳ Ｐゴシック" charset="-128"/>
              </a:rPr>
              <a:t> </a:t>
            </a:r>
            <a:r>
              <a:rPr lang="en-US" dirty="0">
                <a:latin typeface="Times" charset="0"/>
                <a:ea typeface="ＭＳ Ｐゴシック" charset="-128"/>
              </a:rPr>
              <a:t>(from small parks and plazas, to restoring wetlands ecologies and wildlife corridors).</a:t>
            </a:r>
          </a:p>
          <a:p>
            <a:r>
              <a:rPr lang="en-US" dirty="0">
                <a:latin typeface="Times" charset="0"/>
                <a:ea typeface="ＭＳ Ｐゴシック" charset="-128"/>
              </a:rPr>
              <a:t>-  Alone or in combination.</a:t>
            </a:r>
          </a:p>
          <a:p>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230957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69987" name="Notes Placeholder 2"/>
          <p:cNvSpPr>
            <a:spLocks noGrp="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dirty="0" smtClean="0">
                <a:latin typeface="Times" charset="0"/>
                <a:ea typeface="ＭＳ Ｐゴシック" charset="0"/>
                <a:cs typeface="ＭＳ Ｐゴシック" charset="0"/>
              </a:rPr>
              <a:t>In many cases, the </a:t>
            </a:r>
            <a:r>
              <a:rPr lang="en-US" dirty="0">
                <a:latin typeface="Times" charset="0"/>
                <a:ea typeface="ＭＳ Ｐゴシック" charset="0"/>
                <a:cs typeface="ＭＳ Ｐゴシック" charset="0"/>
              </a:rPr>
              <a:t>best </a:t>
            </a:r>
            <a:r>
              <a:rPr lang="en-US" dirty="0" smtClean="0">
                <a:latin typeface="Times" charset="0"/>
                <a:ea typeface="ＭＳ Ｐゴシック" charset="0"/>
                <a:cs typeface="ＭＳ Ｐゴシック" charset="0"/>
              </a:rPr>
              <a:t>strategy is </a:t>
            </a:r>
            <a:r>
              <a:rPr lang="en-US" b="1" dirty="0">
                <a:latin typeface="Times" charset="0"/>
                <a:ea typeface="ＭＳ Ｐゴシック" charset="0"/>
                <a:cs typeface="ＭＳ Ｐゴシック" charset="0"/>
              </a:rPr>
              <a:t>to</a:t>
            </a:r>
            <a:r>
              <a:rPr lang="en-US" b="1" dirty="0" smtClean="0">
                <a:latin typeface="Times" charset="0"/>
                <a:ea typeface="ＭＳ Ｐゴシック" charset="0"/>
                <a:cs typeface="ＭＳ Ｐゴシック" charset="0"/>
              </a:rPr>
              <a:t> </a:t>
            </a:r>
            <a:r>
              <a:rPr lang="en-US" dirty="0" smtClean="0">
                <a:latin typeface="Times" charset="0"/>
                <a:ea typeface="ＭＳ Ｐゴシック" charset="0"/>
                <a:cs typeface="ＭＳ Ｐゴシック" charset="0"/>
              </a:rPr>
              <a:t>encourage and support </a:t>
            </a:r>
            <a:r>
              <a:rPr lang="en-US" b="1" dirty="0">
                <a:latin typeface="Times" charset="0"/>
                <a:ea typeface="ＭＳ Ｐゴシック" charset="0"/>
                <a:cs typeface="ＭＳ Ｐゴシック" charset="0"/>
              </a:rPr>
              <a:t>re-inhabitation</a:t>
            </a:r>
            <a:r>
              <a:rPr lang="en-US" dirty="0">
                <a:latin typeface="Times" charset="0"/>
                <a:ea typeface="ＭＳ Ｐゴシック" charset="0"/>
                <a:cs typeface="ＭＳ Ｐゴシック" charset="0"/>
              </a:rPr>
              <a:t> of older retail sites with small, community-oriented businesses – like those one finds </a:t>
            </a:r>
            <a:r>
              <a:rPr lang="en-US" dirty="0" smtClean="0">
                <a:latin typeface="Times" charset="0"/>
                <a:ea typeface="ＭＳ Ｐゴシック" charset="0"/>
                <a:cs typeface="ＭＳ Ｐゴシック" charset="0"/>
              </a:rPr>
              <a:t>serving immigrant</a:t>
            </a:r>
            <a:r>
              <a:rPr lang="en-US" baseline="0" dirty="0" smtClean="0">
                <a:latin typeface="Times" charset="0"/>
                <a:ea typeface="ＭＳ Ｐゴシック" charset="0"/>
                <a:cs typeface="ＭＳ Ｐゴシック" charset="0"/>
              </a:rPr>
              <a:t> communities</a:t>
            </a:r>
            <a:r>
              <a:rPr lang="en-US" dirty="0" smtClean="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with small Mom &amp; Pop shops , health clinics, and job training.</a:t>
            </a:r>
            <a:endParaRPr lang="en-US" dirty="0" smtClean="0">
              <a:latin typeface="Times" charset="0"/>
              <a:ea typeface="ＭＳ Ｐゴシック" charset="0"/>
              <a:cs typeface="ＭＳ Ｐゴシック" charset="0"/>
            </a:endParaRPr>
          </a:p>
          <a:p>
            <a:endParaRPr lang="en-US" dirty="0">
              <a:latin typeface="Times" charset="0"/>
              <a:ea typeface="ＭＳ Ｐゴシック" charset="0"/>
              <a:cs typeface="ＭＳ Ｐゴシック" charset="0"/>
            </a:endParaRPr>
          </a:p>
        </p:txBody>
      </p:sp>
      <p:sp>
        <p:nvSpPr>
          <p:cNvPr id="169988"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CBC97327-48CB-B349-B95A-DEFEEAACFC35}" type="slidenum">
              <a:rPr lang="en-US" sz="1200" b="1">
                <a:solidFill>
                  <a:prstClr val="black"/>
                </a:solidFill>
                <a:latin typeface="Arial" charset="0"/>
                <a:ea typeface="ヒラギノ角ゴ Pro W3" charset="0"/>
                <a:cs typeface="ヒラギノ角ゴ Pro W3" charset="0"/>
              </a:rPr>
              <a:pPr algn="r" defTabSz="897301" fontAlgn="base">
                <a:spcBef>
                  <a:spcPct val="0"/>
                </a:spcBef>
                <a:spcAft>
                  <a:spcPct val="0"/>
                </a:spcAft>
              </a:pPr>
              <a:t>12</a:t>
            </a:fld>
            <a:endParaRPr lang="en-US" sz="1200" b="1">
              <a:solidFill>
                <a:prstClr val="black"/>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1522778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8F5EF2E0-DF14-5B42-BE13-AF4A30EB37E3}" type="slidenum">
              <a:rPr lang="en-US" sz="1200">
                <a:solidFill>
                  <a:prstClr val="black"/>
                </a:solidFill>
              </a:rPr>
              <a:pPr algn="r" defTabSz="897301" fontAlgn="base">
                <a:spcBef>
                  <a:spcPct val="0"/>
                </a:spcBef>
                <a:spcAft>
                  <a:spcPct val="0"/>
                </a:spcAft>
              </a:pPr>
              <a:t>13</a:t>
            </a:fld>
            <a:endParaRPr lang="en-US" sz="1200">
              <a:solidFill>
                <a:prstClr val="black"/>
              </a:solidFill>
            </a:endParaRPr>
          </a:p>
        </p:txBody>
      </p:sp>
      <p:sp>
        <p:nvSpPr>
          <p:cNvPr id="14438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D925279F-DE7C-644D-B816-E998EA8849B6}" type="slidenum">
              <a:rPr lang="en-US" sz="1200" b="1">
                <a:solidFill>
                  <a:prstClr val="black"/>
                </a:solidFill>
                <a:latin typeface="Arial" charset="0"/>
                <a:ea typeface="ヒラギノ角ゴ Pro W3" charset="0"/>
                <a:cs typeface="ヒラギノ角ゴ Pro W3" charset="0"/>
              </a:rPr>
              <a:pPr algn="r" defTabSz="897301" fontAlgn="base">
                <a:spcBef>
                  <a:spcPct val="0"/>
                </a:spcBef>
                <a:spcAft>
                  <a:spcPct val="0"/>
                </a:spcAft>
              </a:pPr>
              <a:t>13</a:t>
            </a:fld>
            <a:endParaRPr lang="en-US" sz="1200" b="1">
              <a:solidFill>
                <a:prstClr val="black"/>
              </a:solidFill>
              <a:latin typeface="Arial" charset="0"/>
              <a:ea typeface="ヒラギノ角ゴ Pro W3" charset="0"/>
              <a:cs typeface="ヒラギノ角ゴ Pro W3" charset="0"/>
            </a:endParaRPr>
          </a:p>
        </p:txBody>
      </p:sp>
      <p:sp>
        <p:nvSpPr>
          <p:cNvPr id="14438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44389" name="Rectangle 3"/>
          <p:cNvSpPr>
            <a:spLocks noGrp="1" noChangeArrowheads="1"/>
          </p:cNvSpPr>
          <p:nvPr>
            <p:ph type="body" idx="1"/>
          </p:nvPr>
        </p:nvSpPr>
        <p:spPr bwMode="auto">
          <a:xfrm>
            <a:off x="914400" y="42672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r>
              <a:rPr lang="en-US" dirty="0" smtClean="0">
                <a:latin typeface="Arial" charset="0"/>
                <a:ea typeface="ＭＳ Ｐゴシック" charset="0"/>
                <a:cs typeface="ＭＳ Ｐゴシック" charset="0"/>
              </a:rPr>
              <a:t>Many </a:t>
            </a:r>
            <a:r>
              <a:rPr lang="ja-JP" altLang="en-US" dirty="0" smtClean="0">
                <a:latin typeface="Arial"/>
                <a:ea typeface="ＭＳ Ｐゴシック" charset="0"/>
                <a:cs typeface="ＭＳ Ｐゴシック" charset="0"/>
              </a:rPr>
              <a:t>“</a:t>
            </a:r>
            <a:r>
              <a:rPr lang="en-US" dirty="0" err="1" smtClean="0">
                <a:latin typeface="Arial" charset="0"/>
                <a:ea typeface="ＭＳ Ｐゴシック" charset="0"/>
                <a:cs typeface="ＭＳ Ｐゴシック" charset="0"/>
              </a:rPr>
              <a:t>ghostboxes</a:t>
            </a:r>
            <a:r>
              <a:rPr lang="en-US" dirty="0" smtClean="0">
                <a:latin typeface="Arial" charset="0"/>
                <a:ea typeface="ＭＳ Ｐゴシック" charset="0"/>
                <a:cs typeface="ＭＳ Ｐゴシック" charset="0"/>
              </a:rPr>
              <a:t>,</a:t>
            </a:r>
            <a:r>
              <a:rPr lang="ja-JP" altLang="en-US" dirty="0" smtClean="0">
                <a:latin typeface="Arial"/>
                <a:ea typeface="ＭＳ Ｐゴシック" charset="0"/>
                <a:cs typeface="ＭＳ Ｐゴシック" charset="0"/>
              </a:rPr>
              <a:t>”</a:t>
            </a:r>
            <a:r>
              <a:rPr lang="en-US" dirty="0" smtClean="0">
                <a:latin typeface="Arial" charset="0"/>
                <a:ea typeface="ＭＳ Ｐゴシック" charset="0"/>
                <a:cs typeface="ＭＳ Ｐゴシック" charset="0"/>
              </a:rPr>
              <a:t> the term for a dead big box store, have been converted to more community-serving uses – as in this dead grocery store retrofitted into a branch library.  </a:t>
            </a:r>
          </a:p>
          <a:p>
            <a:r>
              <a:rPr lang="en-US" dirty="0" smtClean="0">
                <a:latin typeface="Arial" charset="0"/>
                <a:ea typeface="ＭＳ Ｐゴシック" charset="0"/>
              </a:rPr>
              <a:t>-  addition of sidewalks and pervious public green space</a:t>
            </a:r>
          </a:p>
          <a:p>
            <a:pPr marL="171450" indent="-171450">
              <a:buFontTx/>
              <a:buChar char="-"/>
            </a:pPr>
            <a:r>
              <a:rPr lang="en-US" dirty="0" smtClean="0">
                <a:latin typeface="Arial" charset="0"/>
                <a:ea typeface="ＭＳ Ｐゴシック" charset="0"/>
              </a:rPr>
              <a:t>most importantly, the addition of a public, community use into an area dominated by private uses</a:t>
            </a:r>
          </a:p>
        </p:txBody>
      </p:sp>
    </p:spTree>
    <p:extLst>
      <p:ext uri="{BB962C8B-B14F-4D97-AF65-F5344CB8AC3E}">
        <p14:creationId xmlns:p14="http://schemas.microsoft.com/office/powerpoint/2010/main" val="496017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50B100B5-1712-A746-B295-4477318C9689}" type="slidenum">
              <a:rPr lang="en-US" sz="1200">
                <a:solidFill>
                  <a:prstClr val="black"/>
                </a:solidFill>
              </a:rPr>
              <a:pPr algn="r" defTabSz="897301" fontAlgn="base">
                <a:spcBef>
                  <a:spcPct val="0"/>
                </a:spcBef>
                <a:spcAft>
                  <a:spcPct val="0"/>
                </a:spcAft>
              </a:pPr>
              <a:t>14</a:t>
            </a:fld>
            <a:endParaRPr lang="en-US" sz="1200">
              <a:solidFill>
                <a:prstClr val="black"/>
              </a:solidFill>
            </a:endParaRPr>
          </a:p>
        </p:txBody>
      </p:sp>
      <p:sp>
        <p:nvSpPr>
          <p:cNvPr id="14643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EC78E25D-4E3C-A34D-8FA5-B3C23E659D27}" type="slidenum">
              <a:rPr lang="en-US" sz="1200" b="1">
                <a:solidFill>
                  <a:prstClr val="black"/>
                </a:solidFill>
                <a:latin typeface="Arial" charset="0"/>
                <a:ea typeface="ヒラギノ角ゴ Pro W3" charset="0"/>
                <a:cs typeface="ヒラギノ角ゴ Pro W3" charset="0"/>
              </a:rPr>
              <a:pPr algn="r" defTabSz="897301" fontAlgn="base">
                <a:spcBef>
                  <a:spcPct val="0"/>
                </a:spcBef>
                <a:spcAft>
                  <a:spcPct val="0"/>
                </a:spcAft>
              </a:pPr>
              <a:t>14</a:t>
            </a:fld>
            <a:endParaRPr lang="en-US" sz="1200" b="1">
              <a:solidFill>
                <a:prstClr val="black"/>
              </a:solidFill>
              <a:latin typeface="Arial" charset="0"/>
              <a:ea typeface="ヒラギノ角ゴ Pro W3" charset="0"/>
              <a:cs typeface="ヒラギノ角ゴ Pro W3" charset="0"/>
            </a:endParaRPr>
          </a:p>
        </p:txBody>
      </p:sp>
      <p:sp>
        <p:nvSpPr>
          <p:cNvPr id="14643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46437" name="Rectangle 3"/>
          <p:cNvSpPr>
            <a:spLocks noGrp="1" noChangeArrowheads="1"/>
          </p:cNvSpPr>
          <p:nvPr>
            <p:ph type="body" idx="1"/>
          </p:nvPr>
        </p:nvSpPr>
        <p:spPr bwMode="auto">
          <a:xfrm>
            <a:off x="914400" y="42672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r>
              <a:rPr lang="en-US" dirty="0" smtClean="0">
                <a:latin typeface="Times" charset="0"/>
                <a:ea typeface="ＭＳ Ｐゴシック" charset="0"/>
                <a:cs typeface="ＭＳ Ｐゴシック" charset="0"/>
              </a:rPr>
              <a:t>And</a:t>
            </a:r>
            <a:r>
              <a:rPr lang="en-US" dirty="0">
                <a:latin typeface="Times" charset="0"/>
                <a:ea typeface="ＭＳ Ｐゴシック" charset="0"/>
                <a:cs typeface="ＭＳ Ｐゴシック" charset="0"/>
              </a:rPr>
              <a:t>, we </a:t>
            </a:r>
            <a:r>
              <a:rPr lang="en-US" dirty="0" smtClean="0">
                <a:latin typeface="Times" charset="0"/>
                <a:ea typeface="ＭＳ Ｐゴシック" charset="0"/>
                <a:cs typeface="ＭＳ Ｐゴシック" charset="0"/>
              </a:rPr>
              <a:t>must appreciate </a:t>
            </a:r>
            <a:r>
              <a:rPr lang="en-US" dirty="0">
                <a:latin typeface="Times" charset="0"/>
                <a:ea typeface="ＭＳ Ｐゴシック" charset="0"/>
                <a:cs typeface="ＭＳ Ｐゴシック" charset="0"/>
              </a:rPr>
              <a:t>the power of </a:t>
            </a:r>
            <a:r>
              <a:rPr lang="en-US" b="1" dirty="0">
                <a:latin typeface="Times" charset="0"/>
                <a:ea typeface="ＭＳ Ｐゴシック" charset="0"/>
                <a:cs typeface="ＭＳ Ｐゴシック" charset="0"/>
              </a:rPr>
              <a:t>FOOD</a:t>
            </a:r>
            <a:r>
              <a:rPr lang="en-US" dirty="0">
                <a:latin typeface="Times" charset="0"/>
                <a:ea typeface="ＭＳ Ｐゴシック" charset="0"/>
                <a:cs typeface="ＭＳ Ｐゴシック" charset="0"/>
              </a:rPr>
              <a:t> to turn a place around.</a:t>
            </a:r>
          </a:p>
          <a:p>
            <a:pPr eaLnBrk="1" hangingPunct="1"/>
            <a:r>
              <a:rPr lang="en-US" dirty="0">
                <a:latin typeface="Times" charset="0"/>
                <a:ea typeface="ＭＳ Ｐゴシック" charset="0"/>
                <a:cs typeface="ＭＳ Ｐゴシック" charset="0"/>
              </a:rPr>
              <a:t>This center was gradually repositioned, from strip to hip, starting with a boutique grocery and a coat of paint.</a:t>
            </a:r>
          </a:p>
          <a:p>
            <a:pPr eaLnBrk="1" hangingPunct="1"/>
            <a:r>
              <a:rPr lang="en-US" dirty="0" smtClean="0">
                <a:latin typeface="Times" charset="0"/>
                <a:ea typeface="ＭＳ Ｐゴシック" charset="0"/>
                <a:cs typeface="ＭＳ Ｐゴシック" charset="0"/>
              </a:rPr>
              <a:t>-  It</a:t>
            </a:r>
            <a:r>
              <a:rPr lang="ja-JP" altLang="en-US" dirty="0" smtClean="0">
                <a:latin typeface="Times" charset="0"/>
                <a:ea typeface="ＭＳ Ｐゴシック" charset="0"/>
                <a:cs typeface="ＭＳ Ｐゴシック" charset="0"/>
              </a:rPr>
              <a:t>’</a:t>
            </a:r>
            <a:r>
              <a:rPr lang="en-US" dirty="0" smtClean="0">
                <a:latin typeface="Times" charset="0"/>
                <a:ea typeface="ＭＳ Ｐゴシック" charset="0"/>
                <a:cs typeface="ＭＳ Ｐゴシック" charset="0"/>
              </a:rPr>
              <a:t>s </a:t>
            </a:r>
            <a:r>
              <a:rPr lang="en-US" dirty="0">
                <a:latin typeface="Times" charset="0"/>
                <a:ea typeface="ＭＳ Ｐゴシック" charset="0"/>
                <a:cs typeface="ＭＳ Ｐゴシック" charset="0"/>
              </a:rPr>
              <a:t>become a Third Place for the neighborhood, </a:t>
            </a:r>
            <a:r>
              <a:rPr lang="en-US" dirty="0" smtClean="0">
                <a:latin typeface="Times" charset="0"/>
                <a:ea typeface="ＭＳ Ｐゴシック" charset="0"/>
                <a:cs typeface="ＭＳ Ｐゴシック" charset="0"/>
              </a:rPr>
              <a:t>addressing </a:t>
            </a:r>
            <a:r>
              <a:rPr lang="en-US" dirty="0">
                <a:latin typeface="Times" charset="0"/>
                <a:ea typeface="ＭＳ Ｐゴシック" charset="0"/>
                <a:cs typeface="ＭＳ Ｐゴシック" charset="0"/>
              </a:rPr>
              <a:t>the need identified by sociologist Ray </a:t>
            </a:r>
            <a:r>
              <a:rPr lang="en-US" dirty="0" err="1">
                <a:latin typeface="Times" charset="0"/>
                <a:ea typeface="ＭＳ Ｐゴシック" charset="0"/>
                <a:cs typeface="ＭＳ Ｐゴシック" charset="0"/>
              </a:rPr>
              <a:t>Oldenberg</a:t>
            </a:r>
            <a:r>
              <a:rPr lang="en-US" dirty="0">
                <a:latin typeface="Times" charset="0"/>
                <a:ea typeface="ＭＳ Ｐゴシック" charset="0"/>
                <a:cs typeface="ＭＳ Ｐゴシック" charset="0"/>
              </a:rPr>
              <a:t>.</a:t>
            </a:r>
          </a:p>
          <a:p>
            <a:pPr eaLnBrk="1" hangingPunct="1"/>
            <a:r>
              <a:rPr lang="en-US" dirty="0" smtClean="0">
                <a:latin typeface="Times" charset="0"/>
                <a:ea typeface="ＭＳ Ｐゴシック" charset="0"/>
                <a:cs typeface="ＭＳ Ｐゴシック" charset="0"/>
              </a:rPr>
              <a:t>-  Not </a:t>
            </a:r>
            <a:r>
              <a:rPr lang="en-US" dirty="0">
                <a:latin typeface="Times" charset="0"/>
                <a:ea typeface="ＭＳ Ｐゴシック" charset="0"/>
                <a:cs typeface="ＭＳ Ｐゴシック" charset="0"/>
              </a:rPr>
              <a:t>home, not work</a:t>
            </a:r>
            <a:r>
              <a:rPr lang="en-US" dirty="0" smtClean="0">
                <a:latin typeface="Times" charset="0"/>
                <a:ea typeface="ＭＳ Ｐゴシック" charset="0"/>
                <a:cs typeface="ＭＳ Ｐゴシック" charset="0"/>
              </a:rPr>
              <a:t> – but a third</a:t>
            </a:r>
            <a:r>
              <a:rPr lang="en-US" baseline="0" dirty="0" smtClean="0">
                <a:latin typeface="Times" charset="0"/>
                <a:ea typeface="ＭＳ Ｐゴシック" charset="0"/>
                <a:cs typeface="ＭＳ Ｐゴシック" charset="0"/>
              </a:rPr>
              <a:t> place to hang out.</a:t>
            </a:r>
            <a:endParaRPr lang="en-US" sz="14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1300482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en-US" dirty="0" smtClean="0">
                <a:latin typeface="Times" charset="0"/>
                <a:ea typeface="ＭＳ Ｐゴシック" charset="-128"/>
                <a:cs typeface="ＭＳ Ｐゴシック" charset="-128"/>
              </a:rPr>
              <a:t>Now there have been dozens of retrofits </a:t>
            </a:r>
            <a:r>
              <a:rPr lang="en-US" dirty="0">
                <a:latin typeface="Times" charset="0"/>
                <a:ea typeface="ＭＳ Ｐゴシック" charset="-128"/>
                <a:cs typeface="ＭＳ Ｐゴシック" charset="-128"/>
              </a:rPr>
              <a:t>so </a:t>
            </a:r>
            <a:r>
              <a:rPr lang="en-US" dirty="0" smtClean="0">
                <a:latin typeface="Times" charset="0"/>
                <a:ea typeface="ＭＳ Ｐゴシック" charset="-128"/>
                <a:cs typeface="ＭＳ Ｐゴシック" charset="-128"/>
              </a:rPr>
              <a:t>far of regional shopping malls: </a:t>
            </a:r>
            <a:r>
              <a:rPr lang="en-US" dirty="0">
                <a:latin typeface="Times" charset="0"/>
                <a:ea typeface="ＭＳ Ｐゴシック" charset="-128"/>
                <a:cs typeface="ＭＳ Ｐゴシック" charset="-128"/>
              </a:rPr>
              <a:t>this</a:t>
            </a:r>
            <a:r>
              <a:rPr lang="en-US" dirty="0" smtClean="0">
                <a:latin typeface="Times" charset="0"/>
                <a:ea typeface="ＭＳ Ｐゴシック" charset="-128"/>
                <a:cs typeface="ＭＳ Ｐゴシック" charset="-128"/>
              </a:rPr>
              <a:t> example shows the </a:t>
            </a:r>
            <a:r>
              <a:rPr lang="en-US" dirty="0">
                <a:latin typeface="Times" charset="0"/>
                <a:ea typeface="ＭＳ Ｐゴシック" charset="-128"/>
                <a:cs typeface="ＭＳ Ｐゴシック" charset="-128"/>
              </a:rPr>
              <a:t>trend of </a:t>
            </a:r>
            <a:r>
              <a:rPr lang="en-US" dirty="0" err="1">
                <a:latin typeface="Times" charset="0"/>
                <a:ea typeface="ＭＳ Ｐゴシック" charset="-128"/>
                <a:cs typeface="ＭＳ Ｐゴシック" charset="-128"/>
              </a:rPr>
              <a:t>reinhab</a:t>
            </a:r>
            <a:r>
              <a:rPr lang="en-US" dirty="0">
                <a:latin typeface="Times" charset="0"/>
                <a:ea typeface="ＭＳ Ｐゴシック" charset="-128"/>
                <a:cs typeface="ＭＳ Ｐゴシック" charset="-128"/>
              </a:rPr>
              <a:t> with “meds and </a:t>
            </a:r>
            <a:r>
              <a:rPr lang="en-US" dirty="0" err="1">
                <a:latin typeface="Times" charset="0"/>
                <a:ea typeface="ＭＳ Ｐゴシック" charset="-128"/>
                <a:cs typeface="ＭＳ Ｐゴシック" charset="-128"/>
              </a:rPr>
              <a:t>eds</a:t>
            </a:r>
            <a:r>
              <a:rPr lang="en-US" dirty="0">
                <a:latin typeface="Times" charset="0"/>
                <a:ea typeface="ＭＳ Ｐゴシック" charset="-128"/>
                <a:cs typeface="ＭＳ Ｐゴシック" charset="-128"/>
              </a:rPr>
              <a:t>”</a:t>
            </a:r>
            <a:r>
              <a:rPr lang="en-US" dirty="0" smtClean="0">
                <a:latin typeface="Times" charset="0"/>
                <a:ea typeface="ＭＳ Ｐゴシック" charset="-128"/>
                <a:cs typeface="ＭＳ Ｐゴシック" charset="-128"/>
              </a:rPr>
              <a:t>.</a:t>
            </a:r>
          </a:p>
        </p:txBody>
      </p:sp>
      <p:sp>
        <p:nvSpPr>
          <p:cNvPr id="41988" name="Slide Number Placeholder 3"/>
          <p:cNvSpPr>
            <a:spLocks noGrp="1"/>
          </p:cNvSpPr>
          <p:nvPr>
            <p:ph type="sldNum" sz="quarter" idx="5"/>
          </p:nvPr>
        </p:nvSpPr>
        <p:spPr>
          <a:noFill/>
        </p:spPr>
        <p:txBody>
          <a:bodyPr/>
          <a:lstStyle/>
          <a:p>
            <a:fld id="{D5750D1E-AB1C-7B4B-8171-EA7B40B75C90}" type="slidenum">
              <a:rPr lang="en-US">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789118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dirty="0" smtClean="0">
              <a:latin typeface="Times" charset="0"/>
              <a:ea typeface="ＭＳ Ｐゴシック" charset="-128"/>
              <a:cs typeface="ＭＳ Ｐゴシック" charset="-128"/>
            </a:endParaRPr>
          </a:p>
        </p:txBody>
      </p:sp>
      <p:sp>
        <p:nvSpPr>
          <p:cNvPr id="41988" name="Slide Number Placeholder 3"/>
          <p:cNvSpPr>
            <a:spLocks noGrp="1"/>
          </p:cNvSpPr>
          <p:nvPr>
            <p:ph type="sldNum" sz="quarter" idx="5"/>
          </p:nvPr>
        </p:nvSpPr>
        <p:spPr>
          <a:noFill/>
        </p:spPr>
        <p:txBody>
          <a:bodyPr/>
          <a:lstStyle/>
          <a:p>
            <a:fld id="{D5750D1E-AB1C-7B4B-8171-EA7B40B75C90}" type="slidenum">
              <a:rPr lang="en-US">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70442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Times" charset="0"/>
                <a:ea typeface="ＭＳ Ｐゴシック" charset="-128"/>
                <a:cs typeface="ＭＳ Ｐゴシック" charset="-128"/>
              </a:rPr>
              <a:t>Other</a:t>
            </a:r>
            <a:r>
              <a:rPr lang="en-US" baseline="0" dirty="0" smtClean="0">
                <a:latin typeface="Times" charset="0"/>
                <a:ea typeface="ＭＳ Ｐゴシック" charset="-128"/>
                <a:cs typeface="ＭＳ Ｐゴシック" charset="-128"/>
              </a:rPr>
              <a:t> health and wellness oriented </a:t>
            </a:r>
            <a:r>
              <a:rPr lang="en-US" baseline="0" dirty="0" err="1" smtClean="0">
                <a:latin typeface="Times" charset="0"/>
                <a:ea typeface="ＭＳ Ｐゴシック" charset="-128"/>
                <a:cs typeface="ＭＳ Ｐゴシック" charset="-128"/>
              </a:rPr>
              <a:t>reinhabitions</a:t>
            </a:r>
            <a:r>
              <a:rPr lang="en-US" baseline="0" dirty="0" smtClean="0">
                <a:latin typeface="Times" charset="0"/>
                <a:ea typeface="ＭＳ Ｐゴシック" charset="-128"/>
                <a:cs typeface="ＭＳ Ｐゴシック" charset="-128"/>
              </a:rPr>
              <a:t> – addressing public health concerns, epidemics of obesity and chronic illness including diabetes.</a:t>
            </a:r>
            <a:endParaRPr lang="en-US" dirty="0" smtClean="0">
              <a:latin typeface="Times"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fld id="{6EFC3D14-5871-DC4B-A41B-596E92B89135}" type="slidenum">
              <a:rPr lang="en-US" smtClean="0"/>
              <a:t>17</a:t>
            </a:fld>
            <a:endParaRPr lang="en-US"/>
          </a:p>
        </p:txBody>
      </p:sp>
    </p:spTree>
    <p:extLst>
      <p:ext uri="{BB962C8B-B14F-4D97-AF65-F5344CB8AC3E}">
        <p14:creationId xmlns:p14="http://schemas.microsoft.com/office/powerpoint/2010/main" val="2657914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30D12965-EDDA-A544-94FE-4BC1BEA6788D}" type="slidenum">
              <a:rPr lang="en-US" sz="1200" b="1">
                <a:solidFill>
                  <a:prstClr val="black"/>
                </a:solidFill>
                <a:latin typeface="Arial" charset="0"/>
                <a:ea typeface="ヒラギノ角ゴ Pro W3" charset="0"/>
                <a:cs typeface="ヒラギノ角ゴ Pro W3" charset="0"/>
              </a:rPr>
              <a:pPr algn="r" defTabSz="897301" fontAlgn="base">
                <a:spcBef>
                  <a:spcPct val="0"/>
                </a:spcBef>
                <a:spcAft>
                  <a:spcPct val="0"/>
                </a:spcAft>
              </a:pPr>
              <a:t>18</a:t>
            </a:fld>
            <a:endParaRPr lang="en-US" sz="1200" b="1">
              <a:solidFill>
                <a:prstClr val="black"/>
              </a:solidFill>
              <a:latin typeface="Arial" charset="0"/>
              <a:ea typeface="ヒラギノ角ゴ Pro W3" charset="0"/>
              <a:cs typeface="ヒラギノ角ゴ Pro W3" charset="0"/>
            </a:endParaRPr>
          </a:p>
        </p:txBody>
      </p:sp>
      <p:sp>
        <p:nvSpPr>
          <p:cNvPr id="172035"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72036" name="Rectangle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r>
              <a:rPr lang="en-US" b="1" dirty="0">
                <a:latin typeface="Times" pitchFamily="-111" charset="0"/>
                <a:ea typeface="ＭＳ Ｐゴシック" pitchFamily="-111" charset="-128"/>
                <a:cs typeface="ＭＳ Ｐゴシック" pitchFamily="-111" charset="-128"/>
              </a:rPr>
              <a:t>Redevelopment</a:t>
            </a:r>
            <a:r>
              <a:rPr lang="en-US" dirty="0">
                <a:latin typeface="Times" pitchFamily="-111" charset="0"/>
                <a:ea typeface="ＭＳ Ｐゴシック" pitchFamily="-111" charset="-128"/>
                <a:cs typeface="ＭＳ Ｐゴシック" pitchFamily="-111" charset="-128"/>
              </a:rPr>
              <a:t> = systemic transformation of large, prototypical single-use, car dependent sites that have failed</a:t>
            </a:r>
          </a:p>
          <a:p>
            <a:r>
              <a:rPr lang="en-US" b="1" u="sng" dirty="0">
                <a:latin typeface="Times" pitchFamily="-111" charset="0"/>
                <a:ea typeface="ＭＳ Ｐゴシック" pitchFamily="-111" charset="-128"/>
                <a:cs typeface="ＭＳ Ｐゴシック" pitchFamily="-111" charset="-128"/>
              </a:rPr>
              <a:t>In these cases, I contend that it is changing the urban structure</a:t>
            </a:r>
            <a:r>
              <a:rPr lang="en-US" b="1" dirty="0">
                <a:latin typeface="Times" pitchFamily="-111" charset="0"/>
                <a:ea typeface="ＭＳ Ｐゴシック" pitchFamily="-111" charset="-128"/>
                <a:cs typeface="ＭＳ Ｐゴシック" pitchFamily="-111" charset="-128"/>
              </a:rPr>
              <a:t>, </a:t>
            </a:r>
            <a:r>
              <a:rPr lang="en-US" b="1" dirty="0" smtClean="0">
                <a:latin typeface="Times" pitchFamily="-111" charset="0"/>
                <a:ea typeface="ＭＳ Ｐゴシック" pitchFamily="-111" charset="-128"/>
                <a:cs typeface="ＭＳ Ｐゴシック" pitchFamily="-111" charset="-128"/>
              </a:rPr>
              <a:t>rather than the building </a:t>
            </a:r>
            <a:r>
              <a:rPr lang="en-US" b="1" dirty="0">
                <a:latin typeface="Times" pitchFamily="-111" charset="0"/>
                <a:ea typeface="ＭＳ Ｐゴシック" pitchFamily="-111" charset="-128"/>
                <a:cs typeface="ＭＳ Ｐゴシック" pitchFamily="-111" charset="-128"/>
              </a:rPr>
              <a:t>uses and densities (which are more easily changed) that constitute a primary task of suburban retrofitting.</a:t>
            </a:r>
            <a:endParaRPr lang="en-US" dirty="0">
              <a:latin typeface="Times" pitchFamily="-111" charset="0"/>
              <a:ea typeface="ＭＳ Ｐゴシック" pitchFamily="-111" charset="-128"/>
              <a:cs typeface="ＭＳ Ｐゴシック" pitchFamily="-111" charset="-128"/>
            </a:endParaRPr>
          </a:p>
          <a:p>
            <a:r>
              <a:rPr lang="en-US" dirty="0">
                <a:latin typeface="Times" pitchFamily="-111" charset="0"/>
                <a:ea typeface="ＭＳ Ｐゴシック" pitchFamily="-111" charset="-128"/>
                <a:cs typeface="ＭＳ Ｐゴシック" pitchFamily="-111" charset="-128"/>
              </a:rPr>
              <a:t>Here’s a smallish scale example, in iconic Levittown, NY - diversifying the housing stock</a:t>
            </a:r>
          </a:p>
          <a:p>
            <a:r>
              <a:rPr lang="en-US" dirty="0">
                <a:latin typeface="Times" pitchFamily="-111" charset="0"/>
                <a:ea typeface="ＭＳ Ｐゴシック" pitchFamily="-111" charset="-128"/>
                <a:cs typeface="ＭＳ Ｐゴシック" pitchFamily="-111" charset="-128"/>
              </a:rPr>
              <a:t>Most of the chapter length case studies in “Retrofitting Suburbia” are “redevelopment” retrofits</a:t>
            </a:r>
          </a:p>
        </p:txBody>
      </p:sp>
    </p:spTree>
    <p:extLst>
      <p:ext uri="{BB962C8B-B14F-4D97-AF65-F5344CB8AC3E}">
        <p14:creationId xmlns:p14="http://schemas.microsoft.com/office/powerpoint/2010/main" val="3562564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charset="0"/>
                <a:ea typeface="ＭＳ Ｐゴシック" charset="0"/>
                <a:cs typeface="ＭＳ Ｐゴシック" charset="0"/>
              </a:rPr>
              <a:t>In Arlington, VA, a former Safeway big box was demolished for the just-opened five-story </a:t>
            </a:r>
            <a:r>
              <a:rPr lang="en-US" sz="1200" b="1" kern="1200" dirty="0" smtClean="0">
                <a:solidFill>
                  <a:schemeClr val="tx1"/>
                </a:solidFill>
                <a:effectLst/>
                <a:latin typeface="Times" charset="0"/>
                <a:ea typeface="ＭＳ Ｐゴシック" charset="0"/>
                <a:cs typeface="ＭＳ Ｐゴシック" charset="0"/>
              </a:rPr>
              <a:t>Arlington Mill Community Center</a:t>
            </a:r>
            <a:r>
              <a:rPr lang="en-US" sz="1200" kern="1200" dirty="0" smtClean="0">
                <a:solidFill>
                  <a:schemeClr val="tx1"/>
                </a:solidFill>
                <a:effectLst/>
                <a:latin typeface="Times" charset="0"/>
                <a:ea typeface="ＭＳ Ｐゴシック" charset="0"/>
                <a:cs typeface="ＭＳ Ｐゴシック" charset="0"/>
              </a:rPr>
              <a:t>. The neighborhood is very diverse as are many suburban areas; the residents are 2/3 non-white and 40% foreign born. The rear part of the site contains a 122-unit affordable housing building, with 12 barrier-free units.</a:t>
            </a:r>
            <a:endParaRPr lang="en-US" sz="1200" kern="1200" dirty="0">
              <a:solidFill>
                <a:schemeClr val="tx1"/>
              </a:solidFill>
              <a:effectLst/>
              <a:latin typeface="Times"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9702FFE2-19D9-F247-9A67-09ADF9266739}"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4247321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charset="0"/>
                <a:ea typeface="ＭＳ Ｐゴシック" charset="0"/>
                <a:cs typeface="ＭＳ Ｐゴシック" charset="0"/>
              </a:rPr>
              <a:t>Arlington Mill Community Center is located in one of the nodes along </a:t>
            </a:r>
            <a:r>
              <a:rPr lang="en-US" sz="1200" b="1" kern="1200" dirty="0" smtClean="0">
                <a:solidFill>
                  <a:schemeClr val="tx1"/>
                </a:solidFill>
                <a:effectLst/>
                <a:latin typeface="Times" charset="0"/>
                <a:ea typeface="ＭＳ Ｐゴシック" charset="0"/>
                <a:cs typeface="ＭＳ Ｐゴシック" charset="0"/>
              </a:rPr>
              <a:t>Columbia Pike,</a:t>
            </a:r>
            <a:r>
              <a:rPr lang="en-US" sz="1200" kern="1200" dirty="0" smtClean="0">
                <a:solidFill>
                  <a:schemeClr val="tx1"/>
                </a:solidFill>
                <a:effectLst/>
                <a:latin typeface="Times" charset="0"/>
                <a:ea typeface="ＭＳ Ｐゴシック" charset="0"/>
                <a:cs typeface="ＭＳ Ｐゴシック" charset="0"/>
              </a:rPr>
              <a:t> a commercial strip corridor that is being gradually transformed through the mechanism of a form-based overlay code. The code identifies nodes along the strip for infill urban buildings that meet the street. (1/4” pedestrian shed radius)</a:t>
            </a:r>
          </a:p>
          <a:p>
            <a:r>
              <a:rPr lang="en-US" sz="1200" kern="1200" dirty="0" smtClean="0">
                <a:solidFill>
                  <a:schemeClr val="tx1"/>
                </a:solidFill>
                <a:effectLst/>
                <a:latin typeface="Times" charset="0"/>
                <a:ea typeface="ＭＳ Ｐゴシック" charset="0"/>
                <a:cs typeface="ＭＳ Ｐゴシック" charset="0"/>
              </a:rPr>
              <a:t>	Future streetcar</a:t>
            </a:r>
            <a:r>
              <a:rPr lang="en-US" sz="1200" kern="1200" baseline="0" dirty="0" smtClean="0">
                <a:solidFill>
                  <a:schemeClr val="tx1"/>
                </a:solidFill>
                <a:effectLst/>
                <a:latin typeface="Times" charset="0"/>
                <a:ea typeface="ＭＳ Ｐゴシック" charset="0"/>
                <a:cs typeface="ＭＳ Ｐゴシック" charset="0"/>
              </a:rPr>
              <a:t> or BRT</a:t>
            </a:r>
            <a:endParaRPr lang="en-US" sz="1200" kern="1200" dirty="0" smtClean="0">
              <a:solidFill>
                <a:schemeClr val="tx1"/>
              </a:solidFill>
              <a:effectLst/>
              <a:latin typeface="Times" charset="0"/>
              <a:ea typeface="ＭＳ Ｐゴシック" charset="0"/>
              <a:cs typeface="ＭＳ Ｐゴシック" charset="0"/>
            </a:endParaRPr>
          </a:p>
          <a:p>
            <a:r>
              <a:rPr lang="en-US" sz="1200" kern="1200" dirty="0" smtClean="0">
                <a:solidFill>
                  <a:schemeClr val="tx1"/>
                </a:solidFill>
                <a:effectLst/>
                <a:latin typeface="Times" charset="0"/>
                <a:ea typeface="ＭＳ Ｐゴシック" charset="0"/>
                <a:cs typeface="ＭＳ Ｐゴシック" charset="0"/>
              </a:rPr>
              <a:t>	Neighbors can then access these nodes by foot or bike.</a:t>
            </a:r>
          </a:p>
          <a:p>
            <a:r>
              <a:rPr lang="en-US" sz="1200" kern="1200" dirty="0" smtClean="0">
                <a:solidFill>
                  <a:schemeClr val="tx1"/>
                </a:solidFill>
                <a:effectLst/>
                <a:latin typeface="Times" charset="0"/>
                <a:ea typeface="ＭＳ Ｐゴシック" charset="0"/>
                <a:cs typeface="ＭＳ Ｐゴシック" charset="0"/>
              </a:rPr>
              <a:t>	I think this kind of transformation can be envisioned for many a suburban strip.</a:t>
            </a:r>
            <a:endParaRPr lang="en-US" sz="1200" kern="1200" dirty="0">
              <a:solidFill>
                <a:schemeClr val="tx1"/>
              </a:solidFill>
              <a:effectLst/>
              <a:latin typeface="Times"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9702FFE2-19D9-F247-9A67-09ADF9266739}" type="slidenum">
              <a:rPr lang="en-US" smtClean="0">
                <a:solidFill>
                  <a:prstClr val="black"/>
                </a:solidFill>
              </a:rPr>
              <a:pPr>
                <a:defRPr/>
              </a:pPr>
              <a:t>20</a:t>
            </a:fld>
            <a:endParaRPr lang="en-US">
              <a:solidFill>
                <a:prstClr val="black"/>
              </a:solidFill>
            </a:endParaRPr>
          </a:p>
        </p:txBody>
      </p:sp>
    </p:spTree>
    <p:extLst>
      <p:ext uri="{BB962C8B-B14F-4D97-AF65-F5344CB8AC3E}">
        <p14:creationId xmlns:p14="http://schemas.microsoft.com/office/powerpoint/2010/main" val="4247321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defTabSz="914400" fontAlgn="base">
              <a:spcBef>
                <a:spcPct val="0"/>
              </a:spcBef>
              <a:spcAft>
                <a:spcPct val="0"/>
              </a:spcAft>
            </a:pPr>
            <a:fld id="{523C0368-D108-1E4C-9D66-E84010F06588}" type="slidenum">
              <a:rPr lang="en-US" sz="1200" b="1">
                <a:solidFill>
                  <a:prstClr val="black"/>
                </a:solidFill>
              </a:rPr>
              <a:pPr algn="r" defTabSz="914400" fontAlgn="base">
                <a:spcBef>
                  <a:spcPct val="0"/>
                </a:spcBef>
                <a:spcAft>
                  <a:spcPct val="0"/>
                </a:spcAft>
              </a:pPr>
              <a:t>21</a:t>
            </a:fld>
            <a:endParaRPr lang="en-US" sz="1200" b="1">
              <a:solidFill>
                <a:prstClr val="black"/>
              </a:solidFill>
            </a:endParaRPr>
          </a:p>
        </p:txBody>
      </p:sp>
      <p:sp>
        <p:nvSpPr>
          <p:cNvPr id="608259"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08260" name="Rectangle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r>
              <a:rPr lang="en-US" sz="1400" dirty="0" smtClean="0">
                <a:latin typeface="Times" charset="0"/>
                <a:ea typeface="ＭＳ Ｐゴシック" charset="0"/>
                <a:cs typeface="ＭＳ Ｐゴシック" charset="0"/>
              </a:rPr>
              <a:t>Belmar</a:t>
            </a:r>
            <a:endParaRPr lang="en-US" sz="14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949160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86200" y="8686800"/>
            <a:ext cx="2971800" cy="457200"/>
          </a:xfrm>
          <a:prstGeom prst="rect">
            <a:avLst/>
          </a:prstGeom>
          <a:noFill/>
          <a:ln>
            <a:miter lim="800000"/>
            <a:headEnd/>
            <a:tailEnd/>
          </a:ln>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a:fld id="{2EC6E973-3575-AB4E-A923-E3A33810A76F}" type="slidenum">
              <a:rPr lang="en-US" sz="1200">
                <a:solidFill>
                  <a:prstClr val="black"/>
                </a:solidFill>
                <a:latin typeface="Arial" charset="0"/>
              </a:rPr>
              <a:pPr algn="r"/>
              <a:t>22</a:t>
            </a:fld>
            <a:endParaRPr lang="en-US" sz="1200">
              <a:solidFill>
                <a:prstClr val="black"/>
              </a:solidFill>
              <a:latin typeface="Arial" charset="0"/>
            </a:endParaRPr>
          </a:p>
        </p:txBody>
      </p:sp>
      <p:sp>
        <p:nvSpPr>
          <p:cNvPr id="176131"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76132" name="Rectangle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r>
              <a:rPr lang="en-US" dirty="0">
                <a:latin typeface="Times" charset="0"/>
                <a:ea typeface="ＭＳ Ｐゴシック" charset="0"/>
                <a:cs typeface="ＭＳ Ｐゴシック" charset="0"/>
              </a:rPr>
              <a:t>UD tactics: Wrapped boxes and public spaces - hybridity</a:t>
            </a:r>
          </a:p>
          <a:p>
            <a:pPr lvl="1" eaLnBrk="1" hangingPunct="1">
              <a:buFontTx/>
              <a:buChar char="•"/>
            </a:pPr>
            <a:r>
              <a:rPr lang="en-US" dirty="0">
                <a:latin typeface="Times" charset="0"/>
                <a:ea typeface="ＭＳ Ｐゴシック" charset="0"/>
              </a:rPr>
              <a:t>Wrapped cinema</a:t>
            </a:r>
          </a:p>
          <a:p>
            <a:pPr lvl="1" eaLnBrk="1" hangingPunct="1">
              <a:buFontTx/>
              <a:buChar char="•"/>
            </a:pPr>
            <a:r>
              <a:rPr lang="en-US" dirty="0">
                <a:latin typeface="Times" charset="0"/>
                <a:ea typeface="ＭＳ Ｐゴシック" charset="0"/>
              </a:rPr>
              <a:t>Ice skating rink in plaza</a:t>
            </a:r>
          </a:p>
          <a:p>
            <a:pPr lvl="1" eaLnBrk="1" hangingPunct="1">
              <a:buFontTx/>
              <a:buChar char="•"/>
            </a:pPr>
            <a:r>
              <a:rPr lang="en-US" dirty="0">
                <a:latin typeface="Times" charset="0"/>
                <a:ea typeface="ＭＳ Ｐゴシック" charset="0"/>
              </a:rPr>
              <a:t>Block 7 subsidized artist</a:t>
            </a:r>
            <a:r>
              <a:rPr lang="ja-JP" altLang="en-US" dirty="0">
                <a:latin typeface="Times" charset="0"/>
                <a:ea typeface="ＭＳ Ｐゴシック" charset="0"/>
              </a:rPr>
              <a:t>’</a:t>
            </a:r>
            <a:r>
              <a:rPr lang="en-US" dirty="0">
                <a:latin typeface="Times" charset="0"/>
                <a:ea typeface="ＭＳ Ｐゴシック" charset="0"/>
              </a:rPr>
              <a:t>s spaces as liner of parking garage</a:t>
            </a:r>
          </a:p>
          <a:p>
            <a:pPr lvl="1" eaLnBrk="1" hangingPunct="1">
              <a:buFontTx/>
              <a:buChar char="•"/>
            </a:pPr>
            <a:r>
              <a:rPr lang="en-US" dirty="0" smtClean="0">
                <a:latin typeface="Times" charset="0"/>
                <a:ea typeface="ＭＳ Ｐゴシック" charset="0"/>
              </a:rPr>
              <a:t>Federal </a:t>
            </a:r>
            <a:r>
              <a:rPr lang="en-US" dirty="0">
                <a:latin typeface="Times" charset="0"/>
                <a:ea typeface="ＭＳ Ｐゴシック" charset="0"/>
              </a:rPr>
              <a:t>grant for green energy features: wind turbines and PV </a:t>
            </a:r>
            <a:r>
              <a:rPr lang="en-US" dirty="0" smtClean="0">
                <a:latin typeface="Times" charset="0"/>
                <a:ea typeface="ＭＳ Ｐゴシック" charset="0"/>
              </a:rPr>
              <a:t>arrays</a:t>
            </a:r>
          </a:p>
          <a:p>
            <a:pPr lvl="0" eaLnBrk="1" hangingPunct="1">
              <a:buFontTx/>
              <a:buNone/>
            </a:pPr>
            <a:endParaRPr lang="en-US" dirty="0">
              <a:latin typeface="Times" charset="0"/>
              <a:ea typeface="ＭＳ Ｐゴシック" charset="0"/>
            </a:endParaRPr>
          </a:p>
        </p:txBody>
      </p:sp>
    </p:spTree>
    <p:extLst>
      <p:ext uri="{BB962C8B-B14F-4D97-AF65-F5344CB8AC3E}">
        <p14:creationId xmlns:p14="http://schemas.microsoft.com/office/powerpoint/2010/main" val="60695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3ABC96-F0FB-9E4B-A4AF-F7B75623E4AC}" type="slidenum">
              <a:rPr lang="en-US" sz="1200"/>
              <a:pPr eaLnBrk="1" hangingPunct="1"/>
              <a:t>23</a:t>
            </a:fld>
            <a:endParaRPr lang="en-US" sz="1200"/>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lvl="1" eaLnBrk="1" hangingPunct="1">
              <a:spcBef>
                <a:spcPct val="0"/>
              </a:spcBef>
            </a:pPr>
            <a:r>
              <a:rPr lang="en-US" sz="1800" baseline="0" dirty="0" smtClean="0">
                <a:latin typeface="Times" charset="0"/>
                <a:ea typeface="ＭＳ Ｐゴシック" charset="0"/>
              </a:rPr>
              <a:t>The updated WF Sector plan approved March, 2010 = catalyst. 10% </a:t>
            </a:r>
            <a:r>
              <a:rPr lang="en-US" sz="1800" baseline="0" dirty="0" err="1" smtClean="0">
                <a:latin typeface="Times" charset="0"/>
                <a:ea typeface="ＭＳ Ｐゴシック" charset="0"/>
              </a:rPr>
              <a:t>comm’l</a:t>
            </a:r>
            <a:r>
              <a:rPr lang="en-US" sz="1800" baseline="0" dirty="0" smtClean="0">
                <a:latin typeface="Times" charset="0"/>
                <a:ea typeface="ＭＳ Ｐゴシック" charset="0"/>
              </a:rPr>
              <a:t> prop tax increase in area will finance $208M in </a:t>
            </a:r>
            <a:r>
              <a:rPr lang="en-US" sz="1800" baseline="0" dirty="0" err="1" smtClean="0">
                <a:latin typeface="Times" charset="0"/>
                <a:ea typeface="ＭＳ Ｐゴシック" charset="0"/>
              </a:rPr>
              <a:t>infrastruc</a:t>
            </a:r>
            <a:r>
              <a:rPr lang="en-US" sz="1800" baseline="0" dirty="0" smtClean="0">
                <a:latin typeface="Times" charset="0"/>
                <a:ea typeface="ＭＳ Ｐゴシック" charset="0"/>
              </a:rPr>
              <a:t> improvements – it also incentivizes owners to go m-u w higher density AND to purchase Building Lot Termination easements in the county’s rural areas. </a:t>
            </a:r>
            <a:endParaRPr lang="en-US" sz="1800" dirty="0">
              <a:latin typeface="Times" charset="0"/>
              <a:ea typeface="ＭＳ Ｐゴシック" charset="0"/>
            </a:endParaRPr>
          </a:p>
          <a:p>
            <a:pPr lvl="1" eaLnBrk="1" hangingPunct="1">
              <a:spcBef>
                <a:spcPct val="0"/>
              </a:spcBef>
            </a:pPr>
            <a:endParaRPr lang="en-US" dirty="0">
              <a:latin typeface="Times" charset="0"/>
              <a:ea typeface="ＭＳ Ｐゴシック" charset="0"/>
            </a:endParaRPr>
          </a:p>
        </p:txBody>
      </p:sp>
    </p:spTree>
    <p:extLst>
      <p:ext uri="{BB962C8B-B14F-4D97-AF65-F5344CB8AC3E}">
        <p14:creationId xmlns:p14="http://schemas.microsoft.com/office/powerpoint/2010/main" val="733450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3ABC96-F0FB-9E4B-A4AF-F7B75623E4AC}" type="slidenum">
              <a:rPr lang="en-US" sz="1200">
                <a:solidFill>
                  <a:prstClr val="black"/>
                </a:solidFill>
              </a:rPr>
              <a:pPr eaLnBrk="1" hangingPunct="1"/>
              <a:t>24</a:t>
            </a:fld>
            <a:endParaRPr lang="en-US" sz="1200">
              <a:solidFill>
                <a:prstClr val="black"/>
              </a:solidFill>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lvl="1" eaLnBrk="1" hangingPunct="1">
              <a:spcBef>
                <a:spcPct val="0"/>
              </a:spcBef>
            </a:pPr>
            <a:r>
              <a:rPr lang="en-US" sz="1800" baseline="0" dirty="0" smtClean="0">
                <a:latin typeface="Times" charset="0"/>
                <a:ea typeface="ＭＳ Ｐゴシック" charset="0"/>
              </a:rPr>
              <a:t>The updated WF Sector plan approved March, 2010 = catalyst. 10% </a:t>
            </a:r>
            <a:r>
              <a:rPr lang="en-US" sz="1800" baseline="0" dirty="0" err="1" smtClean="0">
                <a:latin typeface="Times" charset="0"/>
                <a:ea typeface="ＭＳ Ｐゴシック" charset="0"/>
              </a:rPr>
              <a:t>comm’l</a:t>
            </a:r>
            <a:r>
              <a:rPr lang="en-US" sz="1800" baseline="0" dirty="0" smtClean="0">
                <a:latin typeface="Times" charset="0"/>
                <a:ea typeface="ＭＳ Ｐゴシック" charset="0"/>
              </a:rPr>
              <a:t> prop tax increase in area will finance $208M in </a:t>
            </a:r>
            <a:r>
              <a:rPr lang="en-US" sz="1800" baseline="0" dirty="0" err="1" smtClean="0">
                <a:latin typeface="Times" charset="0"/>
                <a:ea typeface="ＭＳ Ｐゴシック" charset="0"/>
              </a:rPr>
              <a:t>infrastruc</a:t>
            </a:r>
            <a:r>
              <a:rPr lang="en-US" sz="1800" baseline="0" dirty="0" smtClean="0">
                <a:latin typeface="Times" charset="0"/>
                <a:ea typeface="ＭＳ Ｐゴシック" charset="0"/>
              </a:rPr>
              <a:t> improvements – it also incentivizes owners to go m-u w higher density AND to purchase Building Lot Termination easements in the county’s rural areas. </a:t>
            </a:r>
            <a:endParaRPr lang="en-US" sz="1800" dirty="0">
              <a:latin typeface="Times" charset="0"/>
              <a:ea typeface="ＭＳ Ｐゴシック" charset="0"/>
            </a:endParaRPr>
          </a:p>
          <a:p>
            <a:pPr lvl="1" eaLnBrk="1" hangingPunct="1">
              <a:spcBef>
                <a:spcPct val="0"/>
              </a:spcBef>
            </a:pPr>
            <a:endParaRPr lang="en-US" dirty="0">
              <a:latin typeface="Times" charset="0"/>
              <a:ea typeface="ＭＳ Ｐゴシック" charset="0"/>
            </a:endParaRPr>
          </a:p>
        </p:txBody>
      </p:sp>
    </p:spTree>
    <p:extLst>
      <p:ext uri="{BB962C8B-B14F-4D97-AF65-F5344CB8AC3E}">
        <p14:creationId xmlns:p14="http://schemas.microsoft.com/office/powerpoint/2010/main" val="1487053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Can’t compete w downtown Austin on “cool” – but can compete on </a:t>
            </a:r>
            <a:r>
              <a:rPr lang="en-US" dirty="0" err="1" smtClean="0"/>
              <a:t>floorplate</a:t>
            </a:r>
            <a:r>
              <a:rPr lang="en-US" dirty="0" smtClean="0"/>
              <a:t>, price, and parking. This is the downtown for the </a:t>
            </a:r>
            <a:r>
              <a:rPr lang="en-US" dirty="0" err="1" smtClean="0"/>
              <a:t>Dellionaires</a:t>
            </a:r>
            <a:r>
              <a:rPr lang="en-US" dirty="0" smtClean="0"/>
              <a:t>. Can</a:t>
            </a:r>
            <a:r>
              <a:rPr lang="en-US" baseline="0" dirty="0" smtClean="0"/>
              <a:t> still find a few IBM office </a:t>
            </a:r>
            <a:r>
              <a:rPr lang="en-US" baseline="0" dirty="0" err="1" smtClean="0"/>
              <a:t>bldgs</a:t>
            </a:r>
            <a:r>
              <a:rPr lang="en-US" baseline="0" dirty="0" smtClean="0"/>
              <a:t> surrounded by a sea of parking – but current phase is delivering </a:t>
            </a:r>
            <a:r>
              <a:rPr lang="en-US" baseline="0" dirty="0" err="1" smtClean="0"/>
              <a:t>walkable</a:t>
            </a:r>
            <a:r>
              <a:rPr lang="en-US" baseline="0" dirty="0" smtClean="0"/>
              <a:t> urban office in a live-work-shop environment.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trike="noStrike" dirty="0" smtClean="0">
                <a:latin typeface="Times" charset="0"/>
                <a:ea typeface="ＭＳ Ｐゴシック" charset="-128"/>
                <a:cs typeface="ＭＳ Ｐゴシック" charset="-128"/>
              </a:rPr>
              <a:t>It’s important to note that all this retrofitting isn’t displacing people who want to live in traditional suburban neighborhoods. It’s taking underperforming sites and creating pockets of transit-served walkability to offer urban choices for people.</a:t>
            </a:r>
          </a:p>
          <a:p>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D632660B-4DEF-594E-9178-8D699FE4AAB0}" type="slidenum">
              <a:rPr lang="en-US" smtClean="0"/>
              <a:t>25</a:t>
            </a:fld>
            <a:endParaRPr lang="en-US"/>
          </a:p>
        </p:txBody>
      </p:sp>
    </p:spTree>
    <p:extLst>
      <p:ext uri="{BB962C8B-B14F-4D97-AF65-F5344CB8AC3E}">
        <p14:creationId xmlns:p14="http://schemas.microsoft.com/office/powerpoint/2010/main" val="1688622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74083" name="Notes Placeholder 2"/>
          <p:cNvSpPr>
            <a:spLocks noGrp="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b="1" dirty="0">
                <a:latin typeface="Times" charset="0"/>
                <a:ea typeface="ＭＳ Ｐゴシック" charset="0"/>
                <a:cs typeface="ＭＳ Ｐゴシック" charset="0"/>
              </a:rPr>
              <a:t>But, </a:t>
            </a:r>
            <a:r>
              <a:rPr lang="en-US" dirty="0">
                <a:latin typeface="Times" charset="0"/>
                <a:ea typeface="ＭＳ Ｐゴシック" charset="0"/>
                <a:cs typeface="ＭＳ Ｐゴシック" charset="0"/>
              </a:rPr>
              <a:t>densification and adaptive re-use</a:t>
            </a:r>
            <a:r>
              <a:rPr lang="en-US" dirty="0" smtClean="0">
                <a:latin typeface="Times" charset="0"/>
                <a:ea typeface="ＭＳ Ｐゴシック" charset="0"/>
                <a:cs typeface="ＭＳ Ｐゴシック" charset="0"/>
              </a:rPr>
              <a:t> are </a:t>
            </a:r>
            <a:r>
              <a:rPr lang="en-US" dirty="0">
                <a:latin typeface="Times" charset="0"/>
                <a:ea typeface="ＭＳ Ｐゴシック" charset="0"/>
                <a:cs typeface="ＭＳ Ｐゴシック" charset="0"/>
              </a:rPr>
              <a:t>not going to work everywhere. Sometimes </a:t>
            </a:r>
            <a:r>
              <a:rPr lang="en-US" b="1" dirty="0" err="1">
                <a:latin typeface="Times" charset="0"/>
                <a:ea typeface="ＭＳ Ｐゴシック" charset="0"/>
                <a:cs typeface="ＭＳ Ｐゴシック" charset="0"/>
              </a:rPr>
              <a:t>regreening</a:t>
            </a:r>
            <a:r>
              <a:rPr lang="en-US" b="1" dirty="0">
                <a:latin typeface="Times" charset="0"/>
                <a:ea typeface="ＭＳ Ｐゴシック" charset="0"/>
                <a:cs typeface="ＭＳ Ｐゴシック" charset="0"/>
              </a:rPr>
              <a:t> </a:t>
            </a:r>
            <a:r>
              <a:rPr lang="en-US" dirty="0">
                <a:latin typeface="Times" charset="0"/>
                <a:ea typeface="ＭＳ Ｐゴシック" charset="0"/>
                <a:cs typeface="ＭＳ Ｐゴシック" charset="0"/>
              </a:rPr>
              <a:t>is the more appropriate strategy. </a:t>
            </a:r>
            <a:endParaRPr lang="en-US" dirty="0" smtClean="0">
              <a:latin typeface="Times" charset="0"/>
              <a:ea typeface="ＭＳ Ｐゴシック" charset="0"/>
              <a:cs typeface="ＭＳ Ｐゴシック" charset="0"/>
            </a:endParaRPr>
          </a:p>
          <a:p>
            <a:r>
              <a:rPr lang="en-US" dirty="0">
                <a:latin typeface="Times" charset="0"/>
                <a:ea typeface="ＭＳ Ｐゴシック" charset="-128"/>
              </a:rPr>
              <a:t>It is becoming more common to convert vacant properties into gardens and parks to stabilize home values and protect long-term natural resources.</a:t>
            </a:r>
            <a:endParaRPr lang="en-US" strike="sngStrike" dirty="0">
              <a:latin typeface="Times" charset="0"/>
              <a:ea typeface="ＭＳ Ｐゴシック" charset="0"/>
              <a:cs typeface="ＭＳ Ｐゴシック" charset="0"/>
            </a:endParaRPr>
          </a:p>
        </p:txBody>
      </p:sp>
      <p:sp>
        <p:nvSpPr>
          <p:cNvPr id="174084"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AF1E2261-DC23-7944-B87A-6FFBB2AD868B}" type="slidenum">
              <a:rPr lang="en-US" sz="1200" b="1">
                <a:solidFill>
                  <a:prstClr val="black"/>
                </a:solidFill>
                <a:latin typeface="Arial" charset="0"/>
                <a:ea typeface="ヒラギノ角ゴ Pro W3" charset="0"/>
                <a:cs typeface="ヒラギノ角ゴ Pro W3" charset="0"/>
              </a:rPr>
              <a:pPr algn="r" defTabSz="897301" fontAlgn="base">
                <a:spcBef>
                  <a:spcPct val="0"/>
                </a:spcBef>
                <a:spcAft>
                  <a:spcPct val="0"/>
                </a:spcAft>
              </a:pPr>
              <a:t>26</a:t>
            </a:fld>
            <a:endParaRPr lang="en-US" sz="1200" b="1">
              <a:solidFill>
                <a:prstClr val="black"/>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3565545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222402" indent="-36773751">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48650" eaLnBrk="0" fontAlgn="base" hangingPunct="0">
              <a:spcBef>
                <a:spcPct val="0"/>
              </a:spcBef>
              <a:spcAft>
                <a:spcPct val="0"/>
              </a:spcAft>
              <a:defRPr sz="2400">
                <a:solidFill>
                  <a:schemeClr val="tx1"/>
                </a:solidFill>
                <a:latin typeface="Times" charset="0"/>
                <a:ea typeface="ＭＳ Ｐゴシック" charset="0"/>
              </a:defRPr>
            </a:lvl6pPr>
            <a:lvl7pPr marL="897301" eaLnBrk="0" fontAlgn="base" hangingPunct="0">
              <a:spcBef>
                <a:spcPct val="0"/>
              </a:spcBef>
              <a:spcAft>
                <a:spcPct val="0"/>
              </a:spcAft>
              <a:defRPr sz="2400">
                <a:solidFill>
                  <a:schemeClr val="tx1"/>
                </a:solidFill>
                <a:latin typeface="Times" charset="0"/>
                <a:ea typeface="ＭＳ Ｐゴシック" charset="0"/>
              </a:defRPr>
            </a:lvl7pPr>
            <a:lvl8pPr marL="1345951" eaLnBrk="0" fontAlgn="base" hangingPunct="0">
              <a:spcBef>
                <a:spcPct val="0"/>
              </a:spcBef>
              <a:spcAft>
                <a:spcPct val="0"/>
              </a:spcAft>
              <a:defRPr sz="2400">
                <a:solidFill>
                  <a:schemeClr val="tx1"/>
                </a:solidFill>
                <a:latin typeface="Times" charset="0"/>
                <a:ea typeface="ＭＳ Ｐゴシック" charset="0"/>
              </a:defRPr>
            </a:lvl8pPr>
            <a:lvl9pPr marL="1794601" eaLnBrk="0" fontAlgn="base" hangingPunct="0">
              <a:spcBef>
                <a:spcPct val="0"/>
              </a:spcBef>
              <a:spcAft>
                <a:spcPct val="0"/>
              </a:spcAft>
              <a:defRPr sz="2400">
                <a:solidFill>
                  <a:schemeClr val="tx1"/>
                </a:solidFill>
                <a:latin typeface="Times" charset="0"/>
                <a:ea typeface="ＭＳ Ｐゴシック" charset="0"/>
              </a:defRPr>
            </a:lvl9pPr>
          </a:lstStyle>
          <a:p>
            <a:fld id="{52EDFD73-F528-9741-BD61-F9EAFD87E404}" type="slidenum">
              <a:rPr lang="en-US" sz="1200">
                <a:solidFill>
                  <a:prstClr val="black"/>
                </a:solidFill>
              </a:rPr>
              <a:pPr/>
              <a:t>27</a:t>
            </a:fld>
            <a:endParaRPr lang="en-US" sz="1200">
              <a:solidFill>
                <a:prstClr val="black"/>
              </a:solidFill>
            </a:endParaRPr>
          </a:p>
        </p:txBody>
      </p:sp>
      <p:sp>
        <p:nvSpPr>
          <p:cNvPr id="90115" name="Slide Image Placeholder 1"/>
          <p:cNvSpPr>
            <a:spLocks noGrp="1" noRot="1" noChangeAspect="1"/>
          </p:cNvSpPr>
          <p:nvPr>
            <p:ph type="sldImg"/>
          </p:nvPr>
        </p:nvSpPr>
        <p:spPr>
          <a:solidFill>
            <a:srgbClr val="FFFFFF"/>
          </a:solidFill>
          <a:ln/>
        </p:spPr>
      </p:sp>
      <p:sp>
        <p:nvSpPr>
          <p:cNvPr id="90116" name="Notes Placeholder 2"/>
          <p:cNvSpPr>
            <a:spLocks noGrp="1"/>
          </p:cNvSpPr>
          <p:nvPr>
            <p:ph type="body" idx="1"/>
          </p:nvPr>
        </p:nvSpPr>
        <p:spPr>
          <a:noFill/>
          <a:ln>
            <a:solidFill>
              <a:srgbClr val="000000"/>
            </a:solidFill>
          </a:ln>
          <a:extLst>
            <a:ext uri="{909E8E84-426E-40dd-AFC4-6F175D3DCCD1}">
              <a14:hiddenFill xmlns="" xmlns:a14="http://schemas.microsoft.com/office/drawing/2010/main">
                <a:solidFill>
                  <a:srgbClr val="FFFFFF"/>
                </a:solidFill>
              </a14:hiddenFill>
            </a:ext>
          </a:extLst>
        </p:spPr>
        <p:txBody>
          <a:bodyPr/>
          <a:lstStyle/>
          <a:p>
            <a:pPr eaLnBrk="1" hangingPunct="1"/>
            <a:r>
              <a:rPr lang="en-US" dirty="0" err="1" smtClean="0">
                <a:latin typeface="Times" charset="0"/>
                <a:ea typeface="ＭＳ Ｐゴシック" charset="0"/>
                <a:cs typeface="ＭＳ Ｐゴシック" charset="0"/>
              </a:rPr>
              <a:t>Regreening</a:t>
            </a:r>
            <a:r>
              <a:rPr lang="en-US" dirty="0" smtClean="0">
                <a:latin typeface="Times" charset="0"/>
                <a:ea typeface="ＭＳ Ｐゴシック" charset="0"/>
                <a:cs typeface="ＭＳ Ｐゴシック" charset="0"/>
              </a:rPr>
              <a:t> also provides the opportunity to restore the local ecology - as in this example in the </a:t>
            </a:r>
            <a:r>
              <a:rPr lang="en-US" dirty="0" err="1" smtClean="0">
                <a:latin typeface="Times" charset="0"/>
                <a:ea typeface="ＭＳ Ｐゴシック" charset="0"/>
                <a:cs typeface="ＭＳ Ｐゴシック" charset="0"/>
              </a:rPr>
              <a:t>Phalen</a:t>
            </a:r>
            <a:r>
              <a:rPr lang="en-US" dirty="0" smtClean="0">
                <a:latin typeface="Times" charset="0"/>
                <a:ea typeface="ＭＳ Ｐゴシック" charset="0"/>
                <a:cs typeface="ＭＳ Ｐゴシック" charset="0"/>
              </a:rPr>
              <a:t> neighborhood of St. Paul. When the shopping center died, the city reconstructed the site</a:t>
            </a:r>
            <a:r>
              <a:rPr lang="ja-JP" altLang="en-US" dirty="0" smtClean="0">
                <a:latin typeface="Times" charset="0"/>
                <a:ea typeface="ＭＳ Ｐゴシック" charset="0"/>
                <a:cs typeface="ＭＳ Ｐゴシック" charset="0"/>
              </a:rPr>
              <a:t>’</a:t>
            </a:r>
            <a:r>
              <a:rPr lang="en-US" dirty="0" smtClean="0">
                <a:latin typeface="Times" charset="0"/>
                <a:ea typeface="ＭＳ Ｐゴシック" charset="0"/>
                <a:cs typeface="ＭＳ Ｐゴシック" charset="0"/>
              </a:rPr>
              <a:t>s original wetlands, creating lakefront property that succeeded in attracting the first new private investment in forty years to the low-income neighborhood.</a:t>
            </a:r>
          </a:p>
          <a:p>
            <a:pPr eaLnBrk="1" hangingPunct="1"/>
            <a:r>
              <a:rPr lang="en-US" dirty="0" smtClean="0">
                <a:latin typeface="Times" charset="0"/>
                <a:ea typeface="ＭＳ Ｐゴシック" charset="0"/>
                <a:cs typeface="ＭＳ Ｐゴシック" charset="0"/>
              </a:rPr>
              <a:t>Also </a:t>
            </a:r>
            <a:r>
              <a:rPr lang="en-US" dirty="0">
                <a:latin typeface="Times" charset="0"/>
                <a:ea typeface="ＭＳ Ｐゴシック" charset="0"/>
                <a:cs typeface="ＭＳ Ｐゴシック" charset="0"/>
              </a:rPr>
              <a:t>providing wildlife habitat - diagram of bird migration </a:t>
            </a:r>
            <a:r>
              <a:rPr lang="en-US" dirty="0" smtClean="0">
                <a:latin typeface="Times" charset="0"/>
                <a:ea typeface="ＭＳ Ｐゴシック" charset="0"/>
                <a:cs typeface="ＭＳ Ｐゴシック" charset="0"/>
              </a:rPr>
              <a:t>patterns.</a:t>
            </a:r>
          </a:p>
          <a:p>
            <a:pPr eaLnBrk="1" hangingPunct="1"/>
            <a:r>
              <a:rPr lang="en-US" dirty="0" smtClean="0">
                <a:latin typeface="Times" charset="0"/>
                <a:ea typeface="ＭＳ Ｐゴシック" charset="0"/>
                <a:cs typeface="ＭＳ Ｐゴシック" charset="0"/>
              </a:rPr>
              <a:t>[I</a:t>
            </a:r>
            <a:r>
              <a:rPr lang="en-US" baseline="0" dirty="0" smtClean="0">
                <a:latin typeface="Times" charset="0"/>
                <a:ea typeface="ＭＳ Ｐゴシック" charset="0"/>
                <a:cs typeface="ＭＳ Ｐゴシック" charset="0"/>
              </a:rPr>
              <a:t> was there just a year ago, and saw a hawk at the lake.]</a:t>
            </a:r>
            <a:endParaRPr lang="en-US" dirty="0">
              <a:latin typeface="Times" charset="0"/>
              <a:ea typeface="ＭＳ Ｐゴシック" charset="0"/>
              <a:cs typeface="ＭＳ Ｐゴシック" charset="0"/>
            </a:endParaRPr>
          </a:p>
          <a:p>
            <a:pPr eaLnBrk="1" hangingPunct="1"/>
            <a:endParaRPr lang="en-US" dirty="0">
              <a:latin typeface="Times" charset="0"/>
              <a:ea typeface="ＭＳ Ｐゴシック" charset="0"/>
              <a:cs typeface="ＭＳ Ｐゴシック" charset="0"/>
            </a:endParaRPr>
          </a:p>
          <a:p>
            <a:pPr eaLnBrk="1" hangingPunct="1"/>
            <a:endParaRPr lang="en-US" dirty="0">
              <a:latin typeface="Times" charset="0"/>
              <a:ea typeface="ＭＳ Ｐゴシック" charset="0"/>
              <a:cs typeface="ＭＳ Ｐゴシック" charset="0"/>
            </a:endParaRPr>
          </a:p>
        </p:txBody>
      </p:sp>
      <p:sp>
        <p:nvSpPr>
          <p:cNvPr id="90117"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831CDEB5-311D-6F42-B6A6-9FFE25ED54E9}" type="slidenum">
              <a:rPr lang="en-US" sz="1200" b="1">
                <a:solidFill>
                  <a:prstClr val="black"/>
                </a:solidFill>
                <a:latin typeface="Arial" charset="0"/>
              </a:rPr>
              <a:pPr algn="r" defTabSz="897301" fontAlgn="base">
                <a:spcBef>
                  <a:spcPct val="0"/>
                </a:spcBef>
                <a:spcAft>
                  <a:spcPct val="0"/>
                </a:spcAft>
              </a:pPr>
              <a:t>27</a:t>
            </a:fld>
            <a:endParaRPr lang="en-US" sz="1200" b="1">
              <a:solidFill>
                <a:prstClr val="black"/>
              </a:solidFill>
              <a:latin typeface="Arial" charset="0"/>
            </a:endParaRPr>
          </a:p>
        </p:txBody>
      </p:sp>
    </p:spTree>
    <p:extLst>
      <p:ext uri="{BB962C8B-B14F-4D97-AF65-F5344CB8AC3E}">
        <p14:creationId xmlns:p14="http://schemas.microsoft.com/office/powerpoint/2010/main" val="1845330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222402" indent="-36773751">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48650" eaLnBrk="0" fontAlgn="base" hangingPunct="0">
              <a:spcBef>
                <a:spcPct val="0"/>
              </a:spcBef>
              <a:spcAft>
                <a:spcPct val="0"/>
              </a:spcAft>
              <a:defRPr sz="2400">
                <a:solidFill>
                  <a:schemeClr val="tx1"/>
                </a:solidFill>
                <a:latin typeface="Times" charset="0"/>
                <a:ea typeface="ＭＳ Ｐゴシック" charset="0"/>
              </a:defRPr>
            </a:lvl6pPr>
            <a:lvl7pPr marL="897301" eaLnBrk="0" fontAlgn="base" hangingPunct="0">
              <a:spcBef>
                <a:spcPct val="0"/>
              </a:spcBef>
              <a:spcAft>
                <a:spcPct val="0"/>
              </a:spcAft>
              <a:defRPr sz="2400">
                <a:solidFill>
                  <a:schemeClr val="tx1"/>
                </a:solidFill>
                <a:latin typeface="Times" charset="0"/>
                <a:ea typeface="ＭＳ Ｐゴシック" charset="0"/>
              </a:defRPr>
            </a:lvl7pPr>
            <a:lvl8pPr marL="1345951" eaLnBrk="0" fontAlgn="base" hangingPunct="0">
              <a:spcBef>
                <a:spcPct val="0"/>
              </a:spcBef>
              <a:spcAft>
                <a:spcPct val="0"/>
              </a:spcAft>
              <a:defRPr sz="2400">
                <a:solidFill>
                  <a:schemeClr val="tx1"/>
                </a:solidFill>
                <a:latin typeface="Times" charset="0"/>
                <a:ea typeface="ＭＳ Ｐゴシック" charset="0"/>
              </a:defRPr>
            </a:lvl8pPr>
            <a:lvl9pPr marL="1794601" eaLnBrk="0" fontAlgn="base" hangingPunct="0">
              <a:spcBef>
                <a:spcPct val="0"/>
              </a:spcBef>
              <a:spcAft>
                <a:spcPct val="0"/>
              </a:spcAft>
              <a:defRPr sz="2400">
                <a:solidFill>
                  <a:schemeClr val="tx1"/>
                </a:solidFill>
                <a:latin typeface="Times" charset="0"/>
                <a:ea typeface="ＭＳ Ｐゴシック" charset="0"/>
              </a:defRPr>
            </a:lvl9pPr>
          </a:lstStyle>
          <a:p>
            <a:fld id="{77725DF9-6F6D-084E-8E4B-7F20AB6D71F9}" type="slidenum">
              <a:rPr lang="en-US" sz="1200">
                <a:solidFill>
                  <a:prstClr val="black"/>
                </a:solidFill>
              </a:rPr>
              <a:pPr/>
              <a:t>28</a:t>
            </a:fld>
            <a:endParaRPr lang="en-US" sz="1200">
              <a:solidFill>
                <a:prstClr val="black"/>
              </a:solidFill>
            </a:endParaRPr>
          </a:p>
        </p:txBody>
      </p:sp>
      <p:sp>
        <p:nvSpPr>
          <p:cNvPr id="9216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30" tIns="44865" rIns="89730" bIns="44865"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897301" fontAlgn="base">
              <a:spcBef>
                <a:spcPct val="0"/>
              </a:spcBef>
              <a:spcAft>
                <a:spcPct val="0"/>
              </a:spcAft>
            </a:pPr>
            <a:fld id="{980DF9B8-803D-154A-AEDF-37366F89B259}" type="slidenum">
              <a:rPr lang="en-US" sz="1200" b="1">
                <a:solidFill>
                  <a:prstClr val="black"/>
                </a:solidFill>
                <a:latin typeface="Arial" charset="0"/>
                <a:ea typeface="ヒラギノ角ゴ Pro W3" charset="0"/>
                <a:cs typeface="ヒラギノ角ゴ Pro W3" charset="0"/>
              </a:rPr>
              <a:pPr algn="r" defTabSz="897301" fontAlgn="base">
                <a:spcBef>
                  <a:spcPct val="0"/>
                </a:spcBef>
                <a:spcAft>
                  <a:spcPct val="0"/>
                </a:spcAft>
              </a:pPr>
              <a:t>28</a:t>
            </a:fld>
            <a:endParaRPr lang="en-US" sz="1200" b="1">
              <a:solidFill>
                <a:prstClr val="black"/>
              </a:solidFill>
              <a:latin typeface="Arial" charset="0"/>
              <a:ea typeface="ヒラギノ角ゴ Pro W3" charset="0"/>
              <a:cs typeface="ヒラギノ角ゴ Pro W3" charset="0"/>
            </a:endParaRPr>
          </a:p>
        </p:txBody>
      </p:sp>
      <p:sp>
        <p:nvSpPr>
          <p:cNvPr id="92164" name="Rectangle 2"/>
          <p:cNvSpPr>
            <a:spLocks noGrp="1" noRot="1" noChangeAspect="1" noChangeArrowheads="1"/>
          </p:cNvSpPr>
          <p:nvPr>
            <p:ph type="sldImg"/>
          </p:nvPr>
        </p:nvSpPr>
        <p:spPr>
          <a:solidFill>
            <a:srgbClr val="FFFFFF"/>
          </a:solidFill>
          <a:ln/>
        </p:spPr>
      </p:sp>
      <p:sp>
        <p:nvSpPr>
          <p:cNvPr id="92165"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latin typeface="Times" charset="0"/>
                <a:ea typeface="ＭＳ Ｐゴシック" charset="0"/>
                <a:cs typeface="ＭＳ Ｐゴシック" charset="0"/>
              </a:rPr>
              <a:t>And here, in north Seattle, is an example that brings all three retrofitting strategies together.</a:t>
            </a:r>
          </a:p>
          <a:p>
            <a:pPr eaLnBrk="1" hangingPunct="1"/>
            <a:r>
              <a:rPr lang="en-US" dirty="0">
                <a:latin typeface="Times" charset="0"/>
                <a:ea typeface="ＭＳ Ｐゴシック" charset="0"/>
                <a:cs typeface="ＭＳ Ｐゴシック" charset="0"/>
              </a:rPr>
              <a:t>The lower quadrant of parking at the historic Northgate Mall - where architect John Graham innovated the classic dumbbell mall type --has been redeveloped in a project that represents the negotiated resolution of a longstanding conflict with environmentalists.</a:t>
            </a:r>
          </a:p>
          <a:p>
            <a:pPr eaLnBrk="1" hangingPunct="1"/>
            <a:r>
              <a:rPr lang="en-US" dirty="0">
                <a:latin typeface="Times" charset="0"/>
                <a:ea typeface="ＭＳ Ｐゴシック" charset="0"/>
                <a:cs typeface="ＭＳ Ｐゴシック" charset="0"/>
              </a:rPr>
              <a:t>This is the headwaters of Thornton Creek, serving a 680-acre watershed. It had been </a:t>
            </a:r>
            <a:r>
              <a:rPr lang="en-US" dirty="0" err="1">
                <a:latin typeface="Times" charset="0"/>
                <a:ea typeface="ＭＳ Ｐゴシック" charset="0"/>
                <a:cs typeface="ＭＳ Ｐゴシック" charset="0"/>
              </a:rPr>
              <a:t>culverted</a:t>
            </a:r>
            <a:r>
              <a:rPr lang="en-US" dirty="0">
                <a:latin typeface="Times" charset="0"/>
                <a:ea typeface="ＭＳ Ｐゴシック" charset="0"/>
                <a:cs typeface="ＭＳ Ｐゴシック" charset="0"/>
              </a:rPr>
              <a:t> in a 6 ft. </a:t>
            </a:r>
            <a:r>
              <a:rPr lang="en-US" dirty="0" err="1">
                <a:latin typeface="Times" charset="0"/>
                <a:ea typeface="ＭＳ Ｐゴシック" charset="0"/>
                <a:cs typeface="ＭＳ Ｐゴシック" charset="0"/>
              </a:rPr>
              <a:t>diam</a:t>
            </a:r>
            <a:r>
              <a:rPr lang="en-US" dirty="0">
                <a:latin typeface="Times" charset="0"/>
                <a:ea typeface="ＭＳ Ｐゴシック" charset="0"/>
                <a:cs typeface="ＭＳ Ｐゴシック" charset="0"/>
              </a:rPr>
              <a:t> pipe for half a century. Now, reengineered as </a:t>
            </a:r>
            <a:r>
              <a:rPr lang="en-US" b="1" dirty="0">
                <a:latin typeface="Times" charset="0"/>
                <a:ea typeface="ＭＳ Ｐゴシック" charset="0"/>
                <a:cs typeface="ＭＳ Ｐゴシック" charset="0"/>
              </a:rPr>
              <a:t>soft infrastructure.</a:t>
            </a:r>
          </a:p>
          <a:p>
            <a:pPr eaLnBrk="1" hangingPunct="1"/>
            <a:r>
              <a:rPr lang="en-US" dirty="0">
                <a:latin typeface="Times" charset="0"/>
                <a:ea typeface="ＭＳ Ｐゴシック" charset="0"/>
                <a:cs typeface="ＭＳ Ｐゴシック" charset="0"/>
              </a:rPr>
              <a:t>Numerous other investments combining to gradually transform and reorient this auto-dependent area into a transit-served , age-diverse, </a:t>
            </a:r>
            <a:r>
              <a:rPr lang="en-US" dirty="0" err="1">
                <a:latin typeface="Times" charset="0"/>
                <a:ea typeface="ＭＳ Ｐゴシック" charset="0"/>
                <a:cs typeface="ＭＳ Ｐゴシック" charset="0"/>
              </a:rPr>
              <a:t>walkable</a:t>
            </a:r>
            <a:r>
              <a:rPr lang="en-US" dirty="0">
                <a:latin typeface="Times" charset="0"/>
                <a:ea typeface="ＭＳ Ｐゴシック" charset="0"/>
                <a:cs typeface="ＭＳ Ｐゴシック" charset="0"/>
              </a:rPr>
              <a:t> node - adjacent </a:t>
            </a:r>
            <a:r>
              <a:rPr lang="en-US" dirty="0" smtClean="0">
                <a:latin typeface="Times" charset="0"/>
                <a:ea typeface="ＭＳ Ｐゴシック" charset="0"/>
                <a:cs typeface="ＭＳ Ｐゴシック" charset="0"/>
              </a:rPr>
              <a:t>quadrant </a:t>
            </a:r>
            <a:r>
              <a:rPr lang="en-US" dirty="0">
                <a:latin typeface="Times" charset="0"/>
                <a:ea typeface="ＭＳ Ｐゴシック" charset="0"/>
                <a:cs typeface="ＭＳ Ｐゴシック" charset="0"/>
              </a:rPr>
              <a:t>of parking will be a light rail line terminus.</a:t>
            </a:r>
            <a:endParaRPr lang="en-US" sz="14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681723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charset="0"/>
                <a:ea typeface="ＭＳ Ｐゴシック" charset="0"/>
                <a:cs typeface="ＭＳ Ｐゴシック" charset="0"/>
              </a:rPr>
              <a:t>Now I’m going to review </a:t>
            </a:r>
            <a:r>
              <a:rPr lang="en-US" sz="1200" baseline="0" dirty="0" smtClean="0">
                <a:latin typeface="Times" charset="0"/>
                <a:ea typeface="ＭＳ Ｐゴシック" charset="0"/>
                <a:cs typeface="ＭＳ Ｐゴシック" charset="0"/>
              </a:rPr>
              <a:t>11 urban design tactics used to pursue these strategies, derived from the examination of what has worked in multiple case studies.</a:t>
            </a:r>
          </a:p>
          <a:p>
            <a:r>
              <a:rPr lang="en-US" sz="1200" baseline="0" dirty="0" smtClean="0">
                <a:latin typeface="Times" charset="0"/>
                <a:ea typeface="ＭＳ Ｐゴシック" charset="0"/>
                <a:cs typeface="ＭＳ Ｐゴシック" charset="0"/>
              </a:rPr>
              <a:t>They range from “reusing the box” as in the big box re-inhabitation retrofits, to the imperative to invest in durable, environmentally-responsive, high quality design and materials for buildings and places that will be resilient over time.</a:t>
            </a:r>
            <a:endParaRPr lang="en-US" sz="1200" dirty="0" smtClean="0">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1861374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300" b="1" kern="1200" dirty="0" smtClean="0">
              <a:solidFill>
                <a:schemeClr val="tx1"/>
              </a:solidFill>
              <a:effectLst/>
              <a:latin typeface="Times"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#1: Reuse the box – </a:t>
            </a:r>
            <a:r>
              <a:rPr lang="en-US" sz="1300" b="1" kern="1200" dirty="0" err="1" smtClean="0">
                <a:solidFill>
                  <a:schemeClr val="tx1"/>
                </a:solidFill>
                <a:effectLst/>
                <a:latin typeface="Times" charset="0"/>
                <a:ea typeface="ＭＳ Ｐゴシック" charset="0"/>
                <a:cs typeface="ＭＳ Ｐゴシック" charset="0"/>
              </a:rPr>
              <a:t>reinhabitation</a:t>
            </a:r>
            <a:r>
              <a:rPr lang="en-US" sz="1300" b="1" kern="1200" dirty="0" smtClean="0">
                <a:solidFill>
                  <a:schemeClr val="tx1"/>
                </a:solidFill>
                <a:effectLst/>
                <a:latin typeface="Times" charset="0"/>
                <a:ea typeface="ＭＳ Ｐゴシック" charset="0"/>
                <a:cs typeface="ＭＳ Ｐゴシック" charset="0"/>
              </a:rPr>
              <a:t> examples </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30</a:t>
            </a:fld>
            <a:endParaRPr lang="en-US"/>
          </a:p>
        </p:txBody>
      </p:sp>
    </p:spTree>
    <p:extLst>
      <p:ext uri="{BB962C8B-B14F-4D97-AF65-F5344CB8AC3E}">
        <p14:creationId xmlns:p14="http://schemas.microsoft.com/office/powerpoint/2010/main" val="2392390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Many of the examples I’ve already shown</a:t>
            </a:r>
            <a:r>
              <a:rPr lang="en-US" sz="1300" kern="1200" baseline="0" dirty="0" smtClean="0">
                <a:solidFill>
                  <a:schemeClr val="tx1"/>
                </a:solidFill>
                <a:effectLst/>
                <a:latin typeface="Times" charset="0"/>
                <a:ea typeface="ＭＳ Ｐゴシック" charset="0"/>
                <a:cs typeface="ＭＳ Ｐゴシック" charset="0"/>
              </a:rPr>
              <a:t> do this. </a:t>
            </a:r>
            <a:r>
              <a:rPr lang="en-US" sz="1300" kern="1200" dirty="0" smtClean="0">
                <a:solidFill>
                  <a:schemeClr val="tx1"/>
                </a:solidFill>
                <a:effectLst/>
                <a:latin typeface="Times" charset="0"/>
                <a:ea typeface="ＭＳ Ｐゴシック" charset="0"/>
                <a:cs typeface="ＭＳ Ｐゴシック" charset="0"/>
              </a:rPr>
              <a:t>Reused Foley’s anchor store (prototype) at Belmar.</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Importance</a:t>
            </a:r>
            <a:r>
              <a:rPr lang="en-US" sz="1300" kern="1200" baseline="0" dirty="0" smtClean="0">
                <a:solidFill>
                  <a:schemeClr val="tx1"/>
                </a:solidFill>
                <a:effectLst/>
                <a:latin typeface="Times" charset="0"/>
                <a:ea typeface="ＭＳ Ｐゴシック" charset="0"/>
                <a:cs typeface="ＭＳ Ｐゴシック" charset="0"/>
              </a:rPr>
              <a:t> of </a:t>
            </a:r>
            <a:r>
              <a:rPr lang="en-US" sz="1300" u="sng" kern="1200" baseline="0" dirty="0" smtClean="0">
                <a:solidFill>
                  <a:schemeClr val="tx1"/>
                </a:solidFill>
                <a:effectLst/>
                <a:latin typeface="Times" charset="0"/>
                <a:ea typeface="ＭＳ Ｐゴシック" charset="0"/>
                <a:cs typeface="ＭＳ Ｐゴシック" charset="0"/>
              </a:rPr>
              <a:t>good urban imagination </a:t>
            </a:r>
            <a:r>
              <a:rPr lang="en-US" sz="1300" kern="1200" baseline="0" dirty="0" smtClean="0">
                <a:solidFill>
                  <a:schemeClr val="tx1"/>
                </a:solidFill>
                <a:effectLst/>
                <a:latin typeface="Times" charset="0"/>
                <a:ea typeface="ＭＳ Ｐゴシック" charset="0"/>
                <a:cs typeface="ＭＳ Ｐゴシック" charset="0"/>
              </a:rPr>
              <a:t>to see the potentials of this tactic.</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31</a:t>
            </a:fld>
            <a:endParaRPr lang="en-US"/>
          </a:p>
        </p:txBody>
      </p:sp>
    </p:spTree>
    <p:extLst>
      <p:ext uri="{BB962C8B-B14F-4D97-AF65-F5344CB8AC3E}">
        <p14:creationId xmlns:p14="http://schemas.microsoft.com/office/powerpoint/2010/main" val="2119818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300" b="1" kern="1200" dirty="0" smtClean="0">
                <a:solidFill>
                  <a:schemeClr val="tx1"/>
                </a:solidFill>
                <a:effectLst/>
                <a:latin typeface="Times" charset="0"/>
                <a:ea typeface="ＭＳ Ｐゴシック" charset="0"/>
                <a:cs typeface="ＭＳ Ｐゴシック" charset="0"/>
              </a:rPr>
              <a:t>Tactic #2: Provide environmental repair: re-establishing wetlands and creeks</a:t>
            </a:r>
            <a:r>
              <a:rPr lang="en-US" dirty="0" smtClean="0">
                <a:effectLst/>
              </a:rPr>
              <a:t> </a:t>
            </a:r>
            <a:endParaRPr lang="en-US" b="0" dirty="0">
              <a:effectLst/>
            </a:endParaRPr>
          </a:p>
          <a:p>
            <a:r>
              <a:rPr lang="en-US" b="0" dirty="0" smtClean="0">
                <a:effectLst/>
              </a:rPr>
              <a:t>The</a:t>
            </a:r>
            <a:r>
              <a:rPr lang="en-US" b="0" baseline="0" dirty="0" smtClean="0">
                <a:effectLst/>
              </a:rPr>
              <a:t> </a:t>
            </a:r>
            <a:r>
              <a:rPr lang="en-US" b="0" baseline="0" dirty="0" err="1" smtClean="0">
                <a:effectLst/>
              </a:rPr>
              <a:t>regreening</a:t>
            </a:r>
            <a:r>
              <a:rPr lang="en-US" b="0" baseline="0" dirty="0" smtClean="0">
                <a:effectLst/>
              </a:rPr>
              <a:t> examples I showed usually pursue this tactic.</a:t>
            </a:r>
            <a:endParaRPr lang="en-US" dirty="0" smtClean="0">
              <a:effectLst/>
            </a:endParaRPr>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32</a:t>
            </a:fld>
            <a:endParaRPr lang="en-US"/>
          </a:p>
        </p:txBody>
      </p:sp>
    </p:spTree>
    <p:extLst>
      <p:ext uri="{BB962C8B-B14F-4D97-AF65-F5344CB8AC3E}">
        <p14:creationId xmlns:p14="http://schemas.microsoft.com/office/powerpoint/2010/main" val="3644117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defTabSz="914400" fontAlgn="base">
              <a:spcBef>
                <a:spcPct val="0"/>
              </a:spcBef>
              <a:spcAft>
                <a:spcPct val="0"/>
              </a:spcAft>
            </a:pPr>
            <a:fld id="{370736E3-E693-D24D-8B12-F00AF108C91B}" type="slidenum">
              <a:rPr lang="en-US" sz="1200" b="1">
                <a:solidFill>
                  <a:prstClr val="black"/>
                </a:solidFill>
              </a:rPr>
              <a:pPr algn="r" defTabSz="914400" fontAlgn="base">
                <a:spcBef>
                  <a:spcPct val="0"/>
                </a:spcBef>
                <a:spcAft>
                  <a:spcPct val="0"/>
                </a:spcAft>
              </a:pPr>
              <a:t>33</a:t>
            </a:fld>
            <a:endParaRPr lang="en-US" sz="1200" b="1">
              <a:solidFill>
                <a:prstClr val="black"/>
              </a:solidFill>
            </a:endParaRPr>
          </a:p>
        </p:txBody>
      </p:sp>
      <p:sp>
        <p:nvSpPr>
          <p:cNvPr id="622595"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22596"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r>
              <a:rPr lang="en-US" sz="1400" dirty="0" smtClean="0">
                <a:latin typeface="Times" charset="0"/>
                <a:ea typeface="ＭＳ Ｐゴシック" charset="0"/>
                <a:cs typeface="ＭＳ Ｐゴシック" charset="0"/>
              </a:rPr>
              <a:t>As does the Thornton</a:t>
            </a:r>
            <a:r>
              <a:rPr lang="en-US" sz="1400" baseline="0" dirty="0" smtClean="0">
                <a:latin typeface="Times" charset="0"/>
                <a:ea typeface="ＭＳ Ｐゴシック" charset="0"/>
                <a:cs typeface="ＭＳ Ｐゴシック" charset="0"/>
              </a:rPr>
              <a:t> Creek “Water Quality Channel”</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Times" charset="0"/>
                <a:ea typeface="ＭＳ Ｐゴシック" charset="0"/>
                <a:cs typeface="ＭＳ Ｐゴシック" charset="0"/>
              </a:rPr>
              <a:t>Landscape architects and civil engineers are becoming more</a:t>
            </a:r>
            <a:r>
              <a:rPr lang="en-US" sz="1400" kern="1200" baseline="0" dirty="0" smtClean="0">
                <a:solidFill>
                  <a:schemeClr val="tx1"/>
                </a:solidFill>
                <a:effectLst/>
                <a:latin typeface="Times" charset="0"/>
                <a:ea typeface="ＭＳ Ｐゴシック" charset="0"/>
                <a:cs typeface="ＭＳ Ｐゴシック" charset="0"/>
              </a:rPr>
              <a:t> skilled and knowledgeable about these methods.</a:t>
            </a:r>
            <a:endParaRPr lang="en-US" sz="1400" kern="1200" dirty="0" smtClean="0">
              <a:solidFill>
                <a:schemeClr val="tx1"/>
              </a:solidFill>
              <a:effectLst/>
              <a:latin typeface="Times" charset="0"/>
              <a:ea typeface="ＭＳ Ｐゴシック" charset="0"/>
              <a:cs typeface="ＭＳ Ｐゴシック" charset="0"/>
            </a:endParaRPr>
          </a:p>
          <a:p>
            <a:endParaRPr lang="en-US" sz="14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335213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#3: Revise zoning and public works standards</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34</a:t>
            </a:fld>
            <a:endParaRPr lang="en-US"/>
          </a:p>
        </p:txBody>
      </p:sp>
    </p:spTree>
    <p:extLst>
      <p:ext uri="{BB962C8B-B14F-4D97-AF65-F5344CB8AC3E}">
        <p14:creationId xmlns:p14="http://schemas.microsoft.com/office/powerpoint/2010/main" val="687997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886200" y="8686800"/>
            <a:ext cx="2971800" cy="457200"/>
          </a:xfrm>
          <a:prstGeom prst="rect">
            <a:avLst/>
          </a:prstGeom>
          <a:noFill/>
          <a:ln>
            <a:miter lim="800000"/>
            <a:headEnd/>
            <a:tailEnd/>
          </a:ln>
        </p:spPr>
        <p:txBody>
          <a:bodyPr anchor="b"/>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a:fld id="{69B5BBFD-BA26-2B42-8F7F-02E3D0707544}" type="slidenum">
              <a:rPr lang="en-US" sz="1200" b="1">
                <a:solidFill>
                  <a:prstClr val="black"/>
                </a:solidFill>
                <a:latin typeface="Times" charset="0"/>
                <a:ea typeface="ＭＳ Ｐゴシック" charset="0"/>
                <a:cs typeface="ＭＳ Ｐゴシック" charset="0"/>
              </a:rPr>
              <a:pPr algn="r"/>
              <a:t>35</a:t>
            </a:fld>
            <a:endParaRPr lang="en-US" sz="1200" b="1">
              <a:solidFill>
                <a:prstClr val="black"/>
              </a:solidFill>
              <a:latin typeface="Times" charset="0"/>
              <a:ea typeface="ＭＳ Ｐゴシック" charset="0"/>
              <a:cs typeface="ＭＳ Ｐゴシック" charset="0"/>
            </a:endParaRPr>
          </a:p>
        </p:txBody>
      </p:sp>
      <p:sp>
        <p:nvSpPr>
          <p:cNvPr id="681987" name="Slide Image Placeholder 1"/>
          <p:cNvSpPr>
            <a:spLocks noGrp="1" noRot="1" noChangeAspec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81988" name="Notes Placeholder 2"/>
          <p:cNvSpPr>
            <a:spLocks noGrp="1"/>
          </p:cNvSpPr>
          <p:nvPr>
            <p:ph type="body" idx="1"/>
          </p:nvPr>
        </p:nvSpPr>
        <p:spPr bwMode="auto">
          <a:xfrm>
            <a:off x="914400" y="43434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New ITE manual for Designing </a:t>
            </a:r>
            <a:r>
              <a:rPr lang="en-US" sz="1300" kern="1200" dirty="0" err="1" smtClean="0">
                <a:solidFill>
                  <a:schemeClr val="tx1"/>
                </a:solidFill>
                <a:effectLst/>
                <a:latin typeface="Times" charset="0"/>
                <a:ea typeface="ＭＳ Ｐゴシック" charset="0"/>
                <a:cs typeface="ＭＳ Ｐゴシック" charset="0"/>
              </a:rPr>
              <a:t>Walkable</a:t>
            </a:r>
            <a:r>
              <a:rPr lang="en-US" sz="1300" kern="1200" dirty="0" smtClean="0">
                <a:solidFill>
                  <a:schemeClr val="tx1"/>
                </a:solidFill>
                <a:effectLst/>
                <a:latin typeface="Times" charset="0"/>
                <a:ea typeface="ＭＳ Ｐゴシック" charset="0"/>
                <a:cs typeface="ＭＳ Ｐゴシック" charset="0"/>
              </a:rPr>
              <a:t> Urban Thoroughfares(read from slide)</a:t>
            </a:r>
          </a:p>
          <a:p>
            <a:pPr marL="0" marR="0" indent="0" algn="l" defTabSz="914400" rtl="0" eaLnBrk="1" fontAlgn="base" latinLnBrk="0" hangingPunct="1">
              <a:lnSpc>
                <a:spcPct val="100000"/>
              </a:lnSpc>
              <a:spcBef>
                <a:spcPct val="0"/>
              </a:spcBef>
              <a:spcAft>
                <a:spcPct val="0"/>
              </a:spcAft>
              <a:buClrTx/>
              <a:buSzTx/>
              <a:buFontTx/>
              <a:buNone/>
              <a:tabLst/>
              <a:defRPr/>
            </a:pPr>
            <a:r>
              <a:rPr lang="en-US" sz="1300" kern="1200" baseline="0" dirty="0" smtClean="0">
                <a:solidFill>
                  <a:schemeClr val="tx1"/>
                </a:solidFill>
                <a:effectLst/>
                <a:latin typeface="Times" charset="0"/>
                <a:ea typeface="ＭＳ Ｐゴシック" charset="0"/>
                <a:cs typeface="ＭＳ Ｐゴシック" charset="0"/>
              </a:rPr>
              <a:t>I’m working now with a civil engineering colleague at the City College of New York on a guidebook to accommodating freight and emergency vehicles in complete streets.</a:t>
            </a:r>
          </a:p>
          <a:p>
            <a:pPr marL="0" marR="0" indent="0" algn="l" defTabSz="914400" rtl="0" eaLnBrk="1" fontAlgn="base" latinLnBrk="0" hangingPunct="1">
              <a:lnSpc>
                <a:spcPct val="100000"/>
              </a:lnSpc>
              <a:spcBef>
                <a:spcPct val="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You can also consider </a:t>
            </a:r>
            <a:r>
              <a:rPr lang="en-US" sz="1300" kern="1200" baseline="0" dirty="0" smtClean="0">
                <a:solidFill>
                  <a:schemeClr val="tx1"/>
                </a:solidFill>
                <a:effectLst/>
                <a:latin typeface="Times" charset="0"/>
                <a:ea typeface="ＭＳ Ｐゴシック" charset="0"/>
                <a:cs typeface="ＭＳ Ｐゴシック" charset="0"/>
              </a:rPr>
              <a:t>zoning changes to allow or legalize accessory dwelling units.</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300" kern="1200" dirty="0" smtClean="0">
              <a:solidFill>
                <a:schemeClr val="tx1"/>
              </a:solidFill>
              <a:effectLst/>
              <a:latin typeface="Times" charset="0"/>
              <a:ea typeface="ＭＳ Ｐゴシック" charset="0"/>
              <a:cs typeface="ＭＳ Ｐゴシック" charset="0"/>
            </a:endParaRPr>
          </a:p>
          <a:p>
            <a:pPr eaLnBrk="1" hangingPunct="1">
              <a:spcBef>
                <a:spcPct val="0"/>
              </a:spcBef>
            </a:pPr>
            <a:endParaRPr lang="en-US" dirty="0">
              <a:latin typeface="Times" charset="0"/>
              <a:ea typeface="ＭＳ Ｐゴシック" charset="0"/>
              <a:cs typeface="ＭＳ Ｐゴシック" charset="0"/>
            </a:endParaRPr>
          </a:p>
        </p:txBody>
      </p:sp>
      <p:sp>
        <p:nvSpPr>
          <p:cNvPr id="681989"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fld id="{B5FB086C-7C4E-A948-AA47-F2899AF47320}" type="slidenum">
              <a:rPr lang="en-US" sz="1200" b="1">
                <a:solidFill>
                  <a:prstClr val="black"/>
                </a:solidFill>
                <a:ea typeface="ＭＳ Ｐゴシック" charset="0"/>
                <a:cs typeface="ＭＳ Ｐゴシック" charset="0"/>
              </a:rPr>
              <a:pPr algn="r" eaLnBrk="1" hangingPunct="1"/>
              <a:t>35</a:t>
            </a:fld>
            <a:endParaRPr lang="en-US" sz="1200" b="1">
              <a:solidFill>
                <a:prstClr val="black"/>
              </a:solidFill>
              <a:ea typeface="ＭＳ Ｐゴシック" charset="0"/>
              <a:cs typeface="ＭＳ Ｐゴシック" charset="0"/>
            </a:endParaRPr>
          </a:p>
        </p:txBody>
      </p:sp>
    </p:spTree>
    <p:extLst>
      <p:ext uri="{BB962C8B-B14F-4D97-AF65-F5344CB8AC3E}">
        <p14:creationId xmlns:p14="http://schemas.microsoft.com/office/powerpoint/2010/main" val="1879798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#4: Keep block size </a:t>
            </a:r>
            <a:r>
              <a:rPr lang="en-US" sz="1300" b="1" kern="1200" dirty="0" err="1" smtClean="0">
                <a:solidFill>
                  <a:schemeClr val="tx1"/>
                </a:solidFill>
                <a:effectLst/>
                <a:latin typeface="Times" charset="0"/>
                <a:ea typeface="ＭＳ Ｐゴシック" charset="0"/>
                <a:cs typeface="ＭＳ Ｐゴシック" charset="0"/>
              </a:rPr>
              <a:t>walkable</a:t>
            </a:r>
            <a:endParaRPr lang="en-US" sz="1300" kern="1200" dirty="0" smtClean="0">
              <a:solidFill>
                <a:schemeClr val="tx1"/>
              </a:solidFill>
              <a:effectLst/>
              <a:latin typeface="Times" charset="0"/>
              <a:ea typeface="ＭＳ Ｐゴシック" charset="0"/>
              <a:cs typeface="ＭＳ Ｐゴシック" charset="0"/>
            </a:endParaRPr>
          </a:p>
          <a:p>
            <a:endParaRPr lang="en-US" baseline="0" dirty="0" smtClean="0"/>
          </a:p>
          <a:p>
            <a:pPr marL="372981" indent="-372981" eaLnBrk="1" hangingPunct="1">
              <a:lnSpc>
                <a:spcPct val="120000"/>
              </a:lnSpc>
              <a:buNone/>
              <a:defRPr/>
            </a:pPr>
            <a:r>
              <a:rPr lang="en-US" sz="1200" b="1" kern="1200" dirty="0" smtClean="0">
                <a:solidFill>
                  <a:schemeClr val="tx1"/>
                </a:solidFill>
                <a:latin typeface="Arial" charset="0"/>
                <a:ea typeface="ＭＳ Ｐゴシック" charset="0"/>
                <a:cs typeface="ＭＳ Ｐゴシック" charset="0"/>
              </a:rPr>
              <a:t>Rules of Thumb </a:t>
            </a:r>
            <a:r>
              <a:rPr lang="en-US" sz="1200" kern="1200" dirty="0" smtClean="0">
                <a:solidFill>
                  <a:schemeClr val="tx1"/>
                </a:solidFill>
                <a:latin typeface="Arial" charset="0"/>
                <a:ea typeface="ＭＳ Ｐゴシック" charset="0"/>
                <a:cs typeface="ＭＳ Ｐゴシック" charset="0"/>
              </a:rPr>
              <a:t>Block size: keep block perimeter under 1800 </a:t>
            </a:r>
            <a:r>
              <a:rPr lang="en-US" sz="1200" kern="1200" dirty="0" err="1" smtClean="0">
                <a:solidFill>
                  <a:schemeClr val="tx1"/>
                </a:solidFill>
                <a:latin typeface="Arial" charset="0"/>
                <a:ea typeface="ＭＳ Ｐゴシック" charset="0"/>
                <a:cs typeface="ＭＳ Ｐゴシック" charset="0"/>
              </a:rPr>
              <a:t>ft</a:t>
            </a:r>
            <a:endParaRPr lang="en-US" sz="1200" kern="1200" dirty="0" smtClean="0">
              <a:solidFill>
                <a:schemeClr val="tx1"/>
              </a:solidFill>
              <a:latin typeface="Arial" charset="0"/>
              <a:ea typeface="ＭＳ Ｐゴシック" charset="0"/>
              <a:cs typeface="ＭＳ Ｐゴシック" charset="0"/>
            </a:endParaRPr>
          </a:p>
          <a:p>
            <a:pPr marL="372981" indent="-372981" eaLnBrk="1" hangingPunct="1">
              <a:lnSpc>
                <a:spcPct val="120000"/>
              </a:lnSpc>
              <a:defRPr/>
            </a:pPr>
            <a:r>
              <a:rPr lang="en-US" sz="1200" kern="1200" dirty="0" smtClean="0">
                <a:solidFill>
                  <a:schemeClr val="tx1"/>
                </a:solidFill>
                <a:latin typeface="Arial" charset="0"/>
                <a:ea typeface="ＭＳ Ｐゴシック" charset="0"/>
                <a:cs typeface="ＭＳ Ｐゴシック" charset="0"/>
              </a:rPr>
              <a:t>Distance: 5 to 10 minute walk radii (1/4 to 1/2 mile)</a:t>
            </a:r>
          </a:p>
          <a:p>
            <a:pPr marL="372981" indent="-372981" eaLnBrk="1" hangingPunct="1">
              <a:lnSpc>
                <a:spcPct val="120000"/>
              </a:lnSpc>
              <a:defRPr/>
            </a:pPr>
            <a:r>
              <a:rPr lang="en-US" sz="1200" kern="1200" dirty="0" smtClean="0">
                <a:solidFill>
                  <a:schemeClr val="tx1"/>
                </a:solidFill>
                <a:latin typeface="Arial" charset="0"/>
                <a:ea typeface="ＭＳ Ｐゴシック" charset="0"/>
                <a:cs typeface="ＭＳ Ｐゴシック" charset="0"/>
              </a:rPr>
              <a:t>Density: 8 </a:t>
            </a:r>
            <a:r>
              <a:rPr lang="en-US" sz="1200" kern="1200" dirty="0" err="1" smtClean="0">
                <a:solidFill>
                  <a:schemeClr val="tx1"/>
                </a:solidFill>
                <a:latin typeface="Arial" charset="0"/>
                <a:ea typeface="ＭＳ Ｐゴシック" charset="0"/>
                <a:cs typeface="ＭＳ Ｐゴシック" charset="0"/>
              </a:rPr>
              <a:t>d.u</a:t>
            </a:r>
            <a:r>
              <a:rPr lang="en-US" sz="1200" kern="1200" dirty="0" smtClean="0">
                <a:solidFill>
                  <a:schemeClr val="tx1"/>
                </a:solidFill>
                <a:latin typeface="Arial" charset="0"/>
                <a:ea typeface="ＭＳ Ｐゴシック" charset="0"/>
                <a:cs typeface="ＭＳ Ｐゴシック" charset="0"/>
              </a:rPr>
              <a:t>. min. per acre supports transit</a:t>
            </a:r>
          </a:p>
          <a:p>
            <a:pPr marL="372981" indent="-372981" eaLnBrk="1" hangingPunct="1">
              <a:lnSpc>
                <a:spcPct val="120000"/>
              </a:lnSpc>
              <a:defRPr/>
            </a:pPr>
            <a:r>
              <a:rPr lang="en-US" sz="1200" kern="1200" dirty="0" smtClean="0">
                <a:solidFill>
                  <a:schemeClr val="tx1"/>
                </a:solidFill>
                <a:latin typeface="Arial" charset="0"/>
                <a:ea typeface="ＭＳ Ｐゴシック" charset="0"/>
                <a:cs typeface="ＭＳ Ｐゴシック" charset="0"/>
              </a:rPr>
              <a:t>Street design: sidewalks, visibility, traffic calming</a:t>
            </a:r>
          </a:p>
          <a:p>
            <a:pPr marL="372981" indent="-372981" eaLnBrk="1" hangingPunct="1">
              <a:lnSpc>
                <a:spcPct val="120000"/>
              </a:lnSpc>
              <a:defRPr/>
            </a:pPr>
            <a:r>
              <a:rPr lang="en-US" sz="1200" kern="1200" dirty="0" smtClean="0">
                <a:solidFill>
                  <a:schemeClr val="tx1"/>
                </a:solidFill>
                <a:latin typeface="Arial" charset="0"/>
                <a:ea typeface="ＭＳ Ｐゴシック" charset="0"/>
                <a:cs typeface="ＭＳ Ｐゴシック" charset="0"/>
              </a:rPr>
              <a:t>Interesting stuff to look at while walking</a:t>
            </a:r>
          </a:p>
          <a:p>
            <a:pPr marL="372981" indent="-372981" eaLnBrk="1" hangingPunct="1">
              <a:lnSpc>
                <a:spcPct val="120000"/>
              </a:lnSpc>
              <a:defRPr/>
            </a:pPr>
            <a:r>
              <a:rPr lang="en-US" sz="1200" kern="1200" dirty="0" smtClean="0">
                <a:solidFill>
                  <a:schemeClr val="tx1"/>
                </a:solidFill>
                <a:latin typeface="Arial" charset="0"/>
                <a:ea typeface="ＭＳ Ｐゴシック" charset="0"/>
                <a:cs typeface="ＭＳ Ｐゴシック" charset="0"/>
              </a:rPr>
              <a:t>People-watching</a:t>
            </a: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36</a:t>
            </a:fld>
            <a:endParaRPr lang="en-US"/>
          </a:p>
        </p:txBody>
      </p:sp>
    </p:spTree>
    <p:extLst>
      <p:ext uri="{BB962C8B-B14F-4D97-AF65-F5344CB8AC3E}">
        <p14:creationId xmlns:p14="http://schemas.microsoft.com/office/powerpoint/2010/main" val="8469394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Metuchen (good) &amp; Englewood (bad,</a:t>
            </a:r>
            <a:r>
              <a:rPr lang="en-US" sz="1300" kern="1200" baseline="0" dirty="0" smtClean="0">
                <a:solidFill>
                  <a:schemeClr val="tx1"/>
                </a:solidFill>
                <a:effectLst/>
                <a:latin typeface="Times" charset="0"/>
                <a:ea typeface="ＭＳ Ｐゴシック" charset="0"/>
                <a:cs typeface="ＭＳ Ｐゴシック" charset="0"/>
              </a:rPr>
              <a:t> not </a:t>
            </a:r>
            <a:r>
              <a:rPr lang="en-US" sz="1300" kern="1200" baseline="0" dirty="0" err="1" smtClean="0">
                <a:solidFill>
                  <a:schemeClr val="tx1"/>
                </a:solidFill>
                <a:effectLst/>
                <a:latin typeface="Times" charset="0"/>
                <a:ea typeface="ＭＳ Ｐゴシック" charset="0"/>
                <a:cs typeface="ＭＳ Ｐゴシック" charset="0"/>
              </a:rPr>
              <a:t>walkable</a:t>
            </a:r>
            <a:r>
              <a:rPr lang="en-US" sz="1300" kern="1200" baseline="0" dirty="0" smtClean="0">
                <a:solidFill>
                  <a:schemeClr val="tx1"/>
                </a:solidFill>
                <a:effectLst/>
                <a:latin typeface="Times" charset="0"/>
                <a:ea typeface="ＭＳ Ｐゴシック" charset="0"/>
                <a:cs typeface="ＭＳ Ｐゴシック" charset="0"/>
              </a:rPr>
              <a:t>)</a:t>
            </a:r>
            <a:r>
              <a:rPr lang="en-US" sz="1300" kern="1200" dirty="0" smtClean="0">
                <a:solidFill>
                  <a:schemeClr val="tx1"/>
                </a:solidFill>
                <a:effectLst/>
                <a:latin typeface="Times" charset="0"/>
                <a:ea typeface="ＭＳ Ｐゴシック" charset="0"/>
                <a:cs typeface="ＭＳ Ｐゴシック" charset="0"/>
              </a:rPr>
              <a:t> examples</a:t>
            </a:r>
          </a:p>
          <a:p>
            <a:r>
              <a:rPr lang="en-US" dirty="0" smtClean="0"/>
              <a:t>Frankenstein</a:t>
            </a:r>
            <a:r>
              <a:rPr lang="en-US" baseline="0" dirty="0" smtClean="0"/>
              <a:t> blocks</a:t>
            </a: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37</a:t>
            </a:fld>
            <a:endParaRPr lang="en-US"/>
          </a:p>
        </p:txBody>
      </p:sp>
    </p:spTree>
    <p:extLst>
      <p:ext uri="{BB962C8B-B14F-4D97-AF65-F5344CB8AC3E}">
        <p14:creationId xmlns:p14="http://schemas.microsoft.com/office/powerpoint/2010/main" val="3348892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300" b="1" kern="1200" dirty="0" smtClean="0">
                <a:solidFill>
                  <a:schemeClr val="tx1"/>
                </a:solidFill>
                <a:effectLst/>
                <a:latin typeface="Times" charset="0"/>
                <a:ea typeface="ＭＳ Ｐゴシック" charset="0"/>
                <a:cs typeface="ＭＳ Ｐゴシック" charset="0"/>
              </a:rPr>
              <a:t>Tactic #5: Use shallow liner buildings</a:t>
            </a:r>
            <a:endParaRPr lang="en-US" sz="1300" kern="1200" dirty="0">
              <a:solidFill>
                <a:schemeClr val="tx1"/>
              </a:solidFill>
              <a:effectLst/>
              <a:latin typeface="Times"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38</a:t>
            </a:fld>
            <a:endParaRPr lang="en-US"/>
          </a:p>
        </p:txBody>
      </p:sp>
    </p:spTree>
    <p:extLst>
      <p:ext uri="{BB962C8B-B14F-4D97-AF65-F5344CB8AC3E}">
        <p14:creationId xmlns:p14="http://schemas.microsoft.com/office/powerpoint/2010/main" val="368284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51302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r>
              <a:rPr lang="en-US" sz="1300" b="1" kern="1200" dirty="0" smtClean="0">
                <a:solidFill>
                  <a:schemeClr val="tx1"/>
                </a:solidFill>
                <a:effectLst/>
                <a:latin typeface="Times" charset="0"/>
                <a:ea typeface="ＭＳ Ｐゴシック" charset="0"/>
                <a:cs typeface="ＭＳ Ｐゴシック" charset="0"/>
              </a:rPr>
              <a:t>Mashpee Commons, 20 ft. deep liners around parking lots</a:t>
            </a:r>
          </a:p>
          <a:p>
            <a:r>
              <a:rPr lang="en-US" sz="1300" b="0" kern="1200" dirty="0" smtClean="0">
                <a:solidFill>
                  <a:schemeClr val="tx1"/>
                </a:solidFill>
                <a:effectLst/>
                <a:latin typeface="Times" charset="0"/>
                <a:ea typeface="ＭＳ Ｐゴシック" charset="0"/>
                <a:cs typeface="ＭＳ Ｐゴシック" charset="0"/>
              </a:rPr>
              <a:t>Different from “outparcels”</a:t>
            </a:r>
          </a:p>
          <a:p>
            <a:r>
              <a:rPr lang="en-US" sz="1300" kern="1200" dirty="0" smtClean="0">
                <a:solidFill>
                  <a:schemeClr val="tx1"/>
                </a:solidFill>
                <a:effectLst/>
                <a:latin typeface="Times" charset="0"/>
                <a:ea typeface="ＭＳ Ｐゴシック" charset="0"/>
                <a:cs typeface="ＭＳ Ｐゴシック" charset="0"/>
              </a:rPr>
              <a:t>Aside: Mashpee Commons, a retrofit of a strip center begun in the mid 1980s has now outlasted the center it replaced!</a:t>
            </a:r>
          </a:p>
          <a:p>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20123119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a:fld id="{F3EAEAFD-0025-6341-A905-2DFA778181B6}" type="slidenum">
              <a:rPr lang="en-US" sz="1200" b="1">
                <a:solidFill>
                  <a:prstClr val="black"/>
                </a:solidFill>
              </a:rPr>
              <a:pPr algn="r"/>
              <a:t>40</a:t>
            </a:fld>
            <a:endParaRPr lang="en-US" sz="1200" b="1">
              <a:solidFill>
                <a:prstClr val="black"/>
              </a:solidFill>
            </a:endParaRPr>
          </a:p>
        </p:txBody>
      </p:sp>
      <p:sp>
        <p:nvSpPr>
          <p:cNvPr id="653315"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653316" name="Rectangle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Belmar, “Block 7” ground floor liner – artists’ studios</a:t>
            </a:r>
          </a:p>
          <a:p>
            <a:endParaRPr lang="en-US" sz="1400"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8190949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 6</a:t>
            </a:r>
            <a:r>
              <a:rPr lang="en-US" sz="1300" b="1" u="sng" kern="1200" dirty="0" smtClean="0">
                <a:solidFill>
                  <a:schemeClr val="tx1"/>
                </a:solidFill>
                <a:effectLst/>
                <a:latin typeface="Times" charset="0"/>
                <a:ea typeface="ＭＳ Ｐゴシック" charset="0"/>
                <a:cs typeface="ＭＳ Ｐゴシック" charset="0"/>
              </a:rPr>
              <a:t>: Real</a:t>
            </a:r>
            <a:r>
              <a:rPr lang="en-US" sz="1300" b="1" kern="1200" dirty="0" smtClean="0">
                <a:solidFill>
                  <a:schemeClr val="tx1"/>
                </a:solidFill>
                <a:effectLst/>
                <a:latin typeface="Times" charset="0"/>
                <a:ea typeface="ＭＳ Ｐゴシック" charset="0"/>
                <a:cs typeface="ＭＳ Ｐゴシック" charset="0"/>
              </a:rPr>
              <a:t> streets and sidewalks</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41</a:t>
            </a:fld>
            <a:endParaRPr lang="en-US"/>
          </a:p>
        </p:txBody>
      </p:sp>
    </p:spTree>
    <p:extLst>
      <p:ext uri="{BB962C8B-B14F-4D97-AF65-F5344CB8AC3E}">
        <p14:creationId xmlns:p14="http://schemas.microsoft.com/office/powerpoint/2010/main" val="34553448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Santana Row, San Jose, CA --Better-</a:t>
            </a:r>
            <a:r>
              <a:rPr lang="en-US" sz="1300" u="sng" kern="1200" dirty="0" smtClean="0">
                <a:solidFill>
                  <a:schemeClr val="tx1"/>
                </a:solidFill>
                <a:effectLst/>
                <a:latin typeface="Times" charset="0"/>
                <a:ea typeface="ＭＳ Ｐゴシック" charset="0"/>
                <a:cs typeface="ＭＳ Ｐゴシック" charset="0"/>
              </a:rPr>
              <a:t>proportioned</a:t>
            </a:r>
            <a:r>
              <a:rPr lang="en-US" sz="1300" kern="1200" dirty="0" smtClean="0">
                <a:solidFill>
                  <a:schemeClr val="tx1"/>
                </a:solidFill>
                <a:effectLst/>
                <a:latin typeface="Times" charset="0"/>
                <a:ea typeface="ＭＳ Ｐゴシック" charset="0"/>
                <a:cs typeface="ＭＳ Ｐゴシック" charset="0"/>
              </a:rPr>
              <a:t> streets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300" kern="1200" dirty="0" smtClean="0">
              <a:solidFill>
                <a:schemeClr val="tx1"/>
              </a:solidFill>
              <a:effectLst/>
              <a:latin typeface="Times"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One good</a:t>
            </a:r>
            <a:r>
              <a:rPr lang="en-US" sz="1300" kern="1200" baseline="0" dirty="0" smtClean="0">
                <a:solidFill>
                  <a:schemeClr val="tx1"/>
                </a:solidFill>
                <a:effectLst/>
                <a:latin typeface="Times" charset="0"/>
                <a:ea typeface="ＭＳ Ｐゴシック" charset="0"/>
                <a:cs typeface="ＭＳ Ｐゴシック" charset="0"/>
              </a:rPr>
              <a:t> way to understand this when planning a project is to measure the width of historic main streets in your local towns. Also research historic photographs, which might reveal elements like street trees and wider sidewalks that were eliminated to make room for more lanes of traffic.</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42</a:t>
            </a:fld>
            <a:endParaRPr lang="en-US"/>
          </a:p>
        </p:txBody>
      </p:sp>
    </p:spTree>
    <p:extLst>
      <p:ext uri="{BB962C8B-B14F-4D97-AF65-F5344CB8AC3E}">
        <p14:creationId xmlns:p14="http://schemas.microsoft.com/office/powerpoint/2010/main" val="1417131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#7: Connectivity – redevelopment as </a:t>
            </a:r>
            <a:r>
              <a:rPr lang="en-US" sz="1300" b="1" i="1" kern="1200" dirty="0" smtClean="0">
                <a:solidFill>
                  <a:schemeClr val="tx1"/>
                </a:solidFill>
                <a:effectLst/>
                <a:latin typeface="Times" charset="0"/>
                <a:ea typeface="ＭＳ Ｐゴシック" charset="0"/>
                <a:cs typeface="ＭＳ Ｐゴシック" charset="0"/>
              </a:rPr>
              <a:t>open-ended</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43</a:t>
            </a:fld>
            <a:endParaRPr lang="en-US"/>
          </a:p>
        </p:txBody>
      </p:sp>
    </p:spTree>
    <p:extLst>
      <p:ext uri="{BB962C8B-B14F-4D97-AF65-F5344CB8AC3E}">
        <p14:creationId xmlns:p14="http://schemas.microsoft.com/office/powerpoint/2010/main" val="9884831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300" b="0" kern="1200" dirty="0" smtClean="0">
                <a:solidFill>
                  <a:schemeClr val="tx1"/>
                </a:solidFill>
                <a:effectLst/>
                <a:latin typeface="Times" charset="0"/>
                <a:ea typeface="ＭＳ Ｐゴシック" charset="0"/>
                <a:cs typeface="ＭＳ Ｐゴシック" charset="0"/>
              </a:rPr>
              <a:t>This is a local example. We included this</a:t>
            </a:r>
            <a:r>
              <a:rPr lang="en-US" sz="1300" b="0" kern="1200" baseline="0" dirty="0" smtClean="0">
                <a:solidFill>
                  <a:schemeClr val="tx1"/>
                </a:solidFill>
                <a:effectLst/>
                <a:latin typeface="Times" charset="0"/>
                <a:ea typeface="ＭＳ Ｐゴシック" charset="0"/>
                <a:cs typeface="ＭＳ Ｐゴシック" charset="0"/>
              </a:rPr>
              <a:t> diagram in our first book and, although it wasn’t built, it is a good illustration of this tactic.</a:t>
            </a:r>
            <a:endParaRPr lang="en-US" sz="1300" b="0" kern="1200" dirty="0" smtClean="0">
              <a:solidFill>
                <a:schemeClr val="tx1"/>
              </a:solidFill>
              <a:effectLst/>
              <a:latin typeface="Times" charset="0"/>
              <a:ea typeface="ＭＳ Ｐゴシック" charset="0"/>
              <a:cs typeface="ＭＳ Ｐゴシック" charset="0"/>
            </a:endParaRPr>
          </a:p>
          <a:p>
            <a:r>
              <a:rPr lang="en-US" sz="1300" b="1" kern="1200" dirty="0" smtClean="0">
                <a:solidFill>
                  <a:schemeClr val="tx1"/>
                </a:solidFill>
                <a:effectLst/>
                <a:latin typeface="Times" charset="0"/>
                <a:ea typeface="ＭＳ Ｐゴシック" charset="0"/>
                <a:cs typeface="ＭＳ Ｐゴシック" charset="0"/>
              </a:rPr>
              <a:t>Gramercy, Carmel, IN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Golf course garden apartments retrofit</a:t>
            </a:r>
          </a:p>
          <a:p>
            <a:r>
              <a:rPr lang="en-US" sz="1300" kern="1200" dirty="0" smtClean="0">
                <a:solidFill>
                  <a:schemeClr val="tx1"/>
                </a:solidFill>
                <a:effectLst/>
                <a:latin typeface="Times" charset="0"/>
                <a:ea typeface="ＭＳ Ｐゴシック" charset="0"/>
                <a:cs typeface="ＭＳ Ｐゴシック" charset="0"/>
              </a:rPr>
              <a:t>From 1 to 11 points of connection</a:t>
            </a: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44</a:t>
            </a:fld>
            <a:endParaRPr lang="en-US"/>
          </a:p>
        </p:txBody>
      </p:sp>
    </p:spTree>
    <p:extLst>
      <p:ext uri="{BB962C8B-B14F-4D97-AF65-F5344CB8AC3E}">
        <p14:creationId xmlns:p14="http://schemas.microsoft.com/office/powerpoint/2010/main" val="41705221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#8: </a:t>
            </a:r>
            <a:r>
              <a:rPr lang="en-US" sz="1300" b="1" u="sng" kern="1200" dirty="0" smtClean="0">
                <a:solidFill>
                  <a:schemeClr val="tx1"/>
                </a:solidFill>
                <a:effectLst/>
                <a:latin typeface="Times" charset="0"/>
                <a:ea typeface="ＭＳ Ｐゴシック" charset="0"/>
                <a:cs typeface="ＭＳ Ｐゴシック" charset="0"/>
              </a:rPr>
              <a:t>Future</a:t>
            </a:r>
            <a:r>
              <a:rPr lang="en-US" sz="1300" b="1" kern="1200" dirty="0" smtClean="0">
                <a:solidFill>
                  <a:schemeClr val="tx1"/>
                </a:solidFill>
                <a:effectLst/>
                <a:latin typeface="Times" charset="0"/>
                <a:ea typeface="ＭＳ Ｐゴシック" charset="0"/>
                <a:cs typeface="ＭＳ Ｐゴシック" charset="0"/>
              </a:rPr>
              <a:t> connectivity and adaptability</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45</a:t>
            </a:fld>
            <a:endParaRPr lang="en-US"/>
          </a:p>
        </p:txBody>
      </p:sp>
    </p:spTree>
    <p:extLst>
      <p:ext uri="{BB962C8B-B14F-4D97-AF65-F5344CB8AC3E}">
        <p14:creationId xmlns:p14="http://schemas.microsoft.com/office/powerpoint/2010/main" val="15649945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5212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Potential future connections at Mashpee Commons and Belmar</a:t>
            </a:r>
          </a:p>
          <a:p>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3947621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59187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r>
              <a:rPr lang="en-US" sz="1300" b="1" kern="1200" dirty="0" smtClean="0">
                <a:solidFill>
                  <a:schemeClr val="tx1"/>
                </a:solidFill>
                <a:effectLst/>
                <a:latin typeface="Times" charset="0"/>
                <a:ea typeface="ＭＳ Ｐゴシック" charset="0"/>
                <a:cs typeface="ＭＳ Ｐゴシック" charset="0"/>
              </a:rPr>
              <a:t>Anticipatory or Planned Retrofitting</a:t>
            </a:r>
            <a:r>
              <a:rPr lang="en-US" sz="1300" kern="1200" dirty="0" smtClean="0">
                <a:solidFill>
                  <a:schemeClr val="tx1"/>
                </a:solidFill>
                <a:effectLst/>
                <a:latin typeface="Times" charset="0"/>
                <a:ea typeface="ＭＳ Ｐゴシック" charset="0"/>
                <a:cs typeface="ＭＳ Ｐゴシック" charset="0"/>
              </a:rPr>
              <a:t>: City Center Englewood</a:t>
            </a:r>
          </a:p>
          <a:p>
            <a:r>
              <a:rPr lang="en-US" sz="1300" kern="1200" dirty="0" smtClean="0">
                <a:solidFill>
                  <a:schemeClr val="tx1"/>
                </a:solidFill>
                <a:effectLst/>
                <a:latin typeface="Times" charset="0"/>
                <a:ea typeface="ＭＳ Ｐゴシック" charset="0"/>
                <a:cs typeface="ＭＳ Ｐゴシック" charset="0"/>
              </a:rPr>
              <a:t>Parking lots laid out in block form, utilities placement, legal construct as well as design</a:t>
            </a:r>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15370337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#9: Diversity in housing choice and price</a:t>
            </a: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48</a:t>
            </a:fld>
            <a:endParaRPr lang="en-US"/>
          </a:p>
        </p:txBody>
      </p:sp>
    </p:spTree>
    <p:extLst>
      <p:ext uri="{BB962C8B-B14F-4D97-AF65-F5344CB8AC3E}">
        <p14:creationId xmlns:p14="http://schemas.microsoft.com/office/powerpoint/2010/main" val="33932281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kern="1200" dirty="0" smtClean="0">
                <a:solidFill>
                  <a:schemeClr val="tx1"/>
                </a:solidFill>
                <a:effectLst/>
                <a:latin typeface="Times" charset="0"/>
                <a:ea typeface="ＭＳ Ｐゴシック" charset="0"/>
                <a:cs typeface="ＭＳ Ｐゴシック" charset="0"/>
              </a:rPr>
              <a:t>The Towers at University Town Center, Hyattsville, MD – 4 beds, 4 baths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300" kern="1200" dirty="0" smtClean="0">
              <a:solidFill>
                <a:schemeClr val="tx1"/>
              </a:solidFill>
              <a:effectLst/>
              <a:latin typeface="Times"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400" kern="1200" dirty="0" smtClean="0">
                <a:solidFill>
                  <a:schemeClr val="tx1"/>
                </a:solidFill>
                <a:latin typeface="+mn-lt"/>
                <a:ea typeface="+mn-ea"/>
                <a:cs typeface="+mn-cs"/>
              </a:rPr>
              <a:t>Missing Middle housing types, such as duplexes, </a:t>
            </a:r>
            <a:r>
              <a:rPr lang="en-US" sz="1400" kern="1200" dirty="0" err="1" smtClean="0">
                <a:solidFill>
                  <a:schemeClr val="tx1"/>
                </a:solidFill>
                <a:latin typeface="+mn-lt"/>
                <a:ea typeface="+mn-ea"/>
                <a:cs typeface="+mn-cs"/>
              </a:rPr>
              <a:t>fourplexes</a:t>
            </a:r>
            <a:r>
              <a:rPr lang="en-US" sz="1400" kern="1200" dirty="0" smtClean="0">
                <a:solidFill>
                  <a:schemeClr val="tx1"/>
                </a:solidFill>
                <a:latin typeface="+mn-lt"/>
                <a:ea typeface="+mn-ea"/>
                <a:cs typeface="+mn-cs"/>
              </a:rPr>
              <a:t>, bungalow courts, mansion apartments, and live-work units</a:t>
            </a:r>
            <a:endParaRPr lang="en-US" sz="14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300" kern="1200" dirty="0" smtClean="0">
              <a:solidFill>
                <a:schemeClr val="tx1"/>
              </a:solidFill>
              <a:effectLst/>
              <a:latin typeface="Times"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1F08059-0BDF-0E48-8E77-70A1CB3D9F22}"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4898178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400" kern="1200" dirty="0" smtClean="0">
                <a:solidFill>
                  <a:schemeClr val="tx1"/>
                </a:solidFill>
                <a:latin typeface="+mn-lt"/>
                <a:ea typeface="+mn-ea"/>
                <a:cs typeface="+mn-cs"/>
              </a:rPr>
              <a:t>Missing Middle housing types, such as duplexes, </a:t>
            </a:r>
            <a:r>
              <a:rPr lang="en-US" sz="1400" kern="1200" dirty="0" err="1" smtClean="0">
                <a:solidFill>
                  <a:schemeClr val="tx1"/>
                </a:solidFill>
                <a:latin typeface="+mn-lt"/>
                <a:ea typeface="+mn-ea"/>
                <a:cs typeface="+mn-cs"/>
              </a:rPr>
              <a:t>fourplexes</a:t>
            </a:r>
            <a:r>
              <a:rPr lang="en-US" sz="1400" kern="1200" dirty="0" smtClean="0">
                <a:solidFill>
                  <a:schemeClr val="tx1"/>
                </a:solidFill>
                <a:latin typeface="+mn-lt"/>
                <a:ea typeface="+mn-ea"/>
                <a:cs typeface="+mn-cs"/>
              </a:rPr>
              <a:t>, bungalow courts, mansion apartments, and live-work units</a:t>
            </a:r>
            <a:endParaRPr lang="en-US" sz="14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300" kern="1200" dirty="0" smtClean="0">
              <a:solidFill>
                <a:schemeClr val="tx1"/>
              </a:solidFill>
              <a:effectLst/>
              <a:latin typeface="Times"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1F08059-0BDF-0E48-8E77-70A1CB3D9F2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4898178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Cottages on Greene is a privately financed infill development composed of mixed income housing located in the historic downtown of East Greenwich, Rhode Island. Prior to construction, Cottages on Greene’s nearly one-acre site had sat derelict for several years. In early 2009, as the recession slowed development, a team led by 620 Main Street Associates responded by providing a project concept that leveraged the site’s </a:t>
            </a:r>
            <a:r>
              <a:rPr lang="en-US" sz="1200" kern="1200" dirty="0" err="1" smtClean="0">
                <a:solidFill>
                  <a:schemeClr val="tx1"/>
                </a:solidFill>
                <a:latin typeface="+mn-lt"/>
                <a:ea typeface="+mn-ea"/>
                <a:cs typeface="+mn-cs"/>
              </a:rPr>
              <a:t>walkable</a:t>
            </a:r>
            <a:r>
              <a:rPr lang="en-US" sz="1200" kern="1200" dirty="0" smtClean="0">
                <a:solidFill>
                  <a:schemeClr val="tx1"/>
                </a:solidFill>
                <a:latin typeface="+mn-lt"/>
                <a:ea typeface="+mn-ea"/>
                <a:cs typeface="+mn-cs"/>
              </a:rPr>
              <a:t> location and an emerging demand for scaled-down, urban-style living. As a 15-unit “cottage” development, a style influenced by the preserved cottage on the site, Cottages on Greene has contributed five deed-restricted units to the community’s supply of affordable housing. The Congress for the New Urbanism awarded the project an Honorable Mention in its 2011 Charter Awards program, which recognizes projects for excellence in </a:t>
            </a:r>
            <a:r>
              <a:rPr lang="en-US" sz="1200" kern="1200" dirty="0" err="1" smtClean="0">
                <a:solidFill>
                  <a:schemeClr val="tx1"/>
                </a:solidFill>
                <a:latin typeface="+mn-lt"/>
                <a:ea typeface="+mn-ea"/>
                <a:cs typeface="+mn-cs"/>
              </a:rPr>
              <a:t>walkable</a:t>
            </a:r>
            <a:r>
              <a:rPr lang="en-US" sz="1200" kern="1200" dirty="0" smtClean="0">
                <a:solidFill>
                  <a:schemeClr val="tx1"/>
                </a:solidFill>
                <a:latin typeface="+mn-lt"/>
                <a:ea typeface="+mn-ea"/>
                <a:cs typeface="+mn-cs"/>
              </a:rPr>
              <a:t> and sustainable design.1 Completed in November 2010, Cottages on Greene demonstrates how innovative housing solutions can succeed.</a:t>
            </a:r>
            <a:endParaRPr lang="en-US" dirty="0"/>
          </a:p>
        </p:txBody>
      </p:sp>
      <p:sp>
        <p:nvSpPr>
          <p:cNvPr id="4" name="Slide Number Placeholder 3"/>
          <p:cNvSpPr>
            <a:spLocks noGrp="1"/>
          </p:cNvSpPr>
          <p:nvPr>
            <p:ph type="sldNum" sz="quarter" idx="10"/>
          </p:nvPr>
        </p:nvSpPr>
        <p:spPr/>
        <p:txBody>
          <a:bodyPr/>
          <a:lstStyle/>
          <a:p>
            <a:fld id="{11184897-6850-C242-BA74-22629EB0AC10}" type="slidenum">
              <a:rPr lang="en-US" smtClean="0"/>
              <a:t>51</a:t>
            </a:fld>
            <a:endParaRPr lang="en-US"/>
          </a:p>
        </p:txBody>
      </p:sp>
    </p:spTree>
    <p:extLst>
      <p:ext uri="{BB962C8B-B14F-4D97-AF65-F5344CB8AC3E}">
        <p14:creationId xmlns:p14="http://schemas.microsoft.com/office/powerpoint/2010/main" val="13386562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300" b="1" kern="1200" dirty="0" smtClean="0">
                <a:solidFill>
                  <a:schemeClr val="tx1"/>
                </a:solidFill>
                <a:effectLst/>
                <a:latin typeface="Times" charset="0"/>
                <a:ea typeface="ＭＳ Ｐゴシック" charset="0"/>
                <a:cs typeface="ＭＳ Ｐゴシック" charset="0"/>
              </a:rPr>
              <a:t>Tactic #10: Add new units to existing subdivisions - </a:t>
            </a:r>
            <a:r>
              <a:rPr lang="en-US" sz="1300" b="1" kern="1200" dirty="0" err="1" smtClean="0">
                <a:solidFill>
                  <a:schemeClr val="tx1"/>
                </a:solidFill>
                <a:effectLst/>
                <a:latin typeface="Times" charset="0"/>
                <a:ea typeface="ＭＳ Ｐゴシック" charset="0"/>
                <a:cs typeface="ＭＳ Ｐゴシック" charset="0"/>
              </a:rPr>
              <a:t>reinhabitation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52</a:t>
            </a:fld>
            <a:endParaRPr lang="en-US"/>
          </a:p>
        </p:txBody>
      </p:sp>
    </p:spTree>
    <p:extLst>
      <p:ext uri="{BB962C8B-B14F-4D97-AF65-F5344CB8AC3E}">
        <p14:creationId xmlns:p14="http://schemas.microsoft.com/office/powerpoint/2010/main" val="14878167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400" dirty="0" smtClean="0">
                <a:latin typeface="Times" charset="0"/>
                <a:ea typeface="ＭＳ Ｐゴシック" charset="0"/>
                <a:cs typeface="ＭＳ Ｐゴシック" charset="0"/>
              </a:rPr>
              <a:t>These units can:</a:t>
            </a:r>
          </a:p>
          <a:p>
            <a:r>
              <a:rPr lang="en-US" sz="1400" dirty="0" smtClean="0">
                <a:latin typeface="Times" charset="0"/>
                <a:ea typeface="ＭＳ Ｐゴシック" charset="0"/>
                <a:cs typeface="ＭＳ Ｐゴシック" charset="0"/>
              </a:rPr>
              <a:t>	increase </a:t>
            </a:r>
            <a:r>
              <a:rPr lang="en-US" sz="1400" dirty="0" err="1" smtClean="0">
                <a:latin typeface="Times" charset="0"/>
                <a:ea typeface="ＭＳ Ｐゴシック" charset="0"/>
                <a:cs typeface="ＭＳ Ｐゴシック" charset="0"/>
              </a:rPr>
              <a:t>d.u</a:t>
            </a:r>
            <a:r>
              <a:rPr lang="en-US" sz="1400" dirty="0" smtClean="0">
                <a:latin typeface="Times" charset="0"/>
                <a:ea typeface="ＭＳ Ｐゴシック" charset="0"/>
                <a:cs typeface="ＭＳ Ｐゴシック" charset="0"/>
              </a:rPr>
              <a:t>. capacity, up to the min. threshold to support transit</a:t>
            </a:r>
          </a:p>
          <a:p>
            <a:r>
              <a:rPr lang="en-US" sz="1400" dirty="0" smtClean="0">
                <a:latin typeface="Times" charset="0"/>
                <a:ea typeface="ＭＳ Ｐゴシック" charset="0"/>
                <a:cs typeface="ＭＳ Ｐゴシック" charset="0"/>
              </a:rPr>
              <a:t>	provide more affordable rental units, or opportunities for multigenerational households</a:t>
            </a:r>
          </a:p>
          <a:p>
            <a:r>
              <a:rPr lang="en-US" sz="1400" dirty="0" smtClean="0">
                <a:latin typeface="Times" charset="0"/>
                <a:ea typeface="ＭＳ Ｐゴシック" charset="0"/>
                <a:cs typeface="ＭＳ Ｐゴシック" charset="0"/>
              </a:rPr>
              <a:t>	rental income stream for older homeowners who may be on fixed incomes</a:t>
            </a:r>
          </a:p>
          <a:p>
            <a:r>
              <a:rPr lang="en-US" sz="1400" dirty="0" smtClean="0">
                <a:latin typeface="Times" charset="0"/>
                <a:ea typeface="ＭＳ Ｐゴシック" charset="0"/>
                <a:cs typeface="ＭＳ Ｐゴシック" charset="0"/>
              </a:rPr>
              <a:t>But there is NIMBY resistance.</a:t>
            </a:r>
          </a:p>
          <a:p>
            <a:r>
              <a:rPr lang="en-US" sz="1400" dirty="0" smtClean="0">
                <a:latin typeface="Times" charset="0"/>
                <a:ea typeface="ＭＳ Ｐゴシック" charset="0"/>
                <a:cs typeface="ＭＳ Ｐゴシック" charset="0"/>
              </a:rPr>
              <a:t>Seattle sponsored a design competition and built three model units in one neighborhood.</a:t>
            </a:r>
          </a:p>
          <a:p>
            <a:r>
              <a:rPr lang="en-US" sz="1400" dirty="0" smtClean="0">
                <a:latin typeface="Times" charset="0"/>
                <a:ea typeface="ＭＳ Ｐゴシック" charset="0"/>
                <a:cs typeface="ＭＳ Ｐゴシック" charset="0"/>
              </a:rPr>
              <a:t>Acceptance led to expansion of the rezoning throughout the city - and several other municipalities in pacific northwest.</a:t>
            </a:r>
          </a:p>
          <a:p>
            <a:r>
              <a:rPr lang="en-US" sz="1400" dirty="0" smtClean="0">
                <a:latin typeface="Times" charset="0"/>
                <a:ea typeface="ＭＳ Ｐゴシック" charset="0"/>
                <a:cs typeface="ＭＳ Ｐゴシック" charset="0"/>
              </a:rPr>
              <a:t>I</a:t>
            </a:r>
            <a:r>
              <a:rPr lang="ja-JP" altLang="en-US" sz="1400" dirty="0" smtClean="0">
                <a:latin typeface="Times" charset="0"/>
                <a:ea typeface="ＭＳ Ｐゴシック" charset="0"/>
                <a:cs typeface="ＭＳ Ｐゴシック" charset="0"/>
              </a:rPr>
              <a:t>’</a:t>
            </a:r>
            <a:r>
              <a:rPr lang="en-US" sz="1400" dirty="0" smtClean="0">
                <a:latin typeface="Times" charset="0"/>
                <a:ea typeface="ＭＳ Ｐゴシック" charset="0"/>
                <a:cs typeface="ＭＳ Ｐゴシック" charset="0"/>
              </a:rPr>
              <a:t>m working my influence to initiate similar changes on Long Island, where there are already many illegal apts.</a:t>
            </a:r>
          </a:p>
          <a:p>
            <a:endParaRPr lang="en-US" sz="1400" dirty="0" smtClean="0">
              <a:latin typeface="Times" charset="0"/>
              <a:ea typeface="ＭＳ Ｐゴシック" charset="0"/>
              <a:cs typeface="ＭＳ Ｐゴシック"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400" kern="1200" dirty="0" err="1" smtClean="0">
                <a:solidFill>
                  <a:schemeClr val="tx1"/>
                </a:solidFill>
                <a:effectLst/>
                <a:latin typeface="Times" charset="0"/>
                <a:ea typeface="ＭＳ Ｐゴシック" charset="0"/>
                <a:cs typeface="ＭＳ Ｐゴシック" charset="0"/>
              </a:rPr>
              <a:t>Licton</a:t>
            </a:r>
            <a:r>
              <a:rPr lang="en-US" sz="1400" kern="1200" dirty="0" smtClean="0">
                <a:solidFill>
                  <a:schemeClr val="tx1"/>
                </a:solidFill>
                <a:effectLst/>
                <a:latin typeface="Times" charset="0"/>
                <a:ea typeface="ＭＳ Ｐゴシック" charset="0"/>
                <a:cs typeface="ＭＳ Ｐゴシック" charset="0"/>
              </a:rPr>
              <a:t> Springs DADU, Seattle (result of a design competition)</a:t>
            </a:r>
          </a:p>
          <a:p>
            <a:endParaRPr lang="en-US" sz="1400" dirty="0" smtClean="0">
              <a:latin typeface="Times"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300" kern="1200" dirty="0" smtClean="0">
              <a:solidFill>
                <a:schemeClr val="tx1"/>
              </a:solidFill>
              <a:effectLst/>
              <a:latin typeface="Times"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53</a:t>
            </a:fld>
            <a:endParaRPr lang="en-US"/>
          </a:p>
        </p:txBody>
      </p:sp>
    </p:spTree>
    <p:extLst>
      <p:ext uri="{BB962C8B-B14F-4D97-AF65-F5344CB8AC3E}">
        <p14:creationId xmlns:p14="http://schemas.microsoft.com/office/powerpoint/2010/main" val="1908024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300" b="1" kern="1200" dirty="0" smtClean="0">
                <a:solidFill>
                  <a:schemeClr val="tx1"/>
                </a:solidFill>
                <a:effectLst/>
                <a:latin typeface="Times" charset="0"/>
                <a:ea typeface="ＭＳ Ｐゴシック" charset="0"/>
                <a:cs typeface="ＭＳ Ｐゴシック" charset="0"/>
              </a:rPr>
              <a:t>Tactic #11: Invest in quality architecture </a:t>
            </a:r>
          </a:p>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pPr>
                <a:defRPr/>
              </a:pPr>
              <a:t>54</a:t>
            </a:fld>
            <a:endParaRPr lang="en-US"/>
          </a:p>
        </p:txBody>
      </p:sp>
    </p:spTree>
    <p:extLst>
      <p:ext uri="{BB962C8B-B14F-4D97-AF65-F5344CB8AC3E}">
        <p14:creationId xmlns:p14="http://schemas.microsoft.com/office/powerpoint/2010/main" val="26033934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C3D14-5871-DC4B-A41B-596E92B89135}" type="slidenum">
              <a:rPr lang="en-US" smtClean="0"/>
              <a:t>55</a:t>
            </a:fld>
            <a:endParaRPr lang="en-US"/>
          </a:p>
        </p:txBody>
      </p:sp>
    </p:spTree>
    <p:extLst>
      <p:ext uri="{BB962C8B-B14F-4D97-AF65-F5344CB8AC3E}">
        <p14:creationId xmlns:p14="http://schemas.microsoft.com/office/powerpoint/2010/main" val="22492999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Times" charset="0"/>
                <a:ea typeface="ＭＳ Ｐゴシック" charset="0"/>
                <a:cs typeface="ＭＳ Ｐゴシック" charset="0"/>
              </a:rPr>
              <a:t>An</a:t>
            </a:r>
            <a:r>
              <a:rPr lang="en-US" baseline="0" dirty="0" smtClean="0">
                <a:latin typeface="Times" charset="0"/>
                <a:ea typeface="ＭＳ Ｐゴシック" charset="0"/>
                <a:cs typeface="ＭＳ Ｐゴシック" charset="0"/>
              </a:rPr>
              <a:t> article summarizing these tactics is available on the Build a Better Burb website – now powered by CNU, check it out -- and they are also discussed in the Designing Suburban Futures and Retrofitting Sprawl books.</a:t>
            </a:r>
          </a:p>
          <a:p>
            <a:endParaRPr lang="en-US" dirty="0"/>
          </a:p>
        </p:txBody>
      </p:sp>
      <p:sp>
        <p:nvSpPr>
          <p:cNvPr id="4" name="Slide Number Placeholder 3"/>
          <p:cNvSpPr>
            <a:spLocks noGrp="1"/>
          </p:cNvSpPr>
          <p:nvPr>
            <p:ph type="sldNum" sz="quarter" idx="10"/>
          </p:nvPr>
        </p:nvSpPr>
        <p:spPr/>
        <p:txBody>
          <a:bodyPr/>
          <a:lstStyle/>
          <a:p>
            <a:fld id="{6EFC3D14-5871-DC4B-A41B-596E92B89135}" type="slidenum">
              <a:rPr lang="en-US" smtClean="0"/>
              <a:t>56</a:t>
            </a:fld>
            <a:endParaRPr lang="en-US"/>
          </a:p>
        </p:txBody>
      </p:sp>
    </p:spTree>
    <p:extLst>
      <p:ext uri="{BB962C8B-B14F-4D97-AF65-F5344CB8AC3E}">
        <p14:creationId xmlns:p14="http://schemas.microsoft.com/office/powerpoint/2010/main" val="7346239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 latest initiative with the Long Island Index was the </a:t>
            </a:r>
            <a:r>
              <a:rPr lang="en-US" sz="1200" b="1" kern="1200" dirty="0" err="1" smtClean="0">
                <a:solidFill>
                  <a:schemeClr val="tx1"/>
                </a:solidFill>
                <a:effectLst/>
                <a:latin typeface="+mn-lt"/>
                <a:ea typeface="+mn-ea"/>
                <a:cs typeface="+mn-cs"/>
              </a:rPr>
              <a:t>ParkingPLUS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Design Challenge. In collaboration with </a:t>
            </a:r>
            <a:r>
              <a:rPr lang="en-US" sz="1200" kern="1200" dirty="0" err="1" smtClean="0">
                <a:solidFill>
                  <a:schemeClr val="tx1"/>
                </a:solidFill>
                <a:effectLst/>
                <a:latin typeface="+mn-lt"/>
                <a:ea typeface="+mn-ea"/>
                <a:cs typeface="+mn-cs"/>
              </a:rPr>
              <a:t>Kaja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Kuhl</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We called our project </a:t>
            </a:r>
            <a:r>
              <a:rPr lang="en-US" sz="1200" kern="1200" dirty="0" err="1" smtClean="0">
                <a:solidFill>
                  <a:schemeClr val="tx1"/>
                </a:solidFill>
                <a:effectLst/>
                <a:latin typeface="+mn-lt"/>
                <a:ea typeface="+mn-ea"/>
                <a:cs typeface="+mn-cs"/>
              </a:rPr>
              <a:t>ParkingPLUS</a:t>
            </a:r>
            <a:r>
              <a:rPr lang="en-US" sz="1200" kern="1200" dirty="0" smtClean="0">
                <a:solidFill>
                  <a:schemeClr val="tx1"/>
                </a:solidFill>
                <a:effectLst/>
                <a:latin typeface="+mn-lt"/>
                <a:ea typeface="+mn-ea"/>
                <a:cs typeface="+mn-cs"/>
              </a:rPr>
              <a:t>—the “plus” added to signal that we wanted designs to transcend the structured parking program. The central question was: “How can transit-adjacent surface parking lots in suburban downtowns be leveraged for other uses beyond parking while at the same time more efficiently accommodating cars?” </a:t>
            </a:r>
          </a:p>
          <a:p>
            <a:endParaRPr lang="en-US" dirty="0"/>
          </a:p>
        </p:txBody>
      </p:sp>
      <p:sp>
        <p:nvSpPr>
          <p:cNvPr id="4" name="Slide Number Placeholder 3"/>
          <p:cNvSpPr>
            <a:spLocks noGrp="1"/>
          </p:cNvSpPr>
          <p:nvPr>
            <p:ph type="sldNum" sz="quarter" idx="10"/>
          </p:nvPr>
        </p:nvSpPr>
        <p:spPr/>
        <p:txBody>
          <a:bodyPr/>
          <a:lstStyle/>
          <a:p>
            <a:fld id="{6EFC3D14-5871-DC4B-A41B-596E92B89135}" type="slidenum">
              <a:rPr lang="en-US" smtClean="0">
                <a:solidFill>
                  <a:prstClr val="black"/>
                </a:solidFill>
                <a:latin typeface="Calibri"/>
              </a:rPr>
              <a:pPr/>
              <a:t>57</a:t>
            </a:fld>
            <a:endParaRPr lang="en-US">
              <a:solidFill>
                <a:prstClr val="black"/>
              </a:solidFill>
              <a:latin typeface="Calibri"/>
            </a:endParaRPr>
          </a:p>
        </p:txBody>
      </p:sp>
    </p:spTree>
    <p:extLst>
      <p:ext uri="{BB962C8B-B14F-4D97-AF65-F5344CB8AC3E}">
        <p14:creationId xmlns:p14="http://schemas.microsoft.com/office/powerpoint/2010/main" val="39368041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a:t>
            </a:r>
            <a:r>
              <a:rPr lang="en-US" baseline="0" dirty="0" smtClean="0"/>
              <a:t> suburban downtown</a:t>
            </a:r>
            <a:r>
              <a:rPr lang="en-US" dirty="0" smtClean="0"/>
              <a:t> parking</a:t>
            </a:r>
            <a:r>
              <a:rPr lang="en-US" baseline="0" dirty="0" smtClean="0"/>
              <a:t> lots</a:t>
            </a:r>
            <a:r>
              <a:rPr lang="en-US" dirty="0" smtClean="0"/>
              <a:t> sites</a:t>
            </a:r>
            <a:r>
              <a:rPr lang="en-US" baseline="0" dirty="0" smtClean="0"/>
              <a:t> paired with four design teams, selected through a highly competitive process.</a:t>
            </a:r>
          </a:p>
          <a:p>
            <a:r>
              <a:rPr lang="en-US" strike="sngStrike" baseline="0" dirty="0" smtClean="0"/>
              <a:t>Rockville Centre and Westbury in Nassau County; Ronkonkoma and </a:t>
            </a:r>
            <a:r>
              <a:rPr lang="en-US" strike="sngStrike" baseline="0" dirty="0" err="1" smtClean="0"/>
              <a:t>Patchoque</a:t>
            </a:r>
            <a:r>
              <a:rPr lang="en-US" strike="sngStrike" baseline="0" dirty="0" smtClean="0"/>
              <a:t> in Suffolk County.</a:t>
            </a:r>
          </a:p>
          <a:p>
            <a:r>
              <a:rPr lang="en-US" baseline="0" dirty="0" smtClean="0"/>
              <a:t>Challenging negotiations to identify civic leaders willing to partner with us on this initiative – an education in itself in the complexities of suburban politics; political fragmentation is often cited as a significant impediment to progressive change.</a:t>
            </a:r>
          </a:p>
          <a:p>
            <a:endParaRPr lang="en-US" baseline="0" dirty="0" smtClean="0"/>
          </a:p>
        </p:txBody>
      </p:sp>
      <p:sp>
        <p:nvSpPr>
          <p:cNvPr id="4" name="Slide Number Placeholder 3"/>
          <p:cNvSpPr>
            <a:spLocks noGrp="1"/>
          </p:cNvSpPr>
          <p:nvPr>
            <p:ph type="sldNum" sz="quarter" idx="10"/>
          </p:nvPr>
        </p:nvSpPr>
        <p:spPr/>
        <p:txBody>
          <a:bodyPr/>
          <a:lstStyle/>
          <a:p>
            <a:fld id="{43511B0D-4D78-2648-806A-351E74E325C2}" type="slidenum">
              <a:rPr lang="en-US" smtClean="0">
                <a:solidFill>
                  <a:prstClr val="black"/>
                </a:solidFill>
                <a:latin typeface="Calibri"/>
              </a:rPr>
              <a:pPr/>
              <a:t>58</a:t>
            </a:fld>
            <a:endParaRPr lang="en-US">
              <a:solidFill>
                <a:prstClr val="black"/>
              </a:solidFill>
              <a:latin typeface="Calibri"/>
            </a:endParaRPr>
          </a:p>
        </p:txBody>
      </p:sp>
    </p:spTree>
    <p:extLst>
      <p:ext uri="{BB962C8B-B14F-4D97-AF65-F5344CB8AC3E}">
        <p14:creationId xmlns:p14="http://schemas.microsoft.com/office/powerpoint/2010/main" val="29949511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will show you just one of the four resulting projects,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designed by the Boston-based firm Utile, Inc. </a:t>
            </a:r>
          </a:p>
          <a:p>
            <a:endParaRPr lang="en-US" dirty="0"/>
          </a:p>
        </p:txBody>
      </p:sp>
      <p:sp>
        <p:nvSpPr>
          <p:cNvPr id="4" name="Slide Number Placeholder 3"/>
          <p:cNvSpPr>
            <a:spLocks noGrp="1"/>
          </p:cNvSpPr>
          <p:nvPr>
            <p:ph type="sldNum" sz="quarter" idx="10"/>
          </p:nvPr>
        </p:nvSpPr>
        <p:spPr/>
        <p:txBody>
          <a:bodyPr/>
          <a:lstStyle/>
          <a:p>
            <a:fld id="{1A04A182-C2C6-6F4D-ABE4-7A2D1ED3F138}" type="slidenum">
              <a:rPr lang="en-US" smtClean="0"/>
              <a:t>59</a:t>
            </a:fld>
            <a:endParaRPr lang="en-US"/>
          </a:p>
        </p:txBody>
      </p:sp>
    </p:spTree>
    <p:extLst>
      <p:ext uri="{BB962C8B-B14F-4D97-AF65-F5344CB8AC3E}">
        <p14:creationId xmlns:p14="http://schemas.microsoft.com/office/powerpoint/2010/main" val="9983466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kern="1200" dirty="0" smtClean="0">
                <a:solidFill>
                  <a:schemeClr val="tx1"/>
                </a:solidFill>
                <a:effectLst/>
                <a:latin typeface="+mn-lt"/>
                <a:ea typeface="+mn-ea"/>
                <a:cs typeface="+mn-cs"/>
              </a:rPr>
              <a:t>The tracks</a:t>
            </a:r>
            <a:r>
              <a:rPr lang="en-US" sz="1200" u="none" kern="1200" baseline="0" dirty="0" smtClean="0">
                <a:solidFill>
                  <a:schemeClr val="tx1"/>
                </a:solidFill>
                <a:effectLst/>
                <a:latin typeface="+mn-lt"/>
                <a:ea typeface="+mn-ea"/>
                <a:cs typeface="+mn-cs"/>
              </a:rPr>
              <a:t> </a:t>
            </a:r>
            <a:r>
              <a:rPr lang="en-US" sz="1200" u="none" kern="1200" dirty="0" smtClean="0">
                <a:solidFill>
                  <a:schemeClr val="tx1"/>
                </a:solidFill>
                <a:effectLst/>
                <a:latin typeface="+mn-lt"/>
                <a:ea typeface="+mn-ea"/>
                <a:cs typeface="+mn-cs"/>
              </a:rPr>
              <a:t>at</a:t>
            </a:r>
            <a:r>
              <a:rPr lang="en-US" sz="1200" u="none" kern="1200" baseline="0" dirty="0" smtClean="0">
                <a:solidFill>
                  <a:schemeClr val="tx1"/>
                </a:solidFill>
                <a:effectLst/>
                <a:latin typeface="+mn-lt"/>
                <a:ea typeface="+mn-ea"/>
                <a:cs typeface="+mn-cs"/>
              </a:rPr>
              <a:t> this station in this community, less than a 40 minute ride from Manhattan, are</a:t>
            </a:r>
            <a:r>
              <a:rPr lang="en-US" sz="1200" u="none" kern="1200" dirty="0" smtClean="0">
                <a:solidFill>
                  <a:schemeClr val="tx1"/>
                </a:solidFill>
                <a:effectLst/>
                <a:latin typeface="+mn-lt"/>
                <a:ea typeface="+mn-ea"/>
                <a:cs typeface="+mn-cs"/>
              </a:rPr>
              <a:t> elevated with a </a:t>
            </a:r>
            <a:r>
              <a:rPr lang="en-US" sz="1200" u="sng" kern="1200" dirty="0" smtClean="0">
                <a:solidFill>
                  <a:schemeClr val="tx1"/>
                </a:solidFill>
                <a:effectLst/>
                <a:latin typeface="+mn-lt"/>
                <a:ea typeface="+mn-ea"/>
                <a:cs typeface="+mn-cs"/>
              </a:rPr>
              <a:t>concrete colonnade </a:t>
            </a:r>
            <a:r>
              <a:rPr lang="en-US" sz="1200" kern="1200" dirty="0" smtClean="0">
                <a:solidFill>
                  <a:schemeClr val="tx1"/>
                </a:solidFill>
                <a:effectLst/>
                <a:latin typeface="+mn-lt"/>
                <a:ea typeface="+mn-ea"/>
                <a:cs typeface="+mn-cs"/>
              </a:rPr>
              <a:t>that gave </a:t>
            </a:r>
            <a:r>
              <a:rPr lang="en-US" sz="1200" u="sng" kern="1200" dirty="0" smtClean="0">
                <a:solidFill>
                  <a:schemeClr val="tx1"/>
                </a:solidFill>
                <a:effectLst/>
                <a:latin typeface="+mn-lt"/>
                <a:ea typeface="+mn-ea"/>
                <a:cs typeface="+mn-cs"/>
              </a:rPr>
              <a:t>inspiration</a:t>
            </a:r>
            <a:r>
              <a:rPr lang="en-US" sz="1200" kern="1200" dirty="0" smtClean="0">
                <a:solidFill>
                  <a:schemeClr val="tx1"/>
                </a:solidFill>
                <a:effectLst/>
                <a:latin typeface="+mn-lt"/>
                <a:ea typeface="+mn-ea"/>
                <a:cs typeface="+mn-cs"/>
              </a:rPr>
              <a:t> to the design, a </a:t>
            </a:r>
            <a:r>
              <a:rPr lang="en-US" sz="1200" u="sng" kern="1200" dirty="0" smtClean="0">
                <a:solidFill>
                  <a:schemeClr val="tx1"/>
                </a:solidFill>
                <a:effectLst/>
                <a:latin typeface="+mn-lt"/>
                <a:ea typeface="+mn-ea"/>
                <a:cs typeface="+mn-cs"/>
              </a:rPr>
              <a:t>garage prototype</a:t>
            </a:r>
            <a:r>
              <a:rPr lang="en-US" sz="1200" kern="1200" dirty="0" smtClean="0">
                <a:solidFill>
                  <a:schemeClr val="tx1"/>
                </a:solidFill>
                <a:effectLst/>
                <a:latin typeface="+mn-lt"/>
                <a:ea typeface="+mn-ea"/>
                <a:cs typeface="+mn-cs"/>
              </a:rPr>
              <a:t> with a ground floor of </a:t>
            </a:r>
            <a:r>
              <a:rPr lang="en-US" sz="1200" u="sng" kern="1200" dirty="0" smtClean="0">
                <a:solidFill>
                  <a:schemeClr val="tx1"/>
                </a:solidFill>
                <a:effectLst/>
                <a:latin typeface="+mn-lt"/>
                <a:ea typeface="+mn-ea"/>
                <a:cs typeface="+mn-cs"/>
              </a:rPr>
              <a:t>soaring, monumental, arches</a:t>
            </a:r>
            <a:r>
              <a:rPr lang="en-US" sz="1200" u="none" kern="1200" dirty="0" smtClean="0">
                <a:solidFill>
                  <a:schemeClr val="tx1"/>
                </a:solidFill>
                <a:effectLst/>
                <a:latin typeface="+mn-lt"/>
                <a:ea typeface="+mn-ea"/>
                <a:cs typeface="+mn-cs"/>
              </a:rPr>
              <a:t>,</a:t>
            </a:r>
            <a:r>
              <a:rPr lang="en-US" sz="1200" u="none" kern="1200" baseline="0" dirty="0" smtClean="0">
                <a:solidFill>
                  <a:schemeClr val="tx1"/>
                </a:solidFill>
                <a:effectLst/>
                <a:latin typeface="+mn-lt"/>
                <a:ea typeface="+mn-ea"/>
                <a:cs typeface="+mn-cs"/>
              </a:rPr>
              <a:t> that are economical to construct in tilt-up concrete.</a:t>
            </a:r>
            <a:endParaRPr lang="en-US" sz="1200" u="none"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04A182-C2C6-6F4D-ABE4-7A2D1ED3F138}" type="slidenum">
              <a:rPr lang="en-US" smtClean="0"/>
              <a:t>60</a:t>
            </a:fld>
            <a:endParaRPr lang="en-US"/>
          </a:p>
        </p:txBody>
      </p:sp>
    </p:spTree>
    <p:extLst>
      <p:ext uri="{BB962C8B-B14F-4D97-AF65-F5344CB8AC3E}">
        <p14:creationId xmlns:p14="http://schemas.microsoft.com/office/powerpoint/2010/main" val="179468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a:t>
            </a:r>
            <a:r>
              <a:rPr lang="en-US" sz="1200" kern="1200" baseline="0" dirty="0" smtClean="0">
                <a:solidFill>
                  <a:schemeClr val="tx1"/>
                </a:solidFill>
                <a:effectLst/>
                <a:latin typeface="+mn-lt"/>
                <a:ea typeface="+mn-ea"/>
                <a:cs typeface="+mn-cs"/>
              </a:rPr>
              <a:t> plan showing 3 versions of the prototype, plugging into new and existing open spaces along the rail line.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04A182-C2C6-6F4D-ABE4-7A2D1ED3F138}" type="slidenum">
              <a:rPr lang="en-US" smtClean="0"/>
              <a:t>61</a:t>
            </a:fld>
            <a:endParaRPr lang="en-US"/>
          </a:p>
        </p:txBody>
      </p:sp>
    </p:spTree>
    <p:extLst>
      <p:ext uri="{BB962C8B-B14F-4D97-AF65-F5344CB8AC3E}">
        <p14:creationId xmlns:p14="http://schemas.microsoft.com/office/powerpoint/2010/main" val="24284023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prototype is designed with </a:t>
            </a:r>
            <a:r>
              <a:rPr lang="en-US" sz="1200" u="sng" kern="1200" dirty="0" smtClean="0">
                <a:solidFill>
                  <a:schemeClr val="tx1"/>
                </a:solidFill>
                <a:effectLst/>
                <a:latin typeface="+mn-lt"/>
                <a:ea typeface="+mn-ea"/>
                <a:cs typeface="+mn-cs"/>
              </a:rPr>
              <a:t>flat floor plates</a:t>
            </a:r>
            <a:r>
              <a:rPr lang="en-US" sz="1200" kern="1200" dirty="0" smtClean="0">
                <a:solidFill>
                  <a:schemeClr val="tx1"/>
                </a:solidFill>
                <a:effectLst/>
                <a:latin typeface="+mn-lt"/>
                <a:ea typeface="+mn-ea"/>
                <a:cs typeface="+mn-cs"/>
              </a:rPr>
              <a:t> rather than sloped and greater than typical floor-to-floor heights to anticipate </a:t>
            </a:r>
            <a:r>
              <a:rPr lang="en-US" sz="1200" u="sng" kern="1200" dirty="0" smtClean="0">
                <a:solidFill>
                  <a:schemeClr val="tx1"/>
                </a:solidFill>
                <a:effectLst/>
                <a:latin typeface="+mn-lt"/>
                <a:ea typeface="+mn-ea"/>
                <a:cs typeface="+mn-cs"/>
              </a:rPr>
              <a:t>conversion to other uses</a:t>
            </a:r>
            <a:r>
              <a:rPr lang="en-US" sz="1200" kern="1200" dirty="0" smtClean="0">
                <a:solidFill>
                  <a:schemeClr val="tx1"/>
                </a:solidFill>
                <a:effectLst/>
                <a:latin typeface="+mn-lt"/>
                <a:ea typeface="+mn-ea"/>
                <a:cs typeface="+mn-cs"/>
              </a:rPr>
              <a:t>, should the demand for parking decline in the future.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design also demonstrates a </a:t>
            </a:r>
            <a:r>
              <a:rPr lang="en-US" sz="1200" u="sng" kern="1200" dirty="0" smtClean="0">
                <a:solidFill>
                  <a:schemeClr val="tx1"/>
                </a:solidFill>
                <a:effectLst/>
                <a:latin typeface="+mn-lt"/>
                <a:ea typeface="+mn-ea"/>
                <a:cs typeface="+mn-cs"/>
              </a:rPr>
              <a:t>plug-and-play concept </a:t>
            </a:r>
            <a:r>
              <a:rPr lang="en-US" sz="1200" kern="1200" dirty="0" smtClean="0">
                <a:solidFill>
                  <a:schemeClr val="tx1"/>
                </a:solidFill>
                <a:effectLst/>
                <a:latin typeface="+mn-lt"/>
                <a:ea typeface="+mn-ea"/>
                <a:cs typeface="+mn-cs"/>
              </a:rPr>
              <a:t>for additional uses, from housing to tennis courts,</a:t>
            </a:r>
            <a:r>
              <a:rPr lang="en-US" sz="1200" kern="1200" baseline="0" dirty="0" smtClean="0">
                <a:solidFill>
                  <a:schemeClr val="tx1"/>
                </a:solidFill>
                <a:effectLst/>
                <a:latin typeface="+mn-lt"/>
                <a:ea typeface="+mn-ea"/>
                <a:cs typeface="+mn-cs"/>
              </a:rPr>
              <a:t> and retail space to a relocated police station.</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7361E2A-3DB4-B647-A36A-FBD6B176E354}" type="slidenum">
              <a:rPr lang="en-US" smtClean="0"/>
              <a:pPr/>
              <a:t>62</a:t>
            </a:fld>
            <a:endParaRPr lang="en-US"/>
          </a:p>
        </p:txBody>
      </p:sp>
      <p:sp>
        <p:nvSpPr>
          <p:cNvPr id="5" name="Header Placeholder 4"/>
          <p:cNvSpPr>
            <a:spLocks noGrp="1"/>
          </p:cNvSpPr>
          <p:nvPr>
            <p:ph type="hdr" sz="quarter" idx="11"/>
          </p:nvPr>
        </p:nvSpPr>
        <p:spPr/>
        <p:txBody>
          <a:bodyPr/>
          <a:lstStyle/>
          <a:p>
            <a:pPr>
              <a:defRPr/>
            </a:pPr>
            <a:r>
              <a:rPr lang="en-US" smtClean="0"/>
              <a:t>Long Island Index</a:t>
            </a:r>
            <a:endParaRPr lang="en-US"/>
          </a:p>
        </p:txBody>
      </p:sp>
    </p:spTree>
    <p:extLst>
      <p:ext uri="{BB962C8B-B14F-4D97-AF65-F5344CB8AC3E}">
        <p14:creationId xmlns:p14="http://schemas.microsoft.com/office/powerpoint/2010/main" val="22564082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design for the </a:t>
            </a:r>
            <a:r>
              <a:rPr lang="en-US" sz="1200" u="sng" kern="1200" dirty="0" smtClean="0">
                <a:solidFill>
                  <a:schemeClr val="tx1"/>
                </a:solidFill>
                <a:effectLst/>
                <a:latin typeface="+mn-lt"/>
                <a:ea typeface="+mn-ea"/>
                <a:cs typeface="+mn-cs"/>
              </a:rPr>
              <a:t>flexible use of the ground floor</a:t>
            </a:r>
            <a:r>
              <a:rPr lang="en-US" sz="1200" u="none" kern="1200" baseline="0" dirty="0" smtClean="0">
                <a:solidFill>
                  <a:schemeClr val="tx1"/>
                </a:solidFill>
                <a:effectLst/>
                <a:latin typeface="+mn-lt"/>
                <a:ea typeface="+mn-ea"/>
                <a:cs typeface="+mn-cs"/>
              </a:rPr>
              <a:t> is distinctive</a:t>
            </a:r>
            <a:r>
              <a:rPr lang="en-US" sz="1200" kern="1200" dirty="0" smtClean="0">
                <a:solidFill>
                  <a:schemeClr val="tx1"/>
                </a:solidFill>
                <a:effectLst/>
                <a:latin typeface="+mn-lt"/>
                <a:ea typeface="+mn-ea"/>
                <a:cs typeface="+mn-cs"/>
              </a:rPr>
              <a:t> It allows for other uses to take over the space on weekends and evenings for markets or festivals, when the need for commuter parking space is less. </a:t>
            </a:r>
          </a:p>
          <a:p>
            <a:endParaRPr lang="en-US" dirty="0"/>
          </a:p>
        </p:txBody>
      </p:sp>
      <p:sp>
        <p:nvSpPr>
          <p:cNvPr id="4" name="Slide Number Placeholder 3"/>
          <p:cNvSpPr>
            <a:spLocks noGrp="1"/>
          </p:cNvSpPr>
          <p:nvPr>
            <p:ph type="sldNum" sz="quarter" idx="10"/>
          </p:nvPr>
        </p:nvSpPr>
        <p:spPr/>
        <p:txBody>
          <a:bodyPr/>
          <a:lstStyle/>
          <a:p>
            <a:fld id="{87361E2A-3DB4-B647-A36A-FBD6B176E354}" type="slidenum">
              <a:rPr lang="en-US" smtClean="0"/>
              <a:pPr/>
              <a:t>63</a:t>
            </a:fld>
            <a:endParaRPr lang="en-US"/>
          </a:p>
        </p:txBody>
      </p:sp>
      <p:sp>
        <p:nvSpPr>
          <p:cNvPr id="5" name="Header Placeholder 4"/>
          <p:cNvSpPr>
            <a:spLocks noGrp="1"/>
          </p:cNvSpPr>
          <p:nvPr>
            <p:ph type="hdr" sz="quarter" idx="11"/>
          </p:nvPr>
        </p:nvSpPr>
        <p:spPr/>
        <p:txBody>
          <a:bodyPr/>
          <a:lstStyle/>
          <a:p>
            <a:pPr>
              <a:defRPr/>
            </a:pPr>
            <a:r>
              <a:rPr lang="en-US" smtClean="0"/>
              <a:t>Long Island Index</a:t>
            </a:r>
            <a:endParaRPr lang="en-US"/>
          </a:p>
        </p:txBody>
      </p:sp>
    </p:spTree>
    <p:extLst>
      <p:ext uri="{BB962C8B-B14F-4D97-AF65-F5344CB8AC3E}">
        <p14:creationId xmlns:p14="http://schemas.microsoft.com/office/powerpoint/2010/main" val="22564082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Ellen and I are working on a follow up book</a:t>
            </a:r>
            <a:r>
              <a:rPr lang="en-US" b="0" baseline="0" dirty="0" smtClean="0"/>
              <a:t> of new case studies; we’ve organized it around presenting retrofits that raise the bar in response to a catalog of 21</a:t>
            </a:r>
            <a:r>
              <a:rPr lang="en-US" b="0" baseline="30000" dirty="0" smtClean="0"/>
              <a:t>st</a:t>
            </a:r>
            <a:r>
              <a:rPr lang="en-US" b="0" baseline="0" dirty="0" smtClean="0"/>
              <a:t> century challenges.</a:t>
            </a:r>
            <a:endParaRPr lang="en-US" b="0"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64</a:t>
            </a:fld>
            <a:endParaRPr lang="en-US">
              <a:solidFill>
                <a:prstClr val="black"/>
              </a:solidFill>
            </a:endParaRPr>
          </a:p>
        </p:txBody>
      </p:sp>
    </p:spTree>
    <p:extLst>
      <p:ext uri="{BB962C8B-B14F-4D97-AF65-F5344CB8AC3E}">
        <p14:creationId xmlns:p14="http://schemas.microsoft.com/office/powerpoint/2010/main" val="18613746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65</a:t>
            </a:fld>
            <a:endParaRPr lang="en-US">
              <a:solidFill>
                <a:prstClr val="black"/>
              </a:solidFill>
            </a:endParaRPr>
          </a:p>
        </p:txBody>
      </p:sp>
    </p:spTree>
    <p:extLst>
      <p:ext uri="{BB962C8B-B14F-4D97-AF65-F5344CB8AC3E}">
        <p14:creationId xmlns:p14="http://schemas.microsoft.com/office/powerpoint/2010/main" val="18613746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0871D4F-1362-2441-B857-1A2A313462AB}" type="slidenum">
              <a:rPr lang="en-US" smtClean="0">
                <a:solidFill>
                  <a:prstClr val="black"/>
                </a:solidFill>
              </a:rPr>
              <a:pPr>
                <a:defRPr/>
              </a:pPr>
              <a:t>66</a:t>
            </a:fld>
            <a:endParaRPr lang="en-US">
              <a:solidFill>
                <a:prstClr val="black"/>
              </a:solidFill>
            </a:endParaRPr>
          </a:p>
        </p:txBody>
      </p:sp>
    </p:spTree>
    <p:extLst>
      <p:ext uri="{BB962C8B-B14F-4D97-AF65-F5344CB8AC3E}">
        <p14:creationId xmlns:p14="http://schemas.microsoft.com/office/powerpoint/2010/main" val="18613746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ea typeface="ＭＳ Ｐゴシック" charset="-128"/>
              <a:cs typeface="+mn-cs"/>
            </a:endParaRPr>
          </a:p>
        </p:txBody>
      </p:sp>
      <p:sp>
        <p:nvSpPr>
          <p:cNvPr id="4" name="Slide Number Placeholder 3"/>
          <p:cNvSpPr>
            <a:spLocks noGrp="1"/>
          </p:cNvSpPr>
          <p:nvPr>
            <p:ph type="sldNum" sz="quarter" idx="10"/>
          </p:nvPr>
        </p:nvSpPr>
        <p:spPr/>
        <p:txBody>
          <a:bodyPr/>
          <a:lstStyle/>
          <a:p>
            <a:fld id="{87361E2A-3DB4-B647-A36A-FBD6B176E354}" type="slidenum">
              <a:rPr lang="en-US" smtClean="0">
                <a:solidFill>
                  <a:prstClr val="black"/>
                </a:solidFill>
              </a:rPr>
              <a:pPr/>
              <a:t>67</a:t>
            </a:fld>
            <a:endParaRPr lang="en-US">
              <a:solidFill>
                <a:prstClr val="black"/>
              </a:solidFill>
            </a:endParaRPr>
          </a:p>
        </p:txBody>
      </p:sp>
      <p:sp>
        <p:nvSpPr>
          <p:cNvPr id="5" name="Header Placeholder 4"/>
          <p:cNvSpPr>
            <a:spLocks noGrp="1"/>
          </p:cNvSpPr>
          <p:nvPr>
            <p:ph type="hdr" sz="quarter" idx="11"/>
          </p:nvPr>
        </p:nvSpPr>
        <p:spPr/>
        <p:txBody>
          <a:bodyPr/>
          <a:lstStyle/>
          <a:p>
            <a:pPr>
              <a:defRPr/>
            </a:pPr>
            <a:r>
              <a:rPr lang="en-US" smtClean="0">
                <a:solidFill>
                  <a:prstClr val="black"/>
                </a:solidFill>
              </a:rPr>
              <a:t>Long Island Index</a:t>
            </a:r>
            <a:endParaRPr lang="en-US">
              <a:solidFill>
                <a:prstClr val="black"/>
              </a:solidFill>
            </a:endParaRPr>
          </a:p>
        </p:txBody>
      </p:sp>
    </p:spTree>
    <p:extLst>
      <p:ext uri="{BB962C8B-B14F-4D97-AF65-F5344CB8AC3E}">
        <p14:creationId xmlns:p14="http://schemas.microsoft.com/office/powerpoint/2010/main" val="3921561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44F45B7-B1BE-1948-8D8F-6511B21FD7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4835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46C2DE0-EF7B-0D45-B7CE-BB0663F2E1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6419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759C8A8-7633-4048-9634-373621598F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82514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3E11B04-9CD7-9F4E-BE88-E1EFA4F34E3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4454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D5CF12F-204E-1C4B-8C3C-6C7A3F9F11E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52253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72A93EF-E3E7-1D4B-855A-4B1E3094CC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8529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F5C0FD5-F332-5649-B307-F54885B2BA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61675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14ADE1C-82C9-474F-8F9A-95BA464C350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04678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FC0B196-6907-D545-AC47-1A7DE3F78D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25316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87FA40-1B6E-C045-BC88-2B5B684D31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9388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5F71250-E4F1-484C-9D9A-097582FB3B3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0928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3F2CFC5-0392-9D46-9738-6E15E48353B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52987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E822224D-99A7-184B-8F3D-2032C093BFB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56809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FFFFFF"/>
              </a:solidFill>
            </a:endParaRPr>
          </a:p>
        </p:txBody>
      </p:sp>
      <p:sp>
        <p:nvSpPr>
          <p:cNvPr id="3" name="Footer Placeholder 2"/>
          <p:cNvSpPr>
            <a:spLocks noGrp="1"/>
          </p:cNvSpPr>
          <p:nvPr>
            <p:ph type="ftr" sz="quarter" idx="11"/>
          </p:nvPr>
        </p:nvSpPr>
        <p:spPr/>
        <p:txBody>
          <a:bodyPr/>
          <a:lstStyle/>
          <a:p>
            <a:pPr>
              <a:defRPr/>
            </a:pPr>
            <a:endParaRPr lang="en-US">
              <a:solidFill>
                <a:srgbClr val="FFFFFF"/>
              </a:solidFill>
            </a:endParaRPr>
          </a:p>
        </p:txBody>
      </p:sp>
      <p:sp>
        <p:nvSpPr>
          <p:cNvPr id="4" name="Slide Number Placeholder 3"/>
          <p:cNvSpPr>
            <a:spLocks noGrp="1"/>
          </p:cNvSpPr>
          <p:nvPr>
            <p:ph type="sldNum" sz="quarter" idx="12"/>
          </p:nvPr>
        </p:nvSpPr>
        <p:spPr/>
        <p:txBody>
          <a:bodyPr/>
          <a:lstStyle/>
          <a:p>
            <a:pPr>
              <a:defRPr/>
            </a:pPr>
            <a:fld id="{3F37BFBA-F108-0648-A004-D9E5333E05E5}" type="slidenum">
              <a:rPr lang="en-US" smtClean="0">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84904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46C2DE0-EF7B-0D45-B7CE-BB0663F2E1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8068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8C919D6D-7DC8-2943-8B33-24023BBDDD25}" type="datetimeFigureOut">
              <a:rPr lang="en-US">
                <a:solidFill>
                  <a:srgbClr val="000000"/>
                </a:solidFill>
                <a:latin typeface="Times"/>
              </a:rPr>
              <a:pPr/>
              <a:t>4/24/2017</a:t>
            </a:fld>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B47F4074-3F7B-7D4F-9E54-49A52D37A5A4}"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65870260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2AC8361-C692-854D-A82E-067FE273BA75}" type="datetimeFigureOut">
              <a:rPr lang="en-US">
                <a:solidFill>
                  <a:srgbClr val="000000"/>
                </a:solidFill>
                <a:latin typeface="Times"/>
              </a:rPr>
              <a:pPr/>
              <a:t>4/24/2017</a:t>
            </a:fld>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D414021C-3EA6-2D43-B6E9-1896A33DA8DD}"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02265762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288AEA9-7D43-D644-9E1D-0ADE7AD531EA}" type="datetimeFigureOut">
              <a:rPr lang="en-US">
                <a:solidFill>
                  <a:srgbClr val="000000"/>
                </a:solidFill>
                <a:latin typeface="Times"/>
              </a:rPr>
              <a:pPr/>
              <a:t>4/24/2017</a:t>
            </a:fld>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CB8968C3-A01B-A442-9625-5629A37927AB}"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48341638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FD13A19-EC44-8C4E-ABCB-F20EB543F015}" type="datetimeFigureOut">
              <a:rPr lang="en-US">
                <a:solidFill>
                  <a:srgbClr val="000000"/>
                </a:solidFill>
                <a:latin typeface="Times"/>
              </a:rPr>
              <a:pPr/>
              <a:t>4/24/2017</a:t>
            </a:fld>
            <a:endParaRPr lang="en-US">
              <a:solidFill>
                <a:srgbClr val="000000"/>
              </a:solidFill>
              <a:latin typeface="Time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7" name="Slide Number Placeholder 6"/>
          <p:cNvSpPr>
            <a:spLocks noGrp="1"/>
          </p:cNvSpPr>
          <p:nvPr>
            <p:ph type="sldNum" sz="quarter" idx="12"/>
          </p:nvPr>
        </p:nvSpPr>
        <p:spPr/>
        <p:txBody>
          <a:bodyPr/>
          <a:lstStyle>
            <a:lvl1pPr>
              <a:defRPr/>
            </a:lvl1pPr>
          </a:lstStyle>
          <a:p>
            <a:fld id="{7C7BA1CC-960C-C646-83CD-94611DC5633F}"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73095429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D6B7657F-21E2-E24B-8A3C-A51CF5613EF7}" type="datetimeFigureOut">
              <a:rPr lang="en-US">
                <a:solidFill>
                  <a:srgbClr val="000000"/>
                </a:solidFill>
                <a:latin typeface="Times"/>
              </a:rPr>
              <a:pPr/>
              <a:t>4/24/2017</a:t>
            </a:fld>
            <a:endParaRPr lang="en-US">
              <a:solidFill>
                <a:srgbClr val="000000"/>
              </a:solidFill>
              <a:latin typeface="Times"/>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9" name="Slide Number Placeholder 8"/>
          <p:cNvSpPr>
            <a:spLocks noGrp="1"/>
          </p:cNvSpPr>
          <p:nvPr>
            <p:ph type="sldNum" sz="quarter" idx="12"/>
          </p:nvPr>
        </p:nvSpPr>
        <p:spPr/>
        <p:txBody>
          <a:bodyPr/>
          <a:lstStyle>
            <a:lvl1pPr>
              <a:defRPr/>
            </a:lvl1pPr>
          </a:lstStyle>
          <a:p>
            <a:fld id="{2CF23E4C-9DC3-9F42-8A34-04EB6F7C6CA2}"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43626091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FD8E7131-2B5F-904C-89C3-96062D878F22}" type="datetimeFigureOut">
              <a:rPr lang="en-US">
                <a:solidFill>
                  <a:srgbClr val="000000"/>
                </a:solidFill>
                <a:latin typeface="Times"/>
              </a:rPr>
              <a:pPr/>
              <a:t>4/24/2017</a:t>
            </a:fld>
            <a:endParaRPr lang="en-US">
              <a:solidFill>
                <a:srgbClr val="000000"/>
              </a:solidFill>
              <a:latin typeface="Times"/>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5" name="Slide Number Placeholder 4"/>
          <p:cNvSpPr>
            <a:spLocks noGrp="1"/>
          </p:cNvSpPr>
          <p:nvPr>
            <p:ph type="sldNum" sz="quarter" idx="12"/>
          </p:nvPr>
        </p:nvSpPr>
        <p:spPr/>
        <p:txBody>
          <a:bodyPr/>
          <a:lstStyle>
            <a:lvl1pPr>
              <a:defRPr/>
            </a:lvl1pPr>
          </a:lstStyle>
          <a:p>
            <a:fld id="{088FE69D-2C8A-F84A-9F90-E8EE2A136507}"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19177699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E86AD18-6CF9-3F4D-B978-99F67FEE97C2}" type="datetimeFigureOut">
              <a:rPr lang="en-US">
                <a:solidFill>
                  <a:srgbClr val="000000"/>
                </a:solidFill>
                <a:latin typeface="Times"/>
              </a:rPr>
              <a:pPr/>
              <a:t>4/24/2017</a:t>
            </a:fld>
            <a:endParaRPr lang="en-US">
              <a:solidFill>
                <a:srgbClr val="000000"/>
              </a:solidFill>
              <a:latin typeface="Times"/>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4" name="Slide Number Placeholder 3"/>
          <p:cNvSpPr>
            <a:spLocks noGrp="1"/>
          </p:cNvSpPr>
          <p:nvPr>
            <p:ph type="sldNum" sz="quarter" idx="12"/>
          </p:nvPr>
        </p:nvSpPr>
        <p:spPr/>
        <p:txBody>
          <a:bodyPr/>
          <a:lstStyle>
            <a:lvl1pPr>
              <a:defRPr/>
            </a:lvl1pPr>
          </a:lstStyle>
          <a:p>
            <a:fld id="{EF94F46D-9E4E-B24E-9FC0-33438282218A}"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17530068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05E28635-6C0C-5545-A026-096CCF9C2BF2}" type="datetimeFigureOut">
              <a:rPr lang="en-US">
                <a:solidFill>
                  <a:srgbClr val="000000"/>
                </a:solidFill>
                <a:latin typeface="Times"/>
              </a:rPr>
              <a:pPr/>
              <a:t>4/24/2017</a:t>
            </a:fld>
            <a:endParaRPr lang="en-US">
              <a:solidFill>
                <a:srgbClr val="000000"/>
              </a:solidFill>
              <a:latin typeface="Time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7" name="Slide Number Placeholder 6"/>
          <p:cNvSpPr>
            <a:spLocks noGrp="1"/>
          </p:cNvSpPr>
          <p:nvPr>
            <p:ph type="sldNum" sz="quarter" idx="12"/>
          </p:nvPr>
        </p:nvSpPr>
        <p:spPr/>
        <p:txBody>
          <a:bodyPr/>
          <a:lstStyle>
            <a:lvl1pPr>
              <a:defRPr/>
            </a:lvl1pPr>
          </a:lstStyle>
          <a:p>
            <a:fld id="{AAAEFF0D-0908-8E48-9FCF-AE936DF2E70F}"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79466225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30EEBFF-3DCF-B441-91DC-B483692681DB}" type="datetimeFigureOut">
              <a:rPr lang="en-US">
                <a:solidFill>
                  <a:srgbClr val="000000"/>
                </a:solidFill>
                <a:latin typeface="Times"/>
              </a:rPr>
              <a:pPr/>
              <a:t>4/24/2017</a:t>
            </a:fld>
            <a:endParaRPr lang="en-US">
              <a:solidFill>
                <a:srgbClr val="000000"/>
              </a:solidFill>
              <a:latin typeface="Times"/>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7" name="Slide Number Placeholder 6"/>
          <p:cNvSpPr>
            <a:spLocks noGrp="1"/>
          </p:cNvSpPr>
          <p:nvPr>
            <p:ph type="sldNum" sz="quarter" idx="12"/>
          </p:nvPr>
        </p:nvSpPr>
        <p:spPr/>
        <p:txBody>
          <a:bodyPr/>
          <a:lstStyle>
            <a:lvl1pPr>
              <a:defRPr/>
            </a:lvl1pPr>
          </a:lstStyle>
          <a:p>
            <a:fld id="{617F41D5-6B20-EE4C-A4EF-000224CBE910}"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50100265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69D1C0A-7F01-FC41-943D-AB8CDAB57F36}" type="datetimeFigureOut">
              <a:rPr lang="en-US">
                <a:solidFill>
                  <a:srgbClr val="000000"/>
                </a:solidFill>
                <a:latin typeface="Times"/>
              </a:rPr>
              <a:pPr/>
              <a:t>4/24/2017</a:t>
            </a:fld>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87D6229B-812F-5849-953A-EE0C655801A1}"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72273420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7D94515-22C3-6346-9620-F379CEB24394}" type="datetimeFigureOut">
              <a:rPr lang="en-US">
                <a:solidFill>
                  <a:srgbClr val="000000"/>
                </a:solidFill>
                <a:latin typeface="Times"/>
              </a:rPr>
              <a:pPr/>
              <a:t>4/24/2017</a:t>
            </a:fld>
            <a:endParaRPr lang="en-US">
              <a:solidFill>
                <a:srgbClr val="000000"/>
              </a:solidFill>
              <a:latin typeface="Times"/>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a:endParaRPr>
          </a:p>
        </p:txBody>
      </p:sp>
      <p:sp>
        <p:nvSpPr>
          <p:cNvPr id="6" name="Slide Number Placeholder 5"/>
          <p:cNvSpPr>
            <a:spLocks noGrp="1"/>
          </p:cNvSpPr>
          <p:nvPr>
            <p:ph type="sldNum" sz="quarter" idx="12"/>
          </p:nvPr>
        </p:nvSpPr>
        <p:spPr/>
        <p:txBody>
          <a:bodyPr/>
          <a:lstStyle>
            <a:lvl1pPr>
              <a:defRPr/>
            </a:lvl1pPr>
          </a:lstStyle>
          <a:p>
            <a:fld id="{0959561F-5BB8-BF44-8EAD-784E2A4E574C}"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32897277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fld id="{FA2F7AC3-246C-0845-AB3D-D38827DBE951}" type="datetimeFigureOut">
              <a:rPr lang="en-US">
                <a:solidFill>
                  <a:srgbClr val="000000"/>
                </a:solidFill>
                <a:latin typeface="Times"/>
              </a:rPr>
              <a:pPr/>
              <a:t>4/24/2017</a:t>
            </a:fld>
            <a:endParaRPr lang="en-US">
              <a:solidFill>
                <a:srgbClr val="000000"/>
              </a:solidFill>
              <a:latin typeface="Times"/>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E4E0BAE8-5E59-3040-B514-BAC9FEBEB32E}"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262324295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fld id="{BE112400-F5CB-CA42-84B5-8D3ED999A9F7}" type="datetimeFigureOut">
              <a:rPr lang="en-US">
                <a:solidFill>
                  <a:srgbClr val="000000"/>
                </a:solidFill>
                <a:latin typeface="Times"/>
              </a:rPr>
              <a:pPr/>
              <a:t>4/24/2017</a:t>
            </a:fld>
            <a:endParaRPr lang="en-US">
              <a:solidFill>
                <a:srgbClr val="000000"/>
              </a:solidFill>
              <a:latin typeface="Times"/>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4FBA9E81-690F-3941-A3DB-68E780BEAA96}" type="slidenum">
              <a:rPr lang="en-US">
                <a:solidFill>
                  <a:srgbClr val="000000"/>
                </a:solidFill>
                <a:latin typeface="Times"/>
              </a:rPr>
              <a:pPr/>
              <a:t>‹#›</a:t>
            </a:fld>
            <a:endParaRPr lang="en-US">
              <a:solidFill>
                <a:srgbClr val="000000"/>
              </a:solidFill>
              <a:latin typeface="Times"/>
            </a:endParaRPr>
          </a:p>
        </p:txBody>
      </p:sp>
    </p:spTree>
    <p:extLst>
      <p:ext uri="{BB962C8B-B14F-4D97-AF65-F5344CB8AC3E}">
        <p14:creationId xmlns:p14="http://schemas.microsoft.com/office/powerpoint/2010/main" val="102692484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6560" indent="0" algn="ctr">
              <a:buNone/>
              <a:defRPr/>
            </a:lvl2pPr>
            <a:lvl3pPr marL="913117" indent="0" algn="ctr">
              <a:buNone/>
              <a:defRPr/>
            </a:lvl3pPr>
            <a:lvl4pPr marL="1369677" indent="0" algn="ctr">
              <a:buNone/>
              <a:defRPr/>
            </a:lvl4pPr>
            <a:lvl5pPr marL="1826235" indent="0" algn="ctr">
              <a:buNone/>
              <a:defRPr/>
            </a:lvl5pPr>
            <a:lvl6pPr marL="2282796" indent="0" algn="ctr">
              <a:buNone/>
              <a:defRPr/>
            </a:lvl6pPr>
            <a:lvl7pPr marL="2739352" indent="0" algn="ctr">
              <a:buNone/>
              <a:defRPr/>
            </a:lvl7pPr>
            <a:lvl8pPr marL="3195913" indent="0" algn="ctr">
              <a:buNone/>
              <a:defRPr/>
            </a:lvl8pPr>
            <a:lvl9pPr marL="365247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21877FF-637E-E841-9819-C643A3C2E69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3065724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4E3F133-A752-A047-BEC4-C04E53B3841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548730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6560" indent="0">
              <a:buNone/>
              <a:defRPr sz="1800"/>
            </a:lvl2pPr>
            <a:lvl3pPr marL="913117" indent="0">
              <a:buNone/>
              <a:defRPr sz="1600"/>
            </a:lvl3pPr>
            <a:lvl4pPr marL="1369677" indent="0">
              <a:buNone/>
              <a:defRPr sz="1400"/>
            </a:lvl4pPr>
            <a:lvl5pPr marL="1826235" indent="0">
              <a:buNone/>
              <a:defRPr sz="1400"/>
            </a:lvl5pPr>
            <a:lvl6pPr marL="2282796" indent="0">
              <a:buNone/>
              <a:defRPr sz="1400"/>
            </a:lvl6pPr>
            <a:lvl7pPr marL="2739352" indent="0">
              <a:buNone/>
              <a:defRPr sz="1400"/>
            </a:lvl7pPr>
            <a:lvl8pPr marL="3195913" indent="0">
              <a:buNone/>
              <a:defRPr sz="1400"/>
            </a:lvl8pPr>
            <a:lvl9pPr marL="365247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76B620-2AB8-5643-A69A-1F33BB8298F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765562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AA1EEB-1DA4-924A-A1C8-BE07D6D70CF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691855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6560" indent="0">
              <a:buNone/>
              <a:defRPr sz="2000" b="1"/>
            </a:lvl2pPr>
            <a:lvl3pPr marL="913117" indent="0">
              <a:buNone/>
              <a:defRPr sz="1800" b="1"/>
            </a:lvl3pPr>
            <a:lvl4pPr marL="1369677" indent="0">
              <a:buNone/>
              <a:defRPr sz="1600" b="1"/>
            </a:lvl4pPr>
            <a:lvl5pPr marL="1826235" indent="0">
              <a:buNone/>
              <a:defRPr sz="1600" b="1"/>
            </a:lvl5pPr>
            <a:lvl6pPr marL="2282796" indent="0">
              <a:buNone/>
              <a:defRPr sz="1600" b="1"/>
            </a:lvl6pPr>
            <a:lvl7pPr marL="2739352" indent="0">
              <a:buNone/>
              <a:defRPr sz="1600" b="1"/>
            </a:lvl7pPr>
            <a:lvl8pPr marL="3195913" indent="0">
              <a:buNone/>
              <a:defRPr sz="1600" b="1"/>
            </a:lvl8pPr>
            <a:lvl9pPr marL="365247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2400" b="1"/>
            </a:lvl1pPr>
            <a:lvl2pPr marL="456560" indent="0">
              <a:buNone/>
              <a:defRPr sz="2000" b="1"/>
            </a:lvl2pPr>
            <a:lvl3pPr marL="913117" indent="0">
              <a:buNone/>
              <a:defRPr sz="1800" b="1"/>
            </a:lvl3pPr>
            <a:lvl4pPr marL="1369677" indent="0">
              <a:buNone/>
              <a:defRPr sz="1600" b="1"/>
            </a:lvl4pPr>
            <a:lvl5pPr marL="1826235" indent="0">
              <a:buNone/>
              <a:defRPr sz="1600" b="1"/>
            </a:lvl5pPr>
            <a:lvl6pPr marL="2282796" indent="0">
              <a:buNone/>
              <a:defRPr sz="1600" b="1"/>
            </a:lvl6pPr>
            <a:lvl7pPr marL="2739352" indent="0">
              <a:buNone/>
              <a:defRPr sz="1600" b="1"/>
            </a:lvl7pPr>
            <a:lvl8pPr marL="3195913" indent="0">
              <a:buNone/>
              <a:defRPr sz="1600" b="1"/>
            </a:lvl8pPr>
            <a:lvl9pPr marL="365247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1A55B1D-309E-4E4D-AE7D-EB30AF26DF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9698233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9D1A7CA-33CE-7141-A83D-52AB760B963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356463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37BFBA-F108-0648-A004-D9E5333E05E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206862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400"/>
            </a:lvl1pPr>
            <a:lvl2pPr marL="456560" indent="0">
              <a:buNone/>
              <a:defRPr sz="1200"/>
            </a:lvl2pPr>
            <a:lvl3pPr marL="913117" indent="0">
              <a:buNone/>
              <a:defRPr sz="1000"/>
            </a:lvl3pPr>
            <a:lvl4pPr marL="1369677" indent="0">
              <a:buNone/>
              <a:defRPr sz="900"/>
            </a:lvl4pPr>
            <a:lvl5pPr marL="1826235" indent="0">
              <a:buNone/>
              <a:defRPr sz="900"/>
            </a:lvl5pPr>
            <a:lvl6pPr marL="2282796" indent="0">
              <a:buNone/>
              <a:defRPr sz="900"/>
            </a:lvl6pPr>
            <a:lvl7pPr marL="2739352" indent="0">
              <a:buNone/>
              <a:defRPr sz="900"/>
            </a:lvl7pPr>
            <a:lvl8pPr marL="3195913" indent="0">
              <a:buNone/>
              <a:defRPr sz="900"/>
            </a:lvl8pPr>
            <a:lvl9pPr marL="365247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E35FFFE-D51C-2844-9289-E9063F7AE14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980963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560" indent="0">
              <a:buNone/>
              <a:defRPr sz="2800"/>
            </a:lvl2pPr>
            <a:lvl3pPr marL="913117" indent="0">
              <a:buNone/>
              <a:defRPr sz="2400"/>
            </a:lvl3pPr>
            <a:lvl4pPr marL="1369677" indent="0">
              <a:buNone/>
              <a:defRPr sz="2000"/>
            </a:lvl4pPr>
            <a:lvl5pPr marL="1826235" indent="0">
              <a:buNone/>
              <a:defRPr sz="2000"/>
            </a:lvl5pPr>
            <a:lvl6pPr marL="2282796" indent="0">
              <a:buNone/>
              <a:defRPr sz="2000"/>
            </a:lvl6pPr>
            <a:lvl7pPr marL="2739352" indent="0">
              <a:buNone/>
              <a:defRPr sz="2000"/>
            </a:lvl7pPr>
            <a:lvl8pPr marL="3195913" indent="0">
              <a:buNone/>
              <a:defRPr sz="2000"/>
            </a:lvl8pPr>
            <a:lvl9pPr marL="365247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60" indent="0">
              <a:buNone/>
              <a:defRPr sz="1200"/>
            </a:lvl2pPr>
            <a:lvl3pPr marL="913117" indent="0">
              <a:buNone/>
              <a:defRPr sz="1000"/>
            </a:lvl3pPr>
            <a:lvl4pPr marL="1369677" indent="0">
              <a:buNone/>
              <a:defRPr sz="900"/>
            </a:lvl4pPr>
            <a:lvl5pPr marL="1826235" indent="0">
              <a:buNone/>
              <a:defRPr sz="900"/>
            </a:lvl5pPr>
            <a:lvl6pPr marL="2282796" indent="0">
              <a:buNone/>
              <a:defRPr sz="900"/>
            </a:lvl6pPr>
            <a:lvl7pPr marL="2739352" indent="0">
              <a:buNone/>
              <a:defRPr sz="900"/>
            </a:lvl7pPr>
            <a:lvl8pPr marL="3195913" indent="0">
              <a:buNone/>
              <a:defRPr sz="900"/>
            </a:lvl8pPr>
            <a:lvl9pPr marL="365247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2B638BD-5DC2-CC41-8DF4-E1CD5748A22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8967915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6932EA-BD59-1546-9DBD-659051E6691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098263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CB48B5-6BFC-2743-B605-89A93C597F3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974007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45A3991-44D6-FE4A-A075-384E941430C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3491615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0695017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31411639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7803343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Arial"/>
            </a:endParaRPr>
          </a:p>
        </p:txBody>
      </p:sp>
      <p:sp>
        <p:nvSpPr>
          <p:cNvPr id="7" name="Slide Number Placeholder 6"/>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16558456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Arial"/>
            </a:endParaRPr>
          </a:p>
        </p:txBody>
      </p:sp>
      <p:sp>
        <p:nvSpPr>
          <p:cNvPr id="9" name="Slide Number Placeholder 8"/>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9775140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Arial"/>
            </a:endParaRPr>
          </a:p>
        </p:txBody>
      </p:sp>
      <p:sp>
        <p:nvSpPr>
          <p:cNvPr id="5" name="Slide Number Placeholder 4"/>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8153109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Arial"/>
            </a:endParaRPr>
          </a:p>
        </p:txBody>
      </p:sp>
      <p:sp>
        <p:nvSpPr>
          <p:cNvPr id="4" name="Slide Number Placeholder 3"/>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14773685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Arial"/>
            </a:endParaRPr>
          </a:p>
        </p:txBody>
      </p:sp>
      <p:sp>
        <p:nvSpPr>
          <p:cNvPr id="7" name="Slide Number Placeholder 6"/>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690572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Arial"/>
            </a:endParaRPr>
          </a:p>
        </p:txBody>
      </p:sp>
      <p:sp>
        <p:nvSpPr>
          <p:cNvPr id="7" name="Slide Number Placeholder 6"/>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8168275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4673512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6604924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44F45B7-B1BE-1948-8D8F-6511B21FD7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470889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46C2DE0-EF7B-0D45-B7CE-BB0663F2E1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063304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759C8A8-7633-4048-9634-373621598F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43221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3E11B04-9CD7-9F4E-BE88-E1EFA4F34E3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064025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D5CF12F-204E-1C4B-8C3C-6C7A3F9F11E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20637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72A93EF-E3E7-1D4B-855A-4B1E3094CC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380436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F5C0FD5-F332-5649-B307-F54885B2BA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176083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14ADE1C-82C9-474F-8F9A-95BA464C350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607753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FC0B196-6907-D545-AC47-1A7DE3F78D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25841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87FA40-1B6E-C045-BC88-2B5B684D31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959089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5F71250-E4F1-484C-9D9A-097582FB3B3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69073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3F2CFC5-0392-9D46-9738-6E15E48353B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2116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E822224D-99A7-184B-8F3D-2032C093BFB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25155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44F45B7-B1BE-1948-8D8F-6511B21FD7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5816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46C2DE0-EF7B-0D45-B7CE-BB0663F2E1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03336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759C8A8-7633-4048-9634-373621598F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912477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3E11B04-9CD7-9F4E-BE88-E1EFA4F34E3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70815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D5CF12F-204E-1C4B-8C3C-6C7A3F9F11E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22524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72A93EF-E3E7-1D4B-855A-4B1E3094CC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991199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F5C0FD5-F332-5649-B307-F54885B2BA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182567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14ADE1C-82C9-474F-8F9A-95BA464C350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940289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FC0B196-6907-D545-AC47-1A7DE3F78D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095759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587FA40-1B6E-C045-BC88-2B5B684D31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463127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5F71250-E4F1-484C-9D9A-097582FB3B3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504859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3F2CFC5-0392-9D46-9738-6E15E48353B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723395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E822224D-99A7-184B-8F3D-2032C093BFB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622504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19893117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064291"/>
            <a:ext cx="8229600" cy="633372"/>
          </a:xfrm>
        </p:spPr>
        <p:txBody>
          <a:bodyPr>
            <a:normAutofit/>
          </a:bodyPr>
          <a:lstStyle>
            <a:lvl1pPr algn="l">
              <a:defRPr sz="24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301728"/>
            <a:ext cx="8229600" cy="56056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2499260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1959770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Arial"/>
            </a:endParaRPr>
          </a:p>
        </p:txBody>
      </p:sp>
      <p:sp>
        <p:nvSpPr>
          <p:cNvPr id="7" name="Slide Number Placeholder 6"/>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18061149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Arial"/>
            </a:endParaRPr>
          </a:p>
        </p:txBody>
      </p:sp>
      <p:sp>
        <p:nvSpPr>
          <p:cNvPr id="9" name="Slide Number Placeholder 8"/>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4863600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Arial"/>
            </a:endParaRPr>
          </a:p>
        </p:txBody>
      </p:sp>
      <p:sp>
        <p:nvSpPr>
          <p:cNvPr id="5" name="Slide Number Placeholder 4"/>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369399450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Arial"/>
            </a:endParaRPr>
          </a:p>
        </p:txBody>
      </p:sp>
      <p:sp>
        <p:nvSpPr>
          <p:cNvPr id="4" name="Slide Number Placeholder 3"/>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33470119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Arial"/>
            </a:endParaRPr>
          </a:p>
        </p:txBody>
      </p:sp>
      <p:sp>
        <p:nvSpPr>
          <p:cNvPr id="7" name="Slide Number Placeholder 6"/>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79312100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Arial"/>
            </a:endParaRPr>
          </a:p>
        </p:txBody>
      </p:sp>
      <p:sp>
        <p:nvSpPr>
          <p:cNvPr id="7" name="Slide Number Placeholder 6"/>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2187369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7114810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Arial"/>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32386468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7E4790-9A4A-5C41-98F1-52D6911A9DB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4626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6994181-3221-1646-BD95-34021C85DB6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976264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C6C825-24D5-264C-9BA5-B8428A7BC2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50573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D3335E-ED4F-7447-A36E-43E84400B4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57836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8CA2BB-8AD7-7048-8985-DD60F85181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51657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4EFA741-CD73-8C41-95C9-B82D291A2DD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04046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9178868-108E-9F41-BE82-7897878A9E0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079294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68C13C9-F5B3-544A-83BE-8A307850DA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998526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8D7C4EE-5B58-6A4F-AB35-B1FA379F68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13573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582B3B-CFEE-EB4E-8D58-E4A6A4BAB6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47442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C92F65D-7C50-5146-8815-0D6A0EFEEE1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9230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05725AE-260F-6C47-98E3-8EF8F4B044C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9444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FB56013-B943-42BA-886F-6F9D4EB85E9D}"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9944558"/>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2036698"/>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2457337"/>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0994934"/>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87206398"/>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08171688"/>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26121384"/>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25342860"/>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191326"/>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90538724"/>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7652901"/>
      </p:ext>
    </p:extLst>
  </p:cSld>
  <p:clrMapOvr>
    <a:masterClrMapping/>
  </p:clrMapOvr>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9.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charset="0"/>
              </a:defRPr>
            </a:lvl1pPr>
          </a:lstStyle>
          <a:p>
            <a:pPr defTabSz="914400" fontAlgn="base">
              <a:spcBef>
                <a:spcPct val="0"/>
              </a:spcBef>
              <a:spcAft>
                <a:spcPct val="0"/>
              </a:spcAft>
            </a:pPr>
            <a:endParaRPr lang="en-US">
              <a:solidFill>
                <a:srgbClr val="000000"/>
              </a:solidFill>
              <a:ea typeface="ヒラギノ角ゴ Pro W3" charset="0"/>
              <a:cs typeface="ヒラギノ角ゴ Pro W3" charset="0"/>
            </a:endParaRPr>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charset="0"/>
              </a:defRPr>
            </a:lvl1pPr>
          </a:lstStyle>
          <a:p>
            <a:pPr defTabSz="914400" fontAlgn="base">
              <a:spcBef>
                <a:spcPct val="0"/>
              </a:spcBef>
              <a:spcAft>
                <a:spcPct val="0"/>
              </a:spcAft>
            </a:pPr>
            <a:endParaRPr lang="en-US">
              <a:solidFill>
                <a:srgbClr val="000000"/>
              </a:solidFill>
              <a:ea typeface="ヒラギノ角ゴ Pro W3" charset="0"/>
              <a:cs typeface="ヒラギノ角ゴ Pro W3" charset="0"/>
            </a:endParaRPr>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charset="0"/>
              </a:defRPr>
            </a:lvl1pPr>
          </a:lstStyle>
          <a:p>
            <a:pPr defTabSz="914400" fontAlgn="base">
              <a:spcBef>
                <a:spcPct val="0"/>
              </a:spcBef>
              <a:spcAft>
                <a:spcPct val="0"/>
              </a:spcAft>
            </a:pPr>
            <a:fld id="{5E35FB1F-440E-FF43-AEB3-B2010DDC64C2}" type="slidenum">
              <a:rPr lang="en-US">
                <a:solidFill>
                  <a:srgbClr val="000000"/>
                </a:solidFill>
                <a:ea typeface="ヒラギノ角ゴ Pro W3" charset="0"/>
                <a:cs typeface="ヒラギノ角ゴ Pro W3" charset="0"/>
              </a:rPr>
              <a:pPr defTabSz="914400" fontAlgn="base">
                <a:spcBef>
                  <a:spcPct val="0"/>
                </a:spcBef>
                <a:spcAft>
                  <a:spcPct val="0"/>
                </a:spcAft>
              </a:pPr>
              <a:t>‹#›</a:t>
            </a:fld>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342343906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fontAlgn="base">
              <a:spcBef>
                <a:spcPct val="0"/>
              </a:spcBef>
              <a:spcAft>
                <a:spcPct val="0"/>
              </a:spcAft>
              <a:defRPr/>
            </a:pPr>
            <a:endParaRPr lang="en-US">
              <a:solidFill>
                <a:srgbClr val="FFFFFF"/>
              </a:solidFill>
              <a:latin typeface="Arial" charset="0"/>
              <a:ea typeface="ＭＳ Ｐゴシック" charset="-128"/>
              <a:cs typeface="ＭＳ Ｐゴシック"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fontAlgn="base">
              <a:spcBef>
                <a:spcPct val="0"/>
              </a:spcBef>
              <a:spcAft>
                <a:spcPct val="0"/>
              </a:spcAft>
              <a:defRPr/>
            </a:pPr>
            <a:endParaRPr lang="en-US">
              <a:solidFill>
                <a:srgbClr val="FFFFFF"/>
              </a:solidFill>
              <a:latin typeface="Arial" charset="0"/>
              <a:ea typeface="ＭＳ Ｐゴシック" charset="-128"/>
              <a:cs typeface="ＭＳ Ｐゴシック"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fontAlgn="base">
              <a:spcBef>
                <a:spcPct val="0"/>
              </a:spcBef>
              <a:spcAft>
                <a:spcPct val="0"/>
              </a:spcAft>
              <a:defRPr/>
            </a:pPr>
            <a:fld id="{6B5C3A8E-07F1-0840-A493-214B4F3652D5}" type="slidenum">
              <a:rPr lang="en-US" smtClean="0">
                <a:solidFill>
                  <a:srgbClr val="FFFFFF"/>
                </a:solidFill>
                <a:latin typeface="Arial" charset="0"/>
                <a:ea typeface="ＭＳ Ｐゴシック" charset="-128"/>
                <a:cs typeface="ＭＳ Ｐゴシック" charset="-128"/>
              </a:rPr>
              <a:pPr defTabSz="914400" fontAlgn="base">
                <a:spcBef>
                  <a:spcPct val="0"/>
                </a:spcBef>
                <a:spcAft>
                  <a:spcPct val="0"/>
                </a:spcAft>
                <a:defRPr/>
              </a:pPr>
              <a:t>‹#›</a:t>
            </a:fld>
            <a:endParaRPr lang="en-US">
              <a:solidFill>
                <a:srgbClr val="FFFFFF"/>
              </a:solidFill>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830085815"/>
      </p:ext>
    </p:extLst>
  </p:cSld>
  <p:clrMap bg1="lt1" tx1="dk1" bg2="lt2" tx2="dk2" accent1="accent1" accent2="accent2" accent3="accent3" accent4="accent4" accent5="accent5" accent6="accent6" hlink="hlink" folHlink="folHlink"/>
  <p:sldLayoutIdLst>
    <p:sldLayoutId id="2147483757" r:id="rId1"/>
    <p:sldLayoutId id="2147484015"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209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210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eaLnBrk="0" hangingPunct="0">
              <a:defRPr b="0">
                <a:latin typeface="+mn-lt"/>
              </a:defRPr>
            </a:lvl1pPr>
          </a:lstStyle>
          <a:p>
            <a:pPr defTabSz="914400" fontAlgn="base">
              <a:spcBef>
                <a:spcPct val="0"/>
              </a:spcBef>
              <a:spcAft>
                <a:spcPct val="0"/>
              </a:spcAft>
            </a:pPr>
            <a:fld id="{5E3F429F-C2DC-2344-A6E3-805EA68C922A}" type="datetimeFigureOut">
              <a:rPr lang="en-US" sz="1400">
                <a:solidFill>
                  <a:srgbClr val="000000"/>
                </a:solidFill>
                <a:latin typeface="Times"/>
                <a:ea typeface="ＭＳ Ｐゴシック" charset="0"/>
                <a:cs typeface="ＭＳ Ｐゴシック" charset="0"/>
              </a:rPr>
              <a:pPr defTabSz="914400" fontAlgn="base">
                <a:spcBef>
                  <a:spcPct val="0"/>
                </a:spcBef>
                <a:spcAft>
                  <a:spcPct val="0"/>
                </a:spcAft>
              </a:pPr>
              <a:t>4/24/2017</a:t>
            </a:fld>
            <a:endParaRPr lang="en-US" sz="1400">
              <a:solidFill>
                <a:srgbClr val="000000"/>
              </a:solidFill>
              <a:latin typeface="Times"/>
              <a:ea typeface="ＭＳ Ｐゴシック" charset="0"/>
              <a:cs typeface="ＭＳ Ｐゴシック" charset="0"/>
            </a:endParaRPr>
          </a:p>
        </p:txBody>
      </p:sp>
      <p:sp>
        <p:nvSpPr>
          <p:cNvPr id="132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0" hangingPunct="0">
              <a:defRPr b="0">
                <a:latin typeface="+mn-lt"/>
              </a:defRPr>
            </a:lvl1pPr>
          </a:lstStyle>
          <a:p>
            <a:pPr algn="ctr" defTabSz="914400" fontAlgn="base">
              <a:spcBef>
                <a:spcPct val="0"/>
              </a:spcBef>
              <a:spcAft>
                <a:spcPct val="0"/>
              </a:spcAft>
            </a:pPr>
            <a:endParaRPr lang="en-US" sz="1400">
              <a:solidFill>
                <a:srgbClr val="000000"/>
              </a:solidFill>
              <a:latin typeface="Times"/>
              <a:ea typeface="ＭＳ Ｐゴシック" charset="0"/>
              <a:cs typeface="ＭＳ Ｐゴシック" charset="0"/>
            </a:endParaRPr>
          </a:p>
        </p:txBody>
      </p:sp>
      <p:sp>
        <p:nvSpPr>
          <p:cNvPr id="13210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0" hangingPunct="0">
              <a:defRPr b="0">
                <a:latin typeface="+mn-lt"/>
              </a:defRPr>
            </a:lvl1pPr>
          </a:lstStyle>
          <a:p>
            <a:pPr defTabSz="914400" fontAlgn="base">
              <a:spcBef>
                <a:spcPct val="0"/>
              </a:spcBef>
              <a:spcAft>
                <a:spcPct val="0"/>
              </a:spcAft>
            </a:pPr>
            <a:fld id="{E8B225E8-AD13-4341-8B66-219055C975DE}" type="slidenum">
              <a:rPr lang="en-US" sz="1400">
                <a:solidFill>
                  <a:srgbClr val="000000"/>
                </a:solidFill>
                <a:latin typeface="Times"/>
                <a:ea typeface="ＭＳ Ｐゴシック" charset="0"/>
                <a:cs typeface="ＭＳ Ｐゴシック" charset="0"/>
              </a:rPr>
              <a:pPr defTabSz="914400" fontAlgn="base">
                <a:spcBef>
                  <a:spcPct val="0"/>
                </a:spcBef>
                <a:spcAft>
                  <a:spcPct val="0"/>
                </a:spcAft>
              </a:pPr>
              <a:t>‹#›</a:t>
            </a:fld>
            <a:endParaRPr lang="en-US" sz="1400">
              <a:solidFill>
                <a:srgbClr val="000000"/>
              </a:solidFill>
              <a:latin typeface="Times"/>
              <a:ea typeface="ＭＳ Ｐゴシック" charset="0"/>
              <a:cs typeface="ＭＳ Ｐゴシック" charset="0"/>
            </a:endParaRPr>
          </a:p>
        </p:txBody>
      </p:sp>
    </p:spTree>
    <p:extLst>
      <p:ext uri="{BB962C8B-B14F-4D97-AF65-F5344CB8AC3E}">
        <p14:creationId xmlns:p14="http://schemas.microsoft.com/office/powerpoint/2010/main" val="3644013102"/>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11" tIns="45657" rIns="91311" bIns="45657"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11" tIns="45657" rIns="91311" bIns="4565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11" tIns="45657" rIns="91311" bIns="45657" numCol="1" anchor="t" anchorCtr="0" compatLnSpc="1">
            <a:prstTxWarp prst="textNoShape">
              <a:avLst/>
            </a:prstTxWarp>
          </a:bodyPr>
          <a:lstStyle>
            <a:lvl1pPr eaLnBrk="0" hangingPunct="0">
              <a:defRPr sz="1400">
                <a:latin typeface="Times" charset="0"/>
              </a:defRPr>
            </a:lvl1pPr>
          </a:lstStyle>
          <a:p>
            <a:pPr defTabSz="913117" fontAlgn="base">
              <a:spcBef>
                <a:spcPct val="0"/>
              </a:spcBef>
              <a:spcAft>
                <a:spcPct val="0"/>
              </a:spcAft>
              <a:defRPr/>
            </a:pPr>
            <a:endParaRPr lang="en-US">
              <a:solidFill>
                <a:srgbClr val="FFFFFF"/>
              </a:solidFill>
              <a:ea typeface="ＭＳ Ｐゴシック" charset="-128"/>
              <a:cs typeface="ＭＳ Ｐゴシック" charset="-128"/>
            </a:endParaRPr>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11" tIns="45657" rIns="91311" bIns="45657" numCol="1" anchor="t" anchorCtr="0" compatLnSpc="1">
            <a:prstTxWarp prst="textNoShape">
              <a:avLst/>
            </a:prstTxWarp>
          </a:bodyPr>
          <a:lstStyle>
            <a:lvl1pPr algn="ctr" eaLnBrk="0" hangingPunct="0">
              <a:defRPr sz="1400">
                <a:latin typeface="Times" charset="0"/>
              </a:defRPr>
            </a:lvl1pPr>
          </a:lstStyle>
          <a:p>
            <a:pPr defTabSz="913117" fontAlgn="base">
              <a:spcBef>
                <a:spcPct val="0"/>
              </a:spcBef>
              <a:spcAft>
                <a:spcPct val="0"/>
              </a:spcAft>
              <a:defRPr/>
            </a:pPr>
            <a:endParaRPr lang="en-US">
              <a:solidFill>
                <a:srgbClr val="FFFFFF"/>
              </a:solidFill>
              <a:ea typeface="ＭＳ Ｐゴシック" charset="-128"/>
              <a:cs typeface="ＭＳ Ｐゴシック" charset="-128"/>
            </a:endParaRPr>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11" tIns="45657" rIns="91311" bIns="45657" numCol="1" anchor="t" anchorCtr="0" compatLnSpc="1">
            <a:prstTxWarp prst="textNoShape">
              <a:avLst/>
            </a:prstTxWarp>
          </a:bodyPr>
          <a:lstStyle>
            <a:lvl1pPr algn="r" eaLnBrk="0" hangingPunct="0">
              <a:defRPr sz="1400">
                <a:latin typeface="Times" charset="0"/>
              </a:defRPr>
            </a:lvl1pPr>
          </a:lstStyle>
          <a:p>
            <a:pPr defTabSz="913117" fontAlgn="base">
              <a:spcBef>
                <a:spcPct val="0"/>
              </a:spcBef>
              <a:spcAft>
                <a:spcPct val="0"/>
              </a:spcAft>
              <a:defRPr/>
            </a:pPr>
            <a:fld id="{6B5C3A8E-07F1-0840-A493-214B4F3652D5}" type="slidenum">
              <a:rPr lang="en-US" smtClean="0">
                <a:solidFill>
                  <a:srgbClr val="FFFFFF"/>
                </a:solidFill>
                <a:ea typeface="ＭＳ Ｐゴシック" charset="-128"/>
                <a:cs typeface="ＭＳ Ｐゴシック" charset="-128"/>
              </a:rPr>
              <a:pPr defTabSz="913117" fontAlgn="base">
                <a:spcBef>
                  <a:spcPct val="0"/>
                </a:spcBef>
                <a:spcAft>
                  <a:spcPct val="0"/>
                </a:spcAft>
                <a:defRPr/>
              </a:pPr>
              <a:t>‹#›</a:t>
            </a:fld>
            <a:endParaRPr lang="en-US">
              <a:solidFill>
                <a:srgbClr val="FFFFFF"/>
              </a:solidFill>
              <a:ea typeface="ＭＳ Ｐゴシック" charset="-128"/>
              <a:cs typeface="ＭＳ Ｐゴシック" charset="-128"/>
            </a:endParaRPr>
          </a:p>
        </p:txBody>
      </p:sp>
    </p:spTree>
    <p:extLst>
      <p:ext uri="{BB962C8B-B14F-4D97-AF65-F5344CB8AC3E}">
        <p14:creationId xmlns:p14="http://schemas.microsoft.com/office/powerpoint/2010/main" val="2123553107"/>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6560" algn="ctr" rtl="0" fontAlgn="base">
        <a:spcBef>
          <a:spcPct val="0"/>
        </a:spcBef>
        <a:spcAft>
          <a:spcPct val="0"/>
        </a:spcAft>
        <a:defRPr sz="4400">
          <a:solidFill>
            <a:schemeClr val="tx2"/>
          </a:solidFill>
          <a:latin typeface="Times" pitchFamily="-112" charset="0"/>
        </a:defRPr>
      </a:lvl6pPr>
      <a:lvl7pPr marL="913117" algn="ctr" rtl="0" fontAlgn="base">
        <a:spcBef>
          <a:spcPct val="0"/>
        </a:spcBef>
        <a:spcAft>
          <a:spcPct val="0"/>
        </a:spcAft>
        <a:defRPr sz="4400">
          <a:solidFill>
            <a:schemeClr val="tx2"/>
          </a:solidFill>
          <a:latin typeface="Times" pitchFamily="-112" charset="0"/>
        </a:defRPr>
      </a:lvl7pPr>
      <a:lvl8pPr marL="1369677" algn="ctr" rtl="0" fontAlgn="base">
        <a:spcBef>
          <a:spcPct val="0"/>
        </a:spcBef>
        <a:spcAft>
          <a:spcPct val="0"/>
        </a:spcAft>
        <a:defRPr sz="4400">
          <a:solidFill>
            <a:schemeClr val="tx2"/>
          </a:solidFill>
          <a:latin typeface="Times" pitchFamily="-112" charset="0"/>
        </a:defRPr>
      </a:lvl8pPr>
      <a:lvl9pPr marL="1826235" algn="ctr" rtl="0" fontAlgn="base">
        <a:spcBef>
          <a:spcPct val="0"/>
        </a:spcBef>
        <a:spcAft>
          <a:spcPct val="0"/>
        </a:spcAft>
        <a:defRPr sz="4400">
          <a:solidFill>
            <a:schemeClr val="tx2"/>
          </a:solidFill>
          <a:latin typeface="Times" pitchFamily="-112" charset="0"/>
        </a:defRPr>
      </a:lvl9pPr>
    </p:titleStyle>
    <p:bodyStyle>
      <a:lvl1pPr marL="342419" indent="-342419"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1908" indent="-285348"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1398" indent="-228282"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597956" indent="-228282"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4514" indent="-228282"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1074" indent="-228282" algn="l" rtl="0" fontAlgn="base">
        <a:spcBef>
          <a:spcPct val="20000"/>
        </a:spcBef>
        <a:spcAft>
          <a:spcPct val="0"/>
        </a:spcAft>
        <a:buChar char="»"/>
        <a:defRPr sz="2000">
          <a:solidFill>
            <a:schemeClr val="tx1"/>
          </a:solidFill>
          <a:latin typeface="+mn-lt"/>
          <a:ea typeface="ＭＳ Ｐゴシック" pitchFamily="-112" charset="-128"/>
        </a:defRPr>
      </a:lvl6pPr>
      <a:lvl7pPr marL="2967634" indent="-228282" algn="l" rtl="0" fontAlgn="base">
        <a:spcBef>
          <a:spcPct val="20000"/>
        </a:spcBef>
        <a:spcAft>
          <a:spcPct val="0"/>
        </a:spcAft>
        <a:buChar char="»"/>
        <a:defRPr sz="2000">
          <a:solidFill>
            <a:schemeClr val="tx1"/>
          </a:solidFill>
          <a:latin typeface="+mn-lt"/>
          <a:ea typeface="ＭＳ Ｐゴシック" pitchFamily="-112" charset="-128"/>
        </a:defRPr>
      </a:lvl7pPr>
      <a:lvl8pPr marL="3424191" indent="-228282" algn="l" rtl="0" fontAlgn="base">
        <a:spcBef>
          <a:spcPct val="20000"/>
        </a:spcBef>
        <a:spcAft>
          <a:spcPct val="0"/>
        </a:spcAft>
        <a:buChar char="»"/>
        <a:defRPr sz="2000">
          <a:solidFill>
            <a:schemeClr val="tx1"/>
          </a:solidFill>
          <a:latin typeface="+mn-lt"/>
          <a:ea typeface="ＭＳ Ｐゴシック" pitchFamily="-112" charset="-128"/>
        </a:defRPr>
      </a:lvl8pPr>
      <a:lvl9pPr marL="3880748" indent="-228282"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6560" rtl="0" eaLnBrk="1" latinLnBrk="0" hangingPunct="1">
        <a:defRPr sz="1800" kern="1200">
          <a:solidFill>
            <a:schemeClr val="tx1"/>
          </a:solidFill>
          <a:latin typeface="+mn-lt"/>
          <a:ea typeface="+mn-ea"/>
          <a:cs typeface="+mn-cs"/>
        </a:defRPr>
      </a:lvl1pPr>
      <a:lvl2pPr marL="456560" algn="l" defTabSz="456560" rtl="0" eaLnBrk="1" latinLnBrk="0" hangingPunct="1">
        <a:defRPr sz="1800" kern="1200">
          <a:solidFill>
            <a:schemeClr val="tx1"/>
          </a:solidFill>
          <a:latin typeface="+mn-lt"/>
          <a:ea typeface="+mn-ea"/>
          <a:cs typeface="+mn-cs"/>
        </a:defRPr>
      </a:lvl2pPr>
      <a:lvl3pPr marL="913117" algn="l" defTabSz="456560" rtl="0" eaLnBrk="1" latinLnBrk="0" hangingPunct="1">
        <a:defRPr sz="1800" kern="1200">
          <a:solidFill>
            <a:schemeClr val="tx1"/>
          </a:solidFill>
          <a:latin typeface="+mn-lt"/>
          <a:ea typeface="+mn-ea"/>
          <a:cs typeface="+mn-cs"/>
        </a:defRPr>
      </a:lvl3pPr>
      <a:lvl4pPr marL="1369677" algn="l" defTabSz="456560" rtl="0" eaLnBrk="1" latinLnBrk="0" hangingPunct="1">
        <a:defRPr sz="1800" kern="1200">
          <a:solidFill>
            <a:schemeClr val="tx1"/>
          </a:solidFill>
          <a:latin typeface="+mn-lt"/>
          <a:ea typeface="+mn-ea"/>
          <a:cs typeface="+mn-cs"/>
        </a:defRPr>
      </a:lvl4pPr>
      <a:lvl5pPr marL="1826235" algn="l" defTabSz="456560" rtl="0" eaLnBrk="1" latinLnBrk="0" hangingPunct="1">
        <a:defRPr sz="1800" kern="1200">
          <a:solidFill>
            <a:schemeClr val="tx1"/>
          </a:solidFill>
          <a:latin typeface="+mn-lt"/>
          <a:ea typeface="+mn-ea"/>
          <a:cs typeface="+mn-cs"/>
        </a:defRPr>
      </a:lvl5pPr>
      <a:lvl6pPr marL="2282796" algn="l" defTabSz="456560" rtl="0" eaLnBrk="1" latinLnBrk="0" hangingPunct="1">
        <a:defRPr sz="1800" kern="1200">
          <a:solidFill>
            <a:schemeClr val="tx1"/>
          </a:solidFill>
          <a:latin typeface="+mn-lt"/>
          <a:ea typeface="+mn-ea"/>
          <a:cs typeface="+mn-cs"/>
        </a:defRPr>
      </a:lvl6pPr>
      <a:lvl7pPr marL="2739352" algn="l" defTabSz="456560" rtl="0" eaLnBrk="1" latinLnBrk="0" hangingPunct="1">
        <a:defRPr sz="1800" kern="1200">
          <a:solidFill>
            <a:schemeClr val="tx1"/>
          </a:solidFill>
          <a:latin typeface="+mn-lt"/>
          <a:ea typeface="+mn-ea"/>
          <a:cs typeface="+mn-cs"/>
        </a:defRPr>
      </a:lvl7pPr>
      <a:lvl8pPr marL="3195913" algn="l" defTabSz="456560" rtl="0" eaLnBrk="1" latinLnBrk="0" hangingPunct="1">
        <a:defRPr sz="1800" kern="1200">
          <a:solidFill>
            <a:schemeClr val="tx1"/>
          </a:solidFill>
          <a:latin typeface="+mn-lt"/>
          <a:ea typeface="+mn-ea"/>
          <a:cs typeface="+mn-cs"/>
        </a:defRPr>
      </a:lvl8pPr>
      <a:lvl9pPr marL="3652470" algn="l" defTabSz="456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7B1C2D-5F52-1D4F-93F5-F947E871C829}"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latin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A1878-1837-9F42-AA21-05DBFE294263}"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2227581261"/>
      </p:ext>
    </p:extLst>
  </p:cSld>
  <p:clrMap bg1="dk1" tx1="lt1" bg2="dk2" tx2="lt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charset="0"/>
              </a:defRPr>
            </a:lvl1pPr>
          </a:lstStyle>
          <a:p>
            <a:pPr defTabSz="914400" fontAlgn="base">
              <a:spcBef>
                <a:spcPct val="0"/>
              </a:spcBef>
              <a:spcAft>
                <a:spcPct val="0"/>
              </a:spcAft>
            </a:pPr>
            <a:endParaRPr lang="en-US">
              <a:solidFill>
                <a:srgbClr val="000000"/>
              </a:solidFill>
              <a:ea typeface="ヒラギノ角ゴ Pro W3" charset="0"/>
              <a:cs typeface="ヒラギノ角ゴ Pro W3" charset="0"/>
            </a:endParaRPr>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charset="0"/>
              </a:defRPr>
            </a:lvl1pPr>
          </a:lstStyle>
          <a:p>
            <a:pPr defTabSz="914400" fontAlgn="base">
              <a:spcBef>
                <a:spcPct val="0"/>
              </a:spcBef>
              <a:spcAft>
                <a:spcPct val="0"/>
              </a:spcAft>
            </a:pPr>
            <a:endParaRPr lang="en-US">
              <a:solidFill>
                <a:srgbClr val="000000"/>
              </a:solidFill>
              <a:ea typeface="ヒラギノ角ゴ Pro W3" charset="0"/>
              <a:cs typeface="ヒラギノ角ゴ Pro W3" charset="0"/>
            </a:endParaRPr>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charset="0"/>
              </a:defRPr>
            </a:lvl1pPr>
          </a:lstStyle>
          <a:p>
            <a:pPr defTabSz="914400" fontAlgn="base">
              <a:spcBef>
                <a:spcPct val="0"/>
              </a:spcBef>
              <a:spcAft>
                <a:spcPct val="0"/>
              </a:spcAft>
            </a:pPr>
            <a:fld id="{5E35FB1F-440E-FF43-AEB3-B2010DDC64C2}" type="slidenum">
              <a:rPr lang="en-US">
                <a:solidFill>
                  <a:srgbClr val="000000"/>
                </a:solidFill>
                <a:ea typeface="ヒラギノ角ゴ Pro W3" charset="0"/>
                <a:cs typeface="ヒラギノ角ゴ Pro W3" charset="0"/>
              </a:rPr>
              <a:pPr defTabSz="914400" fontAlgn="base">
                <a:spcBef>
                  <a:spcPct val="0"/>
                </a:spcBef>
                <a:spcAft>
                  <a:spcPct val="0"/>
                </a:spcAft>
              </a:pPr>
              <a:t>‹#›</a:t>
            </a:fld>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1595169325"/>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charset="0"/>
              </a:defRPr>
            </a:lvl1pPr>
          </a:lstStyle>
          <a:p>
            <a:pPr defTabSz="914400" fontAlgn="base">
              <a:spcBef>
                <a:spcPct val="0"/>
              </a:spcBef>
              <a:spcAft>
                <a:spcPct val="0"/>
              </a:spcAft>
            </a:pPr>
            <a:endParaRPr lang="en-US">
              <a:solidFill>
                <a:srgbClr val="000000"/>
              </a:solidFill>
              <a:ea typeface="ヒラギノ角ゴ Pro W3" charset="0"/>
              <a:cs typeface="ヒラギノ角ゴ Pro W3" charset="0"/>
            </a:endParaRPr>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charset="0"/>
              </a:defRPr>
            </a:lvl1pPr>
          </a:lstStyle>
          <a:p>
            <a:pPr defTabSz="914400" fontAlgn="base">
              <a:spcBef>
                <a:spcPct val="0"/>
              </a:spcBef>
              <a:spcAft>
                <a:spcPct val="0"/>
              </a:spcAft>
            </a:pPr>
            <a:endParaRPr lang="en-US">
              <a:solidFill>
                <a:srgbClr val="000000"/>
              </a:solidFill>
              <a:ea typeface="ヒラギノ角ゴ Pro W3" charset="0"/>
              <a:cs typeface="ヒラギノ角ゴ Pro W3" charset="0"/>
            </a:endParaRPr>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charset="0"/>
              </a:defRPr>
            </a:lvl1pPr>
          </a:lstStyle>
          <a:p>
            <a:pPr defTabSz="914400" fontAlgn="base">
              <a:spcBef>
                <a:spcPct val="0"/>
              </a:spcBef>
              <a:spcAft>
                <a:spcPct val="0"/>
              </a:spcAft>
            </a:pPr>
            <a:fld id="{5E35FB1F-440E-FF43-AEB3-B2010DDC64C2}" type="slidenum">
              <a:rPr lang="en-US">
                <a:solidFill>
                  <a:srgbClr val="000000"/>
                </a:solidFill>
                <a:ea typeface="ヒラギノ角ゴ Pro W3" charset="0"/>
                <a:cs typeface="ヒラギノ角ゴ Pro W3" charset="0"/>
              </a:rPr>
              <a:pPr defTabSz="914400" fontAlgn="base">
                <a:spcBef>
                  <a:spcPct val="0"/>
                </a:spcBef>
                <a:spcAft>
                  <a:spcPct val="0"/>
                </a:spcAft>
              </a:pPr>
              <a:t>‹#›</a:t>
            </a:fld>
            <a:endParaRPr lang="en-US">
              <a:solidFill>
                <a:srgbClr val="000000"/>
              </a:solidFill>
              <a:ea typeface="ヒラギノ角ゴ Pro W3" charset="0"/>
              <a:cs typeface="ヒラギノ角ゴ Pro W3" charset="0"/>
            </a:endParaRPr>
          </a:p>
        </p:txBody>
      </p:sp>
    </p:spTree>
    <p:extLst>
      <p:ext uri="{BB962C8B-B14F-4D97-AF65-F5344CB8AC3E}">
        <p14:creationId xmlns:p14="http://schemas.microsoft.com/office/powerpoint/2010/main" val="3284191020"/>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3AE39-8F56-E041-8F3D-0C87594DBC5E}" type="datetimeFigureOut">
              <a:rPr lang="en-US" smtClean="0">
                <a:solidFill>
                  <a:prstClr val="white">
                    <a:tint val="75000"/>
                  </a:prstClr>
                </a:solidFill>
                <a:latin typeface="Arial"/>
              </a:rPr>
              <a:pPr/>
              <a:t>4/24/2017</a:t>
            </a:fld>
            <a:endParaRPr lang="en-US">
              <a:solidFill>
                <a:prstClr val="white">
                  <a:tint val="75000"/>
                </a:prstClr>
              </a:solidFill>
              <a:latin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latin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74661-A91F-D04D-BE59-6B53ABBD926F}" type="slidenum">
              <a:rPr lang="en-US" smtClean="0">
                <a:solidFill>
                  <a:prstClr val="white">
                    <a:tint val="75000"/>
                  </a:prstClr>
                </a:solidFill>
                <a:latin typeface="Arial"/>
              </a:rPr>
              <a:pPr/>
              <a:t>‹#›</a:t>
            </a:fld>
            <a:endParaRPr lang="en-US">
              <a:solidFill>
                <a:prstClr val="white">
                  <a:tint val="75000"/>
                </a:prstClr>
              </a:solidFill>
              <a:latin typeface="Arial"/>
            </a:endParaRPr>
          </a:p>
        </p:txBody>
      </p:sp>
    </p:spTree>
    <p:extLst>
      <p:ext uri="{BB962C8B-B14F-4D97-AF65-F5344CB8AC3E}">
        <p14:creationId xmlns:p14="http://schemas.microsoft.com/office/powerpoint/2010/main" val="4148387637"/>
      </p:ext>
    </p:extLst>
  </p:cSld>
  <p:clrMap bg1="dk1" tx1="lt1" bg2="dk2"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cs typeface="+mn-cs"/>
              </a:defRPr>
            </a:lvl1pPr>
          </a:lstStyle>
          <a:p>
            <a:pPr defTabSz="914400" eaLnBrk="0" fontAlgn="base" hangingPunct="0">
              <a:spcBef>
                <a:spcPct val="0"/>
              </a:spcBef>
              <a:spcAft>
                <a:spcPct val="0"/>
              </a:spcAft>
              <a:defRPr/>
            </a:pPr>
            <a:endParaRPr lang="en-US">
              <a:solidFill>
                <a:srgbClr val="000000"/>
              </a:solidFill>
              <a:latin typeface="Times" charset="0"/>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cs typeface="+mn-cs"/>
              </a:defRPr>
            </a:lvl1pPr>
          </a:lstStyle>
          <a:p>
            <a:pPr defTabSz="914400" eaLnBrk="0" fontAlgn="base" hangingPunct="0">
              <a:spcBef>
                <a:spcPct val="0"/>
              </a:spcBef>
              <a:spcAft>
                <a:spcPct val="0"/>
              </a:spcAft>
              <a:defRPr/>
            </a:pPr>
            <a:endParaRPr lang="en-US">
              <a:solidFill>
                <a:srgbClr val="000000"/>
              </a:solidFill>
              <a:latin typeface="Times" charset="0"/>
              <a:ea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smtClean="0">
                <a:cs typeface="+mn-cs"/>
              </a:defRPr>
            </a:lvl1pPr>
          </a:lstStyle>
          <a:p>
            <a:pPr defTabSz="914400" eaLnBrk="0" fontAlgn="base" hangingPunct="0">
              <a:spcBef>
                <a:spcPct val="0"/>
              </a:spcBef>
              <a:spcAft>
                <a:spcPct val="0"/>
              </a:spcAft>
              <a:defRPr/>
            </a:pPr>
            <a:fld id="{A4C3A745-E493-4342-8C26-FF148FD3B7C7}" type="slidenum">
              <a:rPr lang="en-US">
                <a:solidFill>
                  <a:srgbClr val="000000"/>
                </a:solidFill>
                <a:latin typeface="Times" charset="0"/>
                <a:ea typeface="ＭＳ Ｐゴシック" charset="0"/>
              </a:rPr>
              <a:pPr defTabSz="914400" eaLnBrk="0" fontAlgn="base" hangingPunct="0">
                <a:spcBef>
                  <a:spcPct val="0"/>
                </a:spcBef>
                <a:spcAft>
                  <a:spcPct val="0"/>
                </a:spcAft>
                <a:defRPr/>
              </a:pPr>
              <a:t>‹#›</a:t>
            </a:fld>
            <a:endParaRPr lang="en-US">
              <a:solidFill>
                <a:srgbClr val="000000"/>
              </a:solidFill>
              <a:latin typeface="Times" charset="0"/>
              <a:ea typeface="ＭＳ Ｐゴシック" charset="0"/>
            </a:endParaRPr>
          </a:p>
        </p:txBody>
      </p:sp>
    </p:spTree>
    <p:extLst>
      <p:ext uri="{BB962C8B-B14F-4D97-AF65-F5344CB8AC3E}">
        <p14:creationId xmlns:p14="http://schemas.microsoft.com/office/powerpoint/2010/main" val="2618919864"/>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3AE39-8F56-E041-8F3D-0C87594DBC5E}" type="datetimeFigureOut">
              <a:rPr lang="en-US" smtClean="0">
                <a:solidFill>
                  <a:prstClr val="black">
                    <a:tint val="75000"/>
                  </a:prstClr>
                </a:solidFill>
                <a:latin typeface="Calibri"/>
              </a:rPr>
              <a:pPr/>
              <a:t>4/24/2017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74661-A91F-D04D-BE59-6B53ABBD926F}"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71750154"/>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mc:AlternateContent xmlns:mc="http://schemas.openxmlformats.org/markup-compatibility/2006" xmlns:p14="http://schemas.microsoft.com/office/powerpoint/2010/main">
    <mc:Choice Requires="p14">
      <p:transition spd="slow" p14:dur="2000" advTm="150"/>
    </mc:Choice>
    <mc:Fallback xmlns="">
      <p:transition xmlns:p14="http://schemas.microsoft.com/office/powerpoint/2010/main" spd="slow" advTm="150"/>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williamson@ccny.cuny.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00.xml"/><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100.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69.jpeg"/><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58.xml"/><Relationship Id="rId4" Type="http://schemas.openxmlformats.org/officeDocument/2006/relationships/image" Target="../media/image75.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7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81.jpeg"/><Relationship Id="rId4" Type="http://schemas.openxmlformats.org/officeDocument/2006/relationships/image" Target="../media/image80.jpeg"/></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86.jpeg"/><Relationship Id="rId4" Type="http://schemas.openxmlformats.org/officeDocument/2006/relationships/image" Target="../media/image85.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hyperlink" Target="http://missingmiddlehousing.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3.xml"/><Relationship Id="rId1" Type="http://schemas.openxmlformats.org/officeDocument/2006/relationships/slideLayout" Target="../slideLayouts/slideLayout12.xml"/><Relationship Id="rId5" Type="http://schemas.openxmlformats.org/officeDocument/2006/relationships/image" Target="../media/image100.jpeg"/><Relationship Id="rId4" Type="http://schemas.openxmlformats.org/officeDocument/2006/relationships/image" Target="../media/image99.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5.xml"/><Relationship Id="rId1" Type="http://schemas.openxmlformats.org/officeDocument/2006/relationships/slideLayout" Target="../slideLayouts/slideLayout65.xml"/><Relationship Id="rId5" Type="http://schemas.openxmlformats.org/officeDocument/2006/relationships/image" Target="../media/image103.jpeg"/><Relationship Id="rId4" Type="http://schemas.openxmlformats.org/officeDocument/2006/relationships/image" Target="../media/image102.jpeg"/></Relationships>
</file>

<file path=ppt/slides/_rels/slide5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6.xml"/><Relationship Id="rId1" Type="http://schemas.openxmlformats.org/officeDocument/2006/relationships/slideLayout" Target="../slideLayouts/slideLayout66.xml"/></Relationships>
</file>

<file path=ppt/slides/_rels/slide5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7.xml"/><Relationship Id="rId1" Type="http://schemas.openxmlformats.org/officeDocument/2006/relationships/slideLayout" Target="../slideLayouts/slideLayout79.xml"/></Relationships>
</file>

<file path=ppt/slides/_rels/slide5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8.xml"/><Relationship Id="rId1" Type="http://schemas.openxmlformats.org/officeDocument/2006/relationships/slideLayout" Target="../slideLayouts/slideLayout102.xml"/><Relationship Id="rId4" Type="http://schemas.openxmlformats.org/officeDocument/2006/relationships/image" Target="../media/image107.jpeg"/></Relationships>
</file>

<file path=ppt/slides/_rels/slide5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9.xml"/><Relationship Id="rId1" Type="http://schemas.openxmlformats.org/officeDocument/2006/relationships/slideLayout" Target="../slideLayouts/slideLayout79.xml"/><Relationship Id="rId4" Type="http://schemas.openxmlformats.org/officeDocument/2006/relationships/image" Target="../media/image108.png"/></Relationships>
</file>

<file path=ppt/slides/_rels/slide6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0.xml"/><Relationship Id="rId1" Type="http://schemas.openxmlformats.org/officeDocument/2006/relationships/slideLayout" Target="../slideLayouts/slideLayout78.xml"/><Relationship Id="rId5" Type="http://schemas.microsoft.com/office/2007/relationships/hdphoto" Target="../media/hdphoto2.wdp"/><Relationship Id="rId4" Type="http://schemas.openxmlformats.org/officeDocument/2006/relationships/image" Target="../media/image110.jpeg"/></Relationships>
</file>

<file path=ppt/slides/_rels/slide6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1.xml"/><Relationship Id="rId1" Type="http://schemas.openxmlformats.org/officeDocument/2006/relationships/slideLayout" Target="../slideLayouts/slideLayout78.xml"/></Relationships>
</file>

<file path=ppt/slides/_rels/slide6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2.xml"/><Relationship Id="rId1" Type="http://schemas.openxmlformats.org/officeDocument/2006/relationships/slideLayout" Target="../slideLayouts/slideLayout78.xml"/></Relationships>
</file>

<file path=ppt/slides/_rels/slide63.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63.xml"/><Relationship Id="rId1" Type="http://schemas.openxmlformats.org/officeDocument/2006/relationships/slideLayout" Target="../slideLayouts/slideLayout7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Jwilliamson@ccny.cuny.edu" TargetMode="External"/><Relationship Id="rId2" Type="http://schemas.openxmlformats.org/officeDocument/2006/relationships/notesSlide" Target="../notesSlides/notesSlide67.xml"/><Relationship Id="rId1" Type="http://schemas.openxmlformats.org/officeDocument/2006/relationships/slideLayout" Target="../slideLayouts/slideLayout1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7200" b="1" dirty="0">
                <a:solidFill>
                  <a:schemeClr val="tx1"/>
                </a:solidFill>
                <a:latin typeface="Arial" charset="0"/>
              </a:rPr>
              <a:t>retrofitting</a:t>
            </a:r>
            <a:br>
              <a:rPr lang="en-US" sz="7200" b="1" dirty="0">
                <a:solidFill>
                  <a:schemeClr val="tx1"/>
                </a:solidFill>
                <a:latin typeface="Arial" charset="0"/>
              </a:rPr>
            </a:br>
            <a:r>
              <a:rPr lang="en-US" sz="7200" b="1" dirty="0" smtClean="0">
                <a:solidFill>
                  <a:schemeClr val="tx1"/>
                </a:solidFill>
                <a:latin typeface="Arial" charset="0"/>
              </a:rPr>
              <a:t>suburbia</a:t>
            </a:r>
            <a:endParaRPr lang="en-US" sz="6600" dirty="0"/>
          </a:p>
        </p:txBody>
      </p:sp>
      <p:sp>
        <p:nvSpPr>
          <p:cNvPr id="3" name="Subtitle 2"/>
          <p:cNvSpPr>
            <a:spLocks noGrp="1"/>
          </p:cNvSpPr>
          <p:nvPr>
            <p:ph type="subTitle" idx="1"/>
          </p:nvPr>
        </p:nvSpPr>
        <p:spPr>
          <a:xfrm>
            <a:off x="1387475" y="4695825"/>
            <a:ext cx="6400800" cy="1752600"/>
          </a:xfrm>
        </p:spPr>
        <p:txBody>
          <a:bodyPr/>
          <a:lstStyle/>
          <a:p>
            <a:pPr marL="342900" indent="-342900">
              <a:lnSpc>
                <a:spcPct val="90000"/>
              </a:lnSpc>
            </a:pPr>
            <a:r>
              <a:rPr lang="en-US" sz="1600" b="1" dirty="0">
                <a:latin typeface="Arial" charset="0"/>
                <a:ea typeface="ＭＳ Ｐゴシック" charset="0"/>
                <a:cs typeface="ＭＳ Ｐゴシック" charset="0"/>
              </a:rPr>
              <a:t>Professor June Williamson, </a:t>
            </a:r>
            <a:r>
              <a:rPr lang="en-US" sz="1600" b="1" dirty="0" smtClean="0">
                <a:latin typeface="Arial" charset="0"/>
                <a:ea typeface="ＭＳ Ｐゴシック" charset="0"/>
                <a:cs typeface="ＭＳ Ｐゴシック" charset="0"/>
              </a:rPr>
              <a:t>RA </a:t>
            </a:r>
            <a:r>
              <a:rPr lang="en-US" sz="1600" b="1" dirty="0">
                <a:latin typeface="Arial" charset="0"/>
                <a:ea typeface="ＭＳ Ｐゴシック" charset="0"/>
                <a:cs typeface="ＭＳ Ｐゴシック" charset="0"/>
              </a:rPr>
              <a:t>LEED AP</a:t>
            </a:r>
          </a:p>
          <a:p>
            <a:pPr marL="342900" indent="-342900">
              <a:lnSpc>
                <a:spcPct val="90000"/>
              </a:lnSpc>
            </a:pPr>
            <a:r>
              <a:rPr lang="en-US" sz="1600" b="1" dirty="0">
                <a:latin typeface="Arial" charset="0"/>
                <a:ea typeface="ＭＳ Ｐゴシック" charset="0"/>
                <a:cs typeface="ＭＳ Ｐゴシック" charset="0"/>
              </a:rPr>
              <a:t>The City College of New York / CUNY</a:t>
            </a:r>
          </a:p>
          <a:p>
            <a:pPr marL="342900" indent="-342900">
              <a:lnSpc>
                <a:spcPct val="90000"/>
              </a:lnSpc>
            </a:pPr>
            <a:r>
              <a:rPr lang="en-US" sz="1600" b="1" dirty="0">
                <a:latin typeface="Arial" charset="0"/>
                <a:ea typeface="ＭＳ Ｐゴシック" charset="0"/>
                <a:cs typeface="ＭＳ Ｐゴシック" charset="0"/>
                <a:hlinkClick r:id="rId3"/>
              </a:rPr>
              <a:t>Jwilliamson@</a:t>
            </a:r>
            <a:r>
              <a:rPr lang="en-US" sz="1600" b="1" dirty="0" smtClean="0">
                <a:latin typeface="Arial" charset="0"/>
                <a:ea typeface="ＭＳ Ｐゴシック" charset="0"/>
                <a:cs typeface="ＭＳ Ｐゴシック" charset="0"/>
                <a:hlinkClick r:id="rId3"/>
              </a:rPr>
              <a:t>ccny.cuny.edu</a:t>
            </a:r>
            <a:r>
              <a:rPr lang="en-US" sz="1600" b="1" dirty="0" smtClean="0"/>
              <a:t> </a:t>
            </a:r>
          </a:p>
          <a:p>
            <a:pPr marL="342900" indent="-342900">
              <a:lnSpc>
                <a:spcPct val="90000"/>
              </a:lnSpc>
            </a:pPr>
            <a:endParaRPr lang="en-US" sz="1600" b="1" dirty="0">
              <a:latin typeface="Arial" charset="0"/>
              <a:ea typeface="ＭＳ Ｐゴシック" charset="0"/>
              <a:cs typeface="ＭＳ Ｐゴシック" charset="0"/>
            </a:endParaRPr>
          </a:p>
          <a:p>
            <a:pPr marL="342900" indent="-342900">
              <a:lnSpc>
                <a:spcPct val="90000"/>
              </a:lnSpc>
            </a:pPr>
            <a:endParaRPr lang="en-US" sz="1600" b="1" dirty="0" smtClean="0">
              <a:latin typeface="Arial" charset="0"/>
              <a:ea typeface="ＭＳ Ｐゴシック" charset="0"/>
              <a:cs typeface="ＭＳ Ｐゴシック" charset="0"/>
            </a:endParaRPr>
          </a:p>
          <a:p>
            <a:pPr marL="342900" indent="-342900">
              <a:lnSpc>
                <a:spcPct val="90000"/>
              </a:lnSpc>
            </a:pPr>
            <a:endParaRPr lang="en-US" sz="1000" b="1" dirty="0">
              <a:latin typeface="Arial"/>
              <a:ea typeface="ＭＳ Ｐゴシック" charset="0"/>
              <a:cs typeface="Arial"/>
            </a:endParaRPr>
          </a:p>
          <a:p>
            <a:pPr marL="342900" indent="-342900">
              <a:lnSpc>
                <a:spcPct val="90000"/>
              </a:lnSpc>
            </a:pPr>
            <a:r>
              <a:rPr lang="en-US" sz="1000" dirty="0">
                <a:latin typeface="Arial"/>
                <a:cs typeface="Arial"/>
              </a:rPr>
              <a:t>Images are for academic purposes only and may not have copyright approval</a:t>
            </a:r>
          </a:p>
          <a:p>
            <a:pPr marL="342900" indent="-342900">
              <a:lnSpc>
                <a:spcPct val="90000"/>
              </a:lnSpc>
            </a:pPr>
            <a:endParaRPr lang="en-US" sz="1600" b="1"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69746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11611" y="3411112"/>
            <a:ext cx="1377124" cy="2217904"/>
          </a:xfrm>
          <a:prstGeom prst="rect">
            <a:avLst/>
          </a:prstGeom>
        </p:spPr>
      </p:pic>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194483" y="5397051"/>
            <a:ext cx="1402957" cy="1460949"/>
          </a:xfrm>
          <a:prstGeom prst="rect">
            <a:avLst/>
          </a:prstGeom>
        </p:spPr>
      </p:pic>
      <p:sp>
        <p:nvSpPr>
          <p:cNvPr id="202754" name="Rectangle 1026"/>
          <p:cNvSpPr>
            <a:spLocks noGrp="1" noChangeArrowheads="1"/>
          </p:cNvSpPr>
          <p:nvPr>
            <p:ph type="title"/>
          </p:nvPr>
        </p:nvSpPr>
        <p:spPr>
          <a:xfrm>
            <a:off x="228606" y="371475"/>
            <a:ext cx="4676770" cy="1644650"/>
          </a:xfrm>
        </p:spPr>
        <p:txBody>
          <a:bodyPr/>
          <a:lstStyle/>
          <a:p>
            <a:pPr algn="l" eaLnBrk="1" hangingPunct="1">
              <a:defRPr/>
            </a:pPr>
            <a:r>
              <a:rPr lang="en-US" sz="3900" b="1" dirty="0" smtClean="0">
                <a:solidFill>
                  <a:schemeClr val="accent1">
                    <a:lumMod val="50000"/>
                  </a:schemeClr>
                </a:solidFill>
                <a:latin typeface="Arial" charset="0"/>
                <a:cs typeface="+mj-cs"/>
              </a:rPr>
              <a:t/>
            </a:r>
            <a:br>
              <a:rPr lang="en-US" sz="3900" b="1" dirty="0" smtClean="0">
                <a:solidFill>
                  <a:schemeClr val="accent1">
                    <a:lumMod val="50000"/>
                  </a:schemeClr>
                </a:solidFill>
                <a:latin typeface="Arial" charset="0"/>
                <a:cs typeface="+mj-cs"/>
              </a:rPr>
            </a:br>
            <a:r>
              <a:rPr lang="en-US" sz="5400" b="1" dirty="0" smtClean="0">
                <a:solidFill>
                  <a:schemeClr val="tx1"/>
                </a:solidFill>
                <a:latin typeface="Arial" charset="0"/>
                <a:cs typeface="+mj-cs"/>
              </a:rPr>
              <a:t>retrofitting</a:t>
            </a:r>
            <a:br>
              <a:rPr lang="en-US" sz="5400" b="1" dirty="0" smtClean="0">
                <a:solidFill>
                  <a:schemeClr val="tx1"/>
                </a:solidFill>
                <a:latin typeface="Arial" charset="0"/>
                <a:cs typeface="+mj-cs"/>
              </a:rPr>
            </a:br>
            <a:r>
              <a:rPr lang="en-US" sz="5400" b="1" dirty="0" smtClean="0">
                <a:solidFill>
                  <a:schemeClr val="tx1"/>
                </a:solidFill>
                <a:latin typeface="Arial" charset="0"/>
                <a:cs typeface="+mj-cs"/>
              </a:rPr>
              <a:t>suburbia</a:t>
            </a:r>
            <a:endParaRPr lang="en-US" sz="5400" b="1" dirty="0">
              <a:latin typeface="Arial" charset="0"/>
              <a:cs typeface="+mj-cs"/>
            </a:endParaRPr>
          </a:p>
        </p:txBody>
      </p:sp>
      <p:sp>
        <p:nvSpPr>
          <p:cNvPr id="202755" name="Text Box 1027"/>
          <p:cNvSpPr txBox="1">
            <a:spLocks noChangeArrowheads="1"/>
          </p:cNvSpPr>
          <p:nvPr/>
        </p:nvSpPr>
        <p:spPr bwMode="auto">
          <a:xfrm>
            <a:off x="152405" y="3244850"/>
            <a:ext cx="4148665" cy="2501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99461" tIns="49730" rIns="99461" bIns="49730">
            <a:spAutoFit/>
          </a:bodyPr>
          <a:lstStyle/>
          <a:p>
            <a:pPr marL="31978" lvl="1" defTabSz="914400" eaLnBrk="0" fontAlgn="base" hangingPunct="0">
              <a:spcBef>
                <a:spcPct val="50000"/>
              </a:spcBef>
              <a:spcAft>
                <a:spcPct val="0"/>
              </a:spcAft>
              <a:defRPr/>
            </a:pPr>
            <a:r>
              <a:rPr lang="en-US" sz="2400" b="1" dirty="0" smtClean="0">
                <a:solidFill>
                  <a:srgbClr val="60A0C0"/>
                </a:solidFill>
                <a:latin typeface="Arial" charset="0"/>
                <a:ea typeface="ＭＳ Ｐゴシック" charset="0"/>
                <a:cs typeface="ＭＳ Ｐゴシック" charset="0"/>
              </a:rPr>
              <a:t>prologue</a:t>
            </a:r>
          </a:p>
          <a:p>
            <a:pPr marL="31978" lvl="1" defTabSz="914400" eaLnBrk="0" fontAlgn="base" hangingPunct="0">
              <a:spcBef>
                <a:spcPct val="50000"/>
              </a:spcBef>
              <a:spcAft>
                <a:spcPct val="0"/>
              </a:spcAft>
              <a:defRPr/>
            </a:pPr>
            <a:r>
              <a:rPr lang="en-US" sz="2400" b="1" dirty="0">
                <a:solidFill>
                  <a:srgbClr val="60A0C0"/>
                </a:solidFill>
                <a:latin typeface="Arial" charset="0"/>
                <a:ea typeface="ＭＳ Ｐゴシック" charset="0"/>
                <a:cs typeface="ＭＳ Ｐゴシック" charset="0"/>
              </a:rPr>
              <a:t>t</a:t>
            </a:r>
            <a:r>
              <a:rPr lang="en-US" sz="2400" b="1" dirty="0" smtClean="0">
                <a:solidFill>
                  <a:srgbClr val="60A0C0"/>
                </a:solidFill>
                <a:latin typeface="Arial" charset="0"/>
                <a:ea typeface="ＭＳ Ｐゴシック" charset="0"/>
                <a:cs typeface="ＭＳ Ｐゴシック" charset="0"/>
              </a:rPr>
              <a:t>hree strategies for suburban retrofitting</a:t>
            </a:r>
            <a:endParaRPr lang="en-US" sz="2400" b="1" dirty="0">
              <a:solidFill>
                <a:srgbClr val="60A0C0"/>
              </a:solidFill>
              <a:latin typeface="Arial" charset="0"/>
              <a:ea typeface="ＭＳ Ｐゴシック" charset="0"/>
              <a:cs typeface="ＭＳ Ｐゴシック" charset="0"/>
            </a:endParaRPr>
          </a:p>
          <a:p>
            <a:pPr marL="31978" lvl="1" defTabSz="914400" eaLnBrk="0" fontAlgn="base" hangingPunct="0">
              <a:spcBef>
                <a:spcPct val="50000"/>
              </a:spcBef>
              <a:spcAft>
                <a:spcPct val="0"/>
              </a:spcAft>
              <a:defRPr/>
            </a:pPr>
            <a:r>
              <a:rPr lang="en-US" sz="2400" b="1" dirty="0">
                <a:solidFill>
                  <a:srgbClr val="60A0C0"/>
                </a:solidFill>
                <a:latin typeface="Arial" charset="0"/>
                <a:ea typeface="ＭＳ Ｐゴシック" charset="0"/>
                <a:cs typeface="ＭＳ Ｐゴシック" charset="0"/>
              </a:rPr>
              <a:t>e</a:t>
            </a:r>
            <a:r>
              <a:rPr lang="en-US" sz="2400" b="1" dirty="0" smtClean="0">
                <a:solidFill>
                  <a:srgbClr val="60A0C0"/>
                </a:solidFill>
                <a:latin typeface="Arial" charset="0"/>
                <a:ea typeface="ＭＳ Ｐゴシック" charset="0"/>
                <a:cs typeface="ＭＳ Ｐゴシック" charset="0"/>
              </a:rPr>
              <a:t>leven </a:t>
            </a:r>
            <a:r>
              <a:rPr lang="en-US" sz="2400" b="1" dirty="0">
                <a:solidFill>
                  <a:srgbClr val="60A0C0"/>
                </a:solidFill>
                <a:latin typeface="Arial"/>
                <a:ea typeface="ＭＳ Ｐゴシック" charset="0"/>
                <a:cs typeface="ＭＳ Ｐゴシック" charset="0"/>
              </a:rPr>
              <a:t>useful </a:t>
            </a:r>
            <a:r>
              <a:rPr lang="en-US" sz="2400" b="1" dirty="0" smtClean="0">
                <a:solidFill>
                  <a:srgbClr val="60A0C0"/>
                </a:solidFill>
                <a:latin typeface="Arial" charset="0"/>
                <a:ea typeface="ＭＳ Ｐゴシック" charset="0"/>
                <a:cs typeface="ＭＳ Ｐゴシック" charset="0"/>
              </a:rPr>
              <a:t>tactics</a:t>
            </a:r>
          </a:p>
          <a:p>
            <a:pPr marL="31978" lvl="1" defTabSz="914400" eaLnBrk="0" fontAlgn="base" hangingPunct="0">
              <a:spcBef>
                <a:spcPct val="50000"/>
              </a:spcBef>
              <a:spcAft>
                <a:spcPct val="0"/>
              </a:spcAft>
              <a:defRPr/>
            </a:pPr>
            <a:r>
              <a:rPr lang="en-US" sz="2400" b="1" dirty="0">
                <a:solidFill>
                  <a:srgbClr val="60A0C0"/>
                </a:solidFill>
                <a:latin typeface="Arial" charset="0"/>
                <a:ea typeface="ＭＳ Ｐゴシック" charset="0"/>
                <a:cs typeface="ＭＳ Ｐゴシック" charset="0"/>
              </a:rPr>
              <a:t>n</a:t>
            </a:r>
            <a:r>
              <a:rPr lang="en-US" sz="2400" b="1" dirty="0" smtClean="0">
                <a:solidFill>
                  <a:srgbClr val="60A0C0"/>
                </a:solidFill>
                <a:latin typeface="Arial" charset="0"/>
                <a:ea typeface="ＭＳ Ｐゴシック" charset="0"/>
                <a:cs typeface="ＭＳ Ｐゴシック" charset="0"/>
              </a:rPr>
              <a:t>ext steps</a:t>
            </a:r>
            <a:endParaRPr lang="en-US" sz="2400" b="1" dirty="0">
              <a:solidFill>
                <a:srgbClr val="60A0C0"/>
              </a:solidFill>
              <a:latin typeface="Arial" charset="0"/>
              <a:ea typeface="ＭＳ Ｐゴシック" charset="0"/>
              <a:cs typeface="ＭＳ Ｐゴシック" charset="0"/>
            </a:endParaRPr>
          </a:p>
        </p:txBody>
      </p:sp>
      <p:pic>
        <p:nvPicPr>
          <p:cNvPr id="5" name="Picture 4" descr="0_WilliamsonCoverFront_FINALMG.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732258" y="3429000"/>
            <a:ext cx="2525835" cy="3429000"/>
          </a:xfrm>
          <a:prstGeom prst="rect">
            <a:avLst/>
          </a:prstGeom>
        </p:spPr>
      </p:pic>
      <p:pic>
        <p:nvPicPr>
          <p:cNvPr id="11" name="Picture 2" descr="0_COVER_RS_update_2011.jpg                                     000BFD44Macintosh HD                   C3E30C5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32258" y="0"/>
            <a:ext cx="3853449" cy="3429000"/>
          </a:xfrm>
          <a:prstGeom prst="rect">
            <a:avLst/>
          </a:prstGeom>
          <a:noFill/>
          <a:ln w="9525">
            <a:noFill/>
            <a:miter lim="800000"/>
            <a:headEnd/>
            <a:tailEnd/>
          </a:ln>
        </p:spPr>
      </p:pic>
    </p:spTree>
    <p:extLst>
      <p:ext uri="{BB962C8B-B14F-4D97-AF65-F5344CB8AC3E}">
        <p14:creationId xmlns:p14="http://schemas.microsoft.com/office/powerpoint/2010/main" val="22358334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243765" y="1257300"/>
            <a:ext cx="8671667" cy="1447800"/>
          </a:xfrm>
        </p:spPr>
        <p:txBody>
          <a:bodyPr/>
          <a:lstStyle/>
          <a:p>
            <a:pPr algn="l" eaLnBrk="1" hangingPunct="1">
              <a:defRPr/>
            </a:pPr>
            <a:r>
              <a:rPr lang="en-US" sz="3900" b="1" dirty="0">
                <a:latin typeface="Arial" charset="0"/>
                <a:cs typeface="+mj-cs"/>
              </a:rPr>
              <a:t>p</a:t>
            </a:r>
            <a:r>
              <a:rPr lang="en-US" sz="3900" b="1" dirty="0" smtClean="0">
                <a:latin typeface="Arial" charset="0"/>
                <a:cs typeface="+mj-cs"/>
              </a:rPr>
              <a:t>rologue</a:t>
            </a:r>
            <a:r>
              <a:rPr lang="en-US" sz="3900" b="1" dirty="0">
                <a:latin typeface="Arial" charset="0"/>
                <a:cs typeface="+mj-cs"/>
              </a:rPr>
              <a:t/>
            </a:r>
            <a:br>
              <a:rPr lang="en-US" sz="3900" b="1" dirty="0">
                <a:latin typeface="Arial" charset="0"/>
                <a:cs typeface="+mj-cs"/>
              </a:rPr>
            </a:br>
            <a:r>
              <a:rPr lang="en-US" sz="3000" b="1" dirty="0">
                <a:latin typeface="Arial" charset="0"/>
                <a:cs typeface="+mj-cs"/>
              </a:rPr>
              <a:t/>
            </a:r>
            <a:br>
              <a:rPr lang="en-US" sz="3000" b="1" dirty="0">
                <a:latin typeface="Arial" charset="0"/>
                <a:cs typeface="+mj-cs"/>
              </a:rPr>
            </a:br>
            <a:r>
              <a:rPr lang="en-US" sz="3000" b="1" dirty="0" smtClean="0">
                <a:solidFill>
                  <a:srgbClr val="60A0C0"/>
                </a:solidFill>
                <a:latin typeface="Arial" charset="0"/>
                <a:cs typeface="+mj-cs"/>
              </a:rPr>
              <a:t>late 20</a:t>
            </a:r>
            <a:r>
              <a:rPr lang="en-US" sz="3000" b="1" baseline="30000" dirty="0" smtClean="0">
                <a:solidFill>
                  <a:srgbClr val="60A0C0"/>
                </a:solidFill>
                <a:latin typeface="Arial" charset="0"/>
                <a:cs typeface="+mj-cs"/>
              </a:rPr>
              <a:t>th</a:t>
            </a:r>
            <a:r>
              <a:rPr lang="en-US" sz="3000" b="1" dirty="0" smtClean="0">
                <a:solidFill>
                  <a:srgbClr val="60A0C0"/>
                </a:solidFill>
                <a:latin typeface="Arial" charset="0"/>
                <a:cs typeface="+mj-cs"/>
              </a:rPr>
              <a:t> century (sub)urbanization and property obsolescence</a:t>
            </a:r>
            <a:endParaRPr lang="en-US" sz="3900" b="1" dirty="0">
              <a:solidFill>
                <a:srgbClr val="60A0C0"/>
              </a:solidFill>
              <a:latin typeface="Arial" charset="0"/>
              <a:cs typeface="+mj-cs"/>
            </a:endParaRPr>
          </a:p>
        </p:txBody>
      </p:sp>
    </p:spTree>
    <p:extLst>
      <p:ext uri="{BB962C8B-B14F-4D97-AF65-F5344CB8AC3E}">
        <p14:creationId xmlns:p14="http://schemas.microsoft.com/office/powerpoint/2010/main" val="14563907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strip_shopping_mall.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0"/>
            <a:ext cx="4495800" cy="2514600"/>
          </a:xfrm>
          <a:prstGeom prst="rect">
            <a:avLst/>
          </a:prstGeom>
          <a:noFill/>
          <a:ln w="9525">
            <a:noFill/>
            <a:miter lim="800000"/>
            <a:headEnd/>
            <a:tailEnd/>
          </a:ln>
        </p:spPr>
      </p:pic>
      <p:pic>
        <p:nvPicPr>
          <p:cNvPr id="21507" name="Picture 5" descr="3357136852_8c8b78efe6_o.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200400"/>
            <a:ext cx="4572000" cy="3200400"/>
          </a:xfrm>
          <a:prstGeom prst="rect">
            <a:avLst/>
          </a:prstGeom>
          <a:noFill/>
          <a:ln w="9525">
            <a:noFill/>
            <a:miter lim="800000"/>
            <a:headEnd/>
            <a:tailEnd/>
          </a:ln>
        </p:spPr>
      </p:pic>
      <p:sp>
        <p:nvSpPr>
          <p:cNvPr id="21508" name="TextBox 6"/>
          <p:cNvSpPr txBox="1">
            <a:spLocks noChangeArrowheads="1"/>
          </p:cNvSpPr>
          <p:nvPr/>
        </p:nvSpPr>
        <p:spPr bwMode="auto">
          <a:xfrm>
            <a:off x="0" y="2667000"/>
            <a:ext cx="9144000" cy="369332"/>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dirty="0">
                <a:solidFill>
                  <a:srgbClr val="FFFFFF"/>
                </a:solidFill>
                <a:latin typeface="Arial"/>
                <a:ea typeface="Arial" pitchFamily="-108" charset="0"/>
                <a:cs typeface="Arial"/>
              </a:rPr>
              <a:t>1100 shopping malls:</a:t>
            </a:r>
            <a:r>
              <a:rPr lang="en-US" dirty="0" smtClean="0">
                <a:solidFill>
                  <a:srgbClr val="FFFFFF"/>
                </a:solidFill>
                <a:latin typeface="Arial"/>
                <a:ea typeface="Arial" pitchFamily="-108" charset="0"/>
                <a:cs typeface="Arial"/>
              </a:rPr>
              <a:t> 1/3 are dead or dying	 </a:t>
            </a:r>
            <a:r>
              <a:rPr lang="en-US" dirty="0">
                <a:solidFill>
                  <a:srgbClr val="FFFFFF"/>
                </a:solidFill>
                <a:latin typeface="Arial"/>
                <a:ea typeface="Arial" pitchFamily="-108" charset="0"/>
                <a:cs typeface="Arial"/>
              </a:rPr>
              <a:t>50,000+ strip malls, 11% vacancy rate  </a:t>
            </a:r>
          </a:p>
        </p:txBody>
      </p:sp>
      <p:sp>
        <p:nvSpPr>
          <p:cNvPr id="21509" name="TextBox 7"/>
          <p:cNvSpPr txBox="1">
            <a:spLocks noChangeArrowheads="1"/>
          </p:cNvSpPr>
          <p:nvPr/>
        </p:nvSpPr>
        <p:spPr bwMode="auto">
          <a:xfrm>
            <a:off x="0" y="6400800"/>
            <a:ext cx="9144000" cy="369888"/>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dirty="0">
                <a:solidFill>
                  <a:srgbClr val="FFFFFF"/>
                </a:solidFill>
                <a:latin typeface="Arial" charset="0"/>
                <a:ea typeface="Arial" pitchFamily="-108" charset="0"/>
                <a:cs typeface="Arial" pitchFamily="-108" charset="0"/>
              </a:rPr>
              <a:t>350,000+ big box stores, 300 mil vacant </a:t>
            </a:r>
            <a:r>
              <a:rPr lang="en-US" dirty="0" err="1">
                <a:solidFill>
                  <a:srgbClr val="FFFFFF"/>
                </a:solidFill>
                <a:latin typeface="Arial" charset="0"/>
                <a:ea typeface="Arial" pitchFamily="-108" charset="0"/>
                <a:cs typeface="Arial" pitchFamily="-108" charset="0"/>
              </a:rPr>
              <a:t>sf</a:t>
            </a:r>
            <a:r>
              <a:rPr lang="en-US" dirty="0" smtClean="0">
                <a:solidFill>
                  <a:srgbClr val="FFFFFF"/>
                </a:solidFill>
                <a:latin typeface="Arial" charset="0"/>
                <a:ea typeface="Arial" pitchFamily="-108" charset="0"/>
                <a:cs typeface="Arial" pitchFamily="-108" charset="0"/>
              </a:rPr>
              <a:t>		</a:t>
            </a:r>
            <a:endParaRPr lang="en-US" dirty="0">
              <a:solidFill>
                <a:srgbClr val="FFFFFF"/>
              </a:solidFill>
              <a:latin typeface="Arial" charset="0"/>
              <a:ea typeface="Arial" pitchFamily="-108" charset="0"/>
              <a:cs typeface="Arial" pitchFamily="-108" charset="0"/>
            </a:endParaRPr>
          </a:p>
        </p:txBody>
      </p:sp>
      <p:sp>
        <p:nvSpPr>
          <p:cNvPr id="21510" name="TextBox 8"/>
          <p:cNvSpPr txBox="1">
            <a:spLocks noChangeArrowheads="1"/>
          </p:cNvSpPr>
          <p:nvPr/>
        </p:nvSpPr>
        <p:spPr bwMode="auto">
          <a:xfrm>
            <a:off x="4572000" y="3200400"/>
            <a:ext cx="4572000" cy="461963"/>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endParaRPr lang="en-US" sz="2400">
              <a:solidFill>
                <a:srgbClr val="FFFFFF"/>
              </a:solidFill>
              <a:latin typeface="Calibri" pitchFamily="-108" charset="0"/>
              <a:ea typeface="ＭＳ Ｐゴシック" charset="-128"/>
              <a:cs typeface="ＭＳ Ｐゴシック" charset="-128"/>
            </a:endParaRPr>
          </a:p>
          <a:p>
            <a:pPr defTabSz="914400" fontAlgn="base">
              <a:spcBef>
                <a:spcPct val="0"/>
              </a:spcBef>
              <a:spcAft>
                <a:spcPct val="0"/>
              </a:spcAft>
            </a:pPr>
            <a:endParaRPr lang="en-US" sz="2400">
              <a:solidFill>
                <a:srgbClr val="FFFFFF"/>
              </a:solidFill>
              <a:latin typeface="Calibri" pitchFamily="-108" charset="0"/>
              <a:ea typeface="ＭＳ Ｐゴシック" charset="-128"/>
              <a:cs typeface="ＭＳ Ｐゴシック" charset="-128"/>
            </a:endParaRPr>
          </a:p>
        </p:txBody>
      </p:sp>
      <p:pic>
        <p:nvPicPr>
          <p:cNvPr id="21512" name="Picture 10" descr="P1020782.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4572000" cy="2503488"/>
          </a:xfrm>
          <a:prstGeom prst="rect">
            <a:avLst/>
          </a:prstGeom>
          <a:noFill/>
          <a:ln w="9525">
            <a:noFill/>
            <a:miter lim="800000"/>
            <a:headEnd/>
            <a:tailEnd/>
          </a:ln>
        </p:spPr>
      </p:pic>
      <p:pic>
        <p:nvPicPr>
          <p:cNvPr id="10" name="Picture 9" descr="25CF31AD-DDE2-4C43-928A-3A2DDEE67C84.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648199" y="3200400"/>
            <a:ext cx="4495801" cy="3200400"/>
          </a:xfrm>
          <a:prstGeom prst="rect">
            <a:avLst/>
          </a:prstGeom>
        </p:spPr>
      </p:pic>
      <p:sp>
        <p:nvSpPr>
          <p:cNvPr id="11" name="TextBox 10"/>
          <p:cNvSpPr txBox="1"/>
          <p:nvPr/>
        </p:nvSpPr>
        <p:spPr>
          <a:xfrm>
            <a:off x="4572000" y="6401356"/>
            <a:ext cx="4495800" cy="369332"/>
          </a:xfrm>
          <a:prstGeom prst="rect">
            <a:avLst/>
          </a:prstGeom>
          <a:noFill/>
        </p:spPr>
        <p:txBody>
          <a:bodyPr wrap="square" rtlCol="0">
            <a:spAutoFit/>
          </a:bodyPr>
          <a:lstStyle/>
          <a:p>
            <a:pPr defTabSz="914400" fontAlgn="base">
              <a:spcBef>
                <a:spcPct val="0"/>
              </a:spcBef>
              <a:spcAft>
                <a:spcPct val="0"/>
              </a:spcAft>
            </a:pPr>
            <a:r>
              <a:rPr lang="en-US" dirty="0" smtClean="0">
                <a:solidFill>
                  <a:srgbClr val="FFFFFF"/>
                </a:solidFill>
                <a:latin typeface="Arial" charset="0"/>
                <a:ea typeface="ＭＳ Ｐゴシック" charset="-128"/>
                <a:cs typeface="ＭＳ Ｐゴシック" charset="-128"/>
              </a:rPr>
              <a:t>suburban office vacancy rates 16-24%</a:t>
            </a:r>
            <a:endParaRPr lang="en-US" dirty="0">
              <a:solidFill>
                <a:srgbClr val="FFFFFF"/>
              </a:solidFill>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858295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304801" y="1254140"/>
            <a:ext cx="8429768" cy="3037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1697" tIns="40846" rIns="81697" bIns="40846">
            <a:spAutoFit/>
          </a:bodyPr>
          <a:lstStyle>
            <a:lvl1pPr eaLnBrk="0" hangingPunct="0">
              <a:defRPr sz="2400" baseline="-25000">
                <a:solidFill>
                  <a:schemeClr val="tx1"/>
                </a:solidFill>
                <a:latin typeface="Arial" charset="0"/>
                <a:ea typeface="ヒラギノ角ゴ Pro W3" charset="0"/>
                <a:cs typeface="ヒラギノ角ゴ Pro W3" charset="0"/>
              </a:defRPr>
            </a:lvl1pPr>
            <a:lvl2pPr marL="742950" indent="-285750" eaLnBrk="0" hangingPunct="0">
              <a:defRPr sz="2400" baseline="-25000">
                <a:solidFill>
                  <a:schemeClr val="tx1"/>
                </a:solidFill>
                <a:latin typeface="Arial" charset="0"/>
                <a:ea typeface="ヒラギノ角ゴ Pro W3" charset="0"/>
                <a:cs typeface="ヒラギノ角ゴ Pro W3" charset="0"/>
              </a:defRPr>
            </a:lvl2pPr>
            <a:lvl3pPr marL="1143000" indent="-228600" eaLnBrk="0" hangingPunct="0">
              <a:defRPr sz="2400" baseline="-25000">
                <a:solidFill>
                  <a:schemeClr val="tx1"/>
                </a:solidFill>
                <a:latin typeface="Arial" charset="0"/>
                <a:ea typeface="ヒラギノ角ゴ Pro W3" charset="0"/>
                <a:cs typeface="ヒラギノ角ゴ Pro W3" charset="0"/>
              </a:defRPr>
            </a:lvl3pPr>
            <a:lvl4pPr marL="1600200" indent="-228600" eaLnBrk="0" hangingPunct="0">
              <a:defRPr sz="2400" baseline="-25000">
                <a:solidFill>
                  <a:schemeClr val="tx1"/>
                </a:solidFill>
                <a:latin typeface="Arial" charset="0"/>
                <a:ea typeface="ヒラギノ角ゴ Pro W3" charset="0"/>
                <a:cs typeface="ヒラギノ角ゴ Pro W3" charset="0"/>
              </a:defRPr>
            </a:lvl4pPr>
            <a:lvl5pPr marL="2057400" indent="-228600" eaLnBrk="0" hangingPunct="0">
              <a:defRPr sz="2400" baseline="-25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9pPr>
          </a:lstStyle>
          <a:p>
            <a:pPr defTabSz="816938" fontAlgn="base">
              <a:spcBef>
                <a:spcPct val="50000"/>
              </a:spcBef>
              <a:spcAft>
                <a:spcPct val="0"/>
              </a:spcAft>
            </a:pPr>
            <a:r>
              <a:rPr lang="en-US" baseline="0" dirty="0">
                <a:solidFill>
                  <a:srgbClr val="000000"/>
                </a:solidFill>
              </a:rPr>
              <a:t>How do we accommodate more growth – </a:t>
            </a:r>
          </a:p>
          <a:p>
            <a:pPr defTabSz="816938" fontAlgn="base">
              <a:spcBef>
                <a:spcPct val="50000"/>
              </a:spcBef>
              <a:spcAft>
                <a:spcPct val="0"/>
              </a:spcAft>
            </a:pPr>
            <a:r>
              <a:rPr lang="en-US" baseline="0" dirty="0">
                <a:solidFill>
                  <a:srgbClr val="000000"/>
                </a:solidFill>
              </a:rPr>
              <a:t>AND improve the quality of life in </a:t>
            </a:r>
            <a:r>
              <a:rPr lang="en-US" baseline="0" dirty="0" smtClean="0">
                <a:solidFill>
                  <a:srgbClr val="000000"/>
                </a:solidFill>
              </a:rPr>
              <a:t>underinvested areas </a:t>
            </a:r>
            <a:endParaRPr lang="en-US" baseline="0" dirty="0">
              <a:solidFill>
                <a:srgbClr val="000000"/>
              </a:solidFill>
            </a:endParaRPr>
          </a:p>
          <a:p>
            <a:pPr defTabSz="816938" fontAlgn="base">
              <a:spcBef>
                <a:spcPct val="50000"/>
              </a:spcBef>
              <a:spcAft>
                <a:spcPct val="0"/>
              </a:spcAft>
            </a:pPr>
            <a:r>
              <a:rPr lang="en-US" baseline="0" dirty="0">
                <a:solidFill>
                  <a:srgbClr val="000000"/>
                </a:solidFill>
              </a:rPr>
              <a:t>AND improve the </a:t>
            </a:r>
            <a:r>
              <a:rPr lang="en-US" baseline="0" dirty="0" smtClean="0">
                <a:solidFill>
                  <a:srgbClr val="000000"/>
                </a:solidFill>
              </a:rPr>
              <a:t>healthfulness and efficiency </a:t>
            </a:r>
            <a:r>
              <a:rPr lang="en-US" baseline="0" dirty="0">
                <a:solidFill>
                  <a:srgbClr val="000000"/>
                </a:solidFill>
              </a:rPr>
              <a:t>of our </a:t>
            </a:r>
            <a:r>
              <a:rPr lang="en-US" baseline="0" dirty="0" smtClean="0">
                <a:solidFill>
                  <a:srgbClr val="000000"/>
                </a:solidFill>
              </a:rPr>
              <a:t>lifestyles</a:t>
            </a:r>
            <a:endParaRPr lang="en-US" baseline="0" dirty="0">
              <a:solidFill>
                <a:srgbClr val="000000"/>
              </a:solidFill>
            </a:endParaRPr>
          </a:p>
          <a:p>
            <a:pPr defTabSz="816938" fontAlgn="base">
              <a:spcBef>
                <a:spcPct val="50000"/>
              </a:spcBef>
              <a:spcAft>
                <a:spcPct val="0"/>
              </a:spcAft>
            </a:pPr>
            <a:r>
              <a:rPr lang="en-US" baseline="0" dirty="0">
                <a:solidFill>
                  <a:srgbClr val="000000"/>
                </a:solidFill>
              </a:rPr>
              <a:t>within our </a:t>
            </a:r>
            <a:r>
              <a:rPr lang="en-US" u="sng" baseline="0" dirty="0">
                <a:solidFill>
                  <a:srgbClr val="000000"/>
                </a:solidFill>
              </a:rPr>
              <a:t>EXISTING</a:t>
            </a:r>
            <a:r>
              <a:rPr lang="en-US" baseline="0" dirty="0">
                <a:solidFill>
                  <a:srgbClr val="000000"/>
                </a:solidFill>
              </a:rPr>
              <a:t> urban &amp; suburban places?</a:t>
            </a:r>
          </a:p>
          <a:p>
            <a:pPr defTabSz="816938" fontAlgn="base">
              <a:spcBef>
                <a:spcPct val="50000"/>
              </a:spcBef>
              <a:spcAft>
                <a:spcPct val="0"/>
              </a:spcAft>
            </a:pPr>
            <a:r>
              <a:rPr lang="en-US" b="1" i="1" baseline="0" dirty="0">
                <a:solidFill>
                  <a:srgbClr val="60A0C0"/>
                </a:solidFill>
              </a:rPr>
              <a:t>Or, how do we retrofit our least sustainable landscapes into more sustainable </a:t>
            </a:r>
            <a:r>
              <a:rPr lang="en-US" b="1" i="1" baseline="0" dirty="0" smtClean="0">
                <a:solidFill>
                  <a:srgbClr val="60A0C0"/>
                </a:solidFill>
              </a:rPr>
              <a:t>&amp; resilient places</a:t>
            </a:r>
            <a:r>
              <a:rPr lang="en-US" b="1" i="1" baseline="0" dirty="0">
                <a:solidFill>
                  <a:srgbClr val="60A0C0"/>
                </a:solidFill>
              </a:rPr>
              <a:t>?</a:t>
            </a:r>
          </a:p>
        </p:txBody>
      </p:sp>
      <p:pic>
        <p:nvPicPr>
          <p:cNvPr id="20483" name="Picture 4" descr="DeadStripWillingboro_JW05.tif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648200"/>
            <a:ext cx="9144000"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7301" name="Text Box 5"/>
          <p:cNvSpPr txBox="1">
            <a:spLocks noChangeArrowheads="1"/>
          </p:cNvSpPr>
          <p:nvPr/>
        </p:nvSpPr>
        <p:spPr bwMode="auto">
          <a:xfrm>
            <a:off x="5562600" y="4495802"/>
            <a:ext cx="3581400" cy="1900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81697" tIns="40846" rIns="81697" bIns="40846">
            <a:spAutoFit/>
          </a:bodyPr>
          <a:lstStyle/>
          <a:p>
            <a:pPr algn="r" defTabSz="816938" eaLnBrk="0" fontAlgn="base" hangingPunct="0">
              <a:spcBef>
                <a:spcPct val="50000"/>
              </a:spcBef>
              <a:spcAft>
                <a:spcPct val="0"/>
              </a:spcAft>
              <a:defRPr/>
            </a:pPr>
            <a:r>
              <a:rPr lang="en-US" sz="700">
                <a:solidFill>
                  <a:srgbClr val="000000"/>
                </a:solidFill>
                <a:latin typeface="Arial" charset="0"/>
                <a:ea typeface="ヒラギノ角ゴ Pro W3" charset="0"/>
                <a:cs typeface="ヒラギノ角ゴ Pro W3" charset="0"/>
              </a:rPr>
              <a:t>Photo: June Williamson, from </a:t>
            </a:r>
            <a:r>
              <a:rPr lang="en-US" sz="700" i="1">
                <a:solidFill>
                  <a:srgbClr val="000000"/>
                </a:solidFill>
                <a:latin typeface="Arial" charset="0"/>
                <a:ea typeface="ヒラギノ角ゴ Pro W3" charset="0"/>
                <a:cs typeface="ヒラギノ角ゴ Pro W3" charset="0"/>
              </a:rPr>
              <a:t>Retrofitting Suburbia</a:t>
            </a:r>
            <a:r>
              <a:rPr lang="en-US" sz="700">
                <a:solidFill>
                  <a:srgbClr val="000000"/>
                </a:solidFill>
                <a:latin typeface="Arial" charset="0"/>
                <a:ea typeface="ヒラギノ角ゴ Pro W3" charset="0"/>
                <a:cs typeface="ヒラギノ角ゴ Pro W3" charset="0"/>
              </a:rPr>
              <a:t> (Wiley, 2009, 2011)</a:t>
            </a:r>
          </a:p>
        </p:txBody>
      </p:sp>
      <p:sp>
        <p:nvSpPr>
          <p:cNvPr id="6" name="Rectangle 1026"/>
          <p:cNvSpPr>
            <a:spLocks noChangeArrowheads="1"/>
          </p:cNvSpPr>
          <p:nvPr/>
        </p:nvSpPr>
        <p:spPr bwMode="auto">
          <a:xfrm>
            <a:off x="302988" y="269384"/>
            <a:ext cx="86868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311" tIns="45657" rIns="91311" bIns="45657" anchor="ctr"/>
          <a:lstStyle/>
          <a:p>
            <a:pPr defTabSz="913117" eaLnBrk="0" fontAlgn="base" hangingPunct="0">
              <a:spcBef>
                <a:spcPct val="0"/>
              </a:spcBef>
              <a:spcAft>
                <a:spcPct val="0"/>
              </a:spcAft>
            </a:pPr>
            <a:r>
              <a:rPr lang="en-US" sz="3200" b="1" dirty="0">
                <a:solidFill>
                  <a:srgbClr val="000000"/>
                </a:solidFill>
                <a:latin typeface="Arial" charset="0"/>
                <a:ea typeface="ＭＳ Ｐゴシック" charset="0"/>
                <a:cs typeface="ＭＳ Ｐゴシック" charset="0"/>
              </a:rPr>
              <a:t>the 21</a:t>
            </a:r>
            <a:r>
              <a:rPr lang="en-US" sz="3200" b="1" baseline="30000" dirty="0">
                <a:solidFill>
                  <a:srgbClr val="000000"/>
                </a:solidFill>
                <a:latin typeface="Arial" charset="0"/>
                <a:ea typeface="ＭＳ Ｐゴシック" charset="0"/>
                <a:cs typeface="ＭＳ Ｐゴシック" charset="0"/>
              </a:rPr>
              <a:t>st</a:t>
            </a:r>
            <a:r>
              <a:rPr lang="en-US" sz="3200" b="1" dirty="0">
                <a:solidFill>
                  <a:srgbClr val="000000"/>
                </a:solidFill>
                <a:latin typeface="Arial" charset="0"/>
                <a:ea typeface="ＭＳ Ｐゴシック" charset="0"/>
                <a:cs typeface="ＭＳ Ｐゴシック" charset="0"/>
              </a:rPr>
              <a:t> century </a:t>
            </a:r>
            <a:r>
              <a:rPr lang="en-US" sz="3200" b="1" dirty="0" smtClean="0">
                <a:solidFill>
                  <a:srgbClr val="000000"/>
                </a:solidFill>
                <a:latin typeface="Arial" charset="0"/>
                <a:ea typeface="ＭＳ Ｐゴシック" charset="0"/>
                <a:cs typeface="ＭＳ Ｐゴシック" charset="0"/>
              </a:rPr>
              <a:t>BIG challenge</a:t>
            </a:r>
            <a:endParaRPr lang="en-US" sz="3200" b="1" dirty="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483235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304801" y="1254140"/>
            <a:ext cx="8429768" cy="28524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1697" tIns="40846" rIns="81697" bIns="40846">
            <a:spAutoFit/>
          </a:bodyPr>
          <a:lstStyle>
            <a:lvl1pPr eaLnBrk="0" hangingPunct="0">
              <a:defRPr sz="2400" baseline="-25000">
                <a:solidFill>
                  <a:schemeClr val="tx1"/>
                </a:solidFill>
                <a:latin typeface="Arial" charset="0"/>
                <a:ea typeface="ヒラギノ角ゴ Pro W3" charset="0"/>
                <a:cs typeface="ヒラギノ角ゴ Pro W3" charset="0"/>
              </a:defRPr>
            </a:lvl1pPr>
            <a:lvl2pPr marL="742950" indent="-285750" eaLnBrk="0" hangingPunct="0">
              <a:defRPr sz="2400" baseline="-25000">
                <a:solidFill>
                  <a:schemeClr val="tx1"/>
                </a:solidFill>
                <a:latin typeface="Arial" charset="0"/>
                <a:ea typeface="ヒラギノ角ゴ Pro W3" charset="0"/>
                <a:cs typeface="ヒラギノ角ゴ Pro W3" charset="0"/>
              </a:defRPr>
            </a:lvl2pPr>
            <a:lvl3pPr marL="1143000" indent="-228600" eaLnBrk="0" hangingPunct="0">
              <a:defRPr sz="2400" baseline="-25000">
                <a:solidFill>
                  <a:schemeClr val="tx1"/>
                </a:solidFill>
                <a:latin typeface="Arial" charset="0"/>
                <a:ea typeface="ヒラギノ角ゴ Pro W3" charset="0"/>
                <a:cs typeface="ヒラギノ角ゴ Pro W3" charset="0"/>
              </a:defRPr>
            </a:lvl3pPr>
            <a:lvl4pPr marL="1600200" indent="-228600" eaLnBrk="0" hangingPunct="0">
              <a:defRPr sz="2400" baseline="-25000">
                <a:solidFill>
                  <a:schemeClr val="tx1"/>
                </a:solidFill>
                <a:latin typeface="Arial" charset="0"/>
                <a:ea typeface="ヒラギノ角ゴ Pro W3" charset="0"/>
                <a:cs typeface="ヒラギノ角ゴ Pro W3" charset="0"/>
              </a:defRPr>
            </a:lvl4pPr>
            <a:lvl5pPr marL="2057400" indent="-228600" eaLnBrk="0" hangingPunct="0">
              <a:defRPr sz="2400" baseline="-25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9pPr>
          </a:lstStyle>
          <a:p>
            <a:r>
              <a:rPr lang="en-US" b="1" i="1" baseline="0" dirty="0" smtClean="0">
                <a:solidFill>
                  <a:srgbClr val="FF0000"/>
                </a:solidFill>
                <a:latin typeface="Arial"/>
                <a:ea typeface="ＭＳ Ｐゴシック"/>
                <a:cs typeface="Arial"/>
              </a:rPr>
              <a:t>Resiliency is:</a:t>
            </a:r>
          </a:p>
          <a:p>
            <a:endParaRPr lang="en-US" b="1" i="1" baseline="0" dirty="0">
              <a:solidFill>
                <a:srgbClr val="FF0000"/>
              </a:solidFill>
              <a:latin typeface="Arial"/>
              <a:ea typeface="ＭＳ Ｐゴシック"/>
              <a:cs typeface="Arial"/>
            </a:endParaRPr>
          </a:p>
          <a:p>
            <a:r>
              <a:rPr lang="en-US" b="1" i="1" baseline="0" dirty="0" smtClean="0">
                <a:solidFill>
                  <a:srgbClr val="FF0000"/>
                </a:solidFill>
                <a:latin typeface="Arial"/>
                <a:ea typeface="ＭＳ Ｐゴシック"/>
                <a:cs typeface="Arial"/>
              </a:rPr>
              <a:t>“</a:t>
            </a:r>
            <a:r>
              <a:rPr lang="en-US" b="1" i="1" baseline="0" dirty="0">
                <a:solidFill>
                  <a:srgbClr val="FF0000"/>
                </a:solidFill>
                <a:latin typeface="Arial"/>
                <a:ea typeface="ＭＳ Ｐゴシック"/>
                <a:cs typeface="Arial"/>
              </a:rPr>
              <a:t>the need for urban systems to be reconceived and designed to have improved capacity to withstand disturbances – climate change, natural disasters, energy insecurity – without breaking down.”</a:t>
            </a:r>
          </a:p>
          <a:p>
            <a:pPr defTabSz="816938" fontAlgn="base">
              <a:spcBef>
                <a:spcPct val="50000"/>
              </a:spcBef>
              <a:spcAft>
                <a:spcPct val="0"/>
              </a:spcAft>
            </a:pPr>
            <a:endParaRPr lang="en-US" b="1" i="1" baseline="0" dirty="0">
              <a:solidFill>
                <a:srgbClr val="60A0C0"/>
              </a:solidFill>
            </a:endParaRPr>
          </a:p>
        </p:txBody>
      </p:sp>
      <p:pic>
        <p:nvPicPr>
          <p:cNvPr id="20483" name="Picture 4" descr="DeadStripWillingboro_JW05.tif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648200"/>
            <a:ext cx="9144000"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7301" name="Text Box 5"/>
          <p:cNvSpPr txBox="1">
            <a:spLocks noChangeArrowheads="1"/>
          </p:cNvSpPr>
          <p:nvPr/>
        </p:nvSpPr>
        <p:spPr bwMode="auto">
          <a:xfrm>
            <a:off x="5562600" y="4495802"/>
            <a:ext cx="3581400" cy="1900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81697" tIns="40846" rIns="81697" bIns="40846">
            <a:spAutoFit/>
          </a:bodyPr>
          <a:lstStyle/>
          <a:p>
            <a:pPr algn="r" defTabSz="816938" eaLnBrk="0" fontAlgn="base" hangingPunct="0">
              <a:spcBef>
                <a:spcPct val="50000"/>
              </a:spcBef>
              <a:spcAft>
                <a:spcPct val="0"/>
              </a:spcAft>
              <a:defRPr/>
            </a:pPr>
            <a:r>
              <a:rPr lang="en-US" sz="700">
                <a:solidFill>
                  <a:srgbClr val="000000"/>
                </a:solidFill>
                <a:latin typeface="Arial" charset="0"/>
                <a:ea typeface="ヒラギノ角ゴ Pro W3" charset="0"/>
                <a:cs typeface="ヒラギノ角ゴ Pro W3" charset="0"/>
              </a:rPr>
              <a:t>Photo: June Williamson, from </a:t>
            </a:r>
            <a:r>
              <a:rPr lang="en-US" sz="700" i="1">
                <a:solidFill>
                  <a:srgbClr val="000000"/>
                </a:solidFill>
                <a:latin typeface="Arial" charset="0"/>
                <a:ea typeface="ヒラギノ角ゴ Pro W3" charset="0"/>
                <a:cs typeface="ヒラギノ角ゴ Pro W3" charset="0"/>
              </a:rPr>
              <a:t>Retrofitting Suburbia</a:t>
            </a:r>
            <a:r>
              <a:rPr lang="en-US" sz="700">
                <a:solidFill>
                  <a:srgbClr val="000000"/>
                </a:solidFill>
                <a:latin typeface="Arial" charset="0"/>
                <a:ea typeface="ヒラギノ角ゴ Pro W3" charset="0"/>
                <a:cs typeface="ヒラギノ角ゴ Pro W3" charset="0"/>
              </a:rPr>
              <a:t> (Wiley, 2009, 2011)</a:t>
            </a:r>
          </a:p>
        </p:txBody>
      </p:sp>
      <p:sp>
        <p:nvSpPr>
          <p:cNvPr id="6" name="Rectangle 1026"/>
          <p:cNvSpPr>
            <a:spLocks noChangeArrowheads="1"/>
          </p:cNvSpPr>
          <p:nvPr/>
        </p:nvSpPr>
        <p:spPr bwMode="auto">
          <a:xfrm>
            <a:off x="302988" y="269384"/>
            <a:ext cx="86868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311" tIns="45657" rIns="91311" bIns="45657" anchor="ctr"/>
          <a:lstStyle/>
          <a:p>
            <a:pPr defTabSz="913117" eaLnBrk="0" fontAlgn="base" hangingPunct="0">
              <a:spcBef>
                <a:spcPct val="0"/>
              </a:spcBef>
              <a:spcAft>
                <a:spcPct val="0"/>
              </a:spcAft>
            </a:pPr>
            <a:r>
              <a:rPr lang="en-US" sz="3200" b="1" dirty="0">
                <a:solidFill>
                  <a:srgbClr val="000000"/>
                </a:solidFill>
                <a:latin typeface="Arial" charset="0"/>
                <a:ea typeface="ＭＳ Ｐゴシック" charset="0"/>
                <a:cs typeface="ＭＳ Ｐゴシック" charset="0"/>
              </a:rPr>
              <a:t>the 21</a:t>
            </a:r>
            <a:r>
              <a:rPr lang="en-US" sz="3200" b="1" baseline="30000" dirty="0">
                <a:solidFill>
                  <a:srgbClr val="000000"/>
                </a:solidFill>
                <a:latin typeface="Arial" charset="0"/>
                <a:ea typeface="ＭＳ Ｐゴシック" charset="0"/>
                <a:cs typeface="ＭＳ Ｐゴシック" charset="0"/>
              </a:rPr>
              <a:t>st</a:t>
            </a:r>
            <a:r>
              <a:rPr lang="en-US" sz="3200" b="1" dirty="0">
                <a:solidFill>
                  <a:srgbClr val="000000"/>
                </a:solidFill>
                <a:latin typeface="Arial" charset="0"/>
                <a:ea typeface="ＭＳ Ｐゴシック" charset="0"/>
                <a:cs typeface="ＭＳ Ｐゴシック" charset="0"/>
              </a:rPr>
              <a:t> century </a:t>
            </a:r>
            <a:r>
              <a:rPr lang="en-US" sz="3200" b="1" dirty="0" smtClean="0">
                <a:solidFill>
                  <a:srgbClr val="000000"/>
                </a:solidFill>
                <a:latin typeface="Arial" charset="0"/>
                <a:ea typeface="ＭＳ Ｐゴシック" charset="0"/>
                <a:cs typeface="ＭＳ Ｐゴシック" charset="0"/>
              </a:rPr>
              <a:t>BIG challenge</a:t>
            </a:r>
            <a:endParaRPr lang="en-US" sz="3200" b="1" dirty="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5833112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243765" y="1257300"/>
            <a:ext cx="8671667" cy="1447800"/>
          </a:xfrm>
        </p:spPr>
        <p:txBody>
          <a:bodyPr/>
          <a:lstStyle/>
          <a:p>
            <a:pPr lvl="1" algn="l" eaLnBrk="1" hangingPunct="1">
              <a:defRPr/>
            </a:pPr>
            <a:r>
              <a:rPr lang="en-US" sz="4000" b="1" dirty="0">
                <a:solidFill>
                  <a:schemeClr val="tx1"/>
                </a:solidFill>
                <a:latin typeface="Arial" charset="0"/>
              </a:rPr>
              <a:t>t</a:t>
            </a:r>
            <a:r>
              <a:rPr lang="en-US" sz="4000" b="1" dirty="0" smtClean="0">
                <a:solidFill>
                  <a:schemeClr val="tx1"/>
                </a:solidFill>
                <a:latin typeface="Arial" charset="0"/>
              </a:rPr>
              <a:t>hree strategies and 11 tactics</a:t>
            </a:r>
            <a:r>
              <a:rPr lang="en-US" sz="4000" b="1" dirty="0">
                <a:solidFill>
                  <a:srgbClr val="60A0C0"/>
                </a:solidFill>
                <a:latin typeface="Arial" charset="0"/>
              </a:rPr>
              <a:t/>
            </a:r>
            <a:br>
              <a:rPr lang="en-US" sz="4000" b="1" dirty="0">
                <a:solidFill>
                  <a:srgbClr val="60A0C0"/>
                </a:solidFill>
                <a:latin typeface="Arial" charset="0"/>
              </a:rPr>
            </a:br>
            <a:r>
              <a:rPr lang="en-US" sz="3000" b="1" dirty="0">
                <a:latin typeface="Arial" charset="0"/>
                <a:cs typeface="+mj-cs"/>
              </a:rPr>
              <a:t/>
            </a:r>
            <a:br>
              <a:rPr lang="en-US" sz="3000" b="1" dirty="0">
                <a:latin typeface="Arial" charset="0"/>
                <a:cs typeface="+mj-cs"/>
              </a:rPr>
            </a:br>
            <a:r>
              <a:rPr lang="en-US" sz="3000" b="1" dirty="0" smtClean="0">
                <a:solidFill>
                  <a:srgbClr val="60A0C0"/>
                </a:solidFill>
                <a:latin typeface="Arial" charset="0"/>
                <a:cs typeface="+mj-cs"/>
              </a:rPr>
              <a:t>getting from underperforming asphalt to </a:t>
            </a:r>
            <a:br>
              <a:rPr lang="en-US" sz="3000" b="1" dirty="0" smtClean="0">
                <a:solidFill>
                  <a:srgbClr val="60A0C0"/>
                </a:solidFill>
                <a:latin typeface="Arial" charset="0"/>
                <a:cs typeface="+mj-cs"/>
              </a:rPr>
            </a:br>
            <a:r>
              <a:rPr lang="en-US" sz="3000" b="1" dirty="0" smtClean="0">
                <a:solidFill>
                  <a:srgbClr val="60A0C0"/>
                </a:solidFill>
                <a:latin typeface="Arial" charset="0"/>
                <a:cs typeface="+mj-cs"/>
              </a:rPr>
              <a:t>incremental </a:t>
            </a:r>
            <a:r>
              <a:rPr lang="en-US" sz="3000" b="1" dirty="0" err="1" smtClean="0">
                <a:solidFill>
                  <a:srgbClr val="60A0C0"/>
                </a:solidFill>
                <a:latin typeface="Arial" charset="0"/>
                <a:cs typeface="+mj-cs"/>
              </a:rPr>
              <a:t>metropolitanism</a:t>
            </a:r>
            <a:endParaRPr lang="en-US" sz="3900" b="1" dirty="0">
              <a:solidFill>
                <a:srgbClr val="60A0C0"/>
              </a:solidFill>
              <a:latin typeface="Arial" charset="0"/>
              <a:cs typeface="+mj-cs"/>
            </a:endParaRPr>
          </a:p>
        </p:txBody>
      </p:sp>
    </p:spTree>
    <p:extLst>
      <p:ext uri="{BB962C8B-B14F-4D97-AF65-F5344CB8AC3E}">
        <p14:creationId xmlns:p14="http://schemas.microsoft.com/office/powerpoint/2010/main" val="14579846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1026"/>
          <p:cNvSpPr>
            <a:spLocks noChangeArrowheads="1"/>
          </p:cNvSpPr>
          <p:nvPr/>
        </p:nvSpPr>
        <p:spPr bwMode="auto">
          <a:xfrm>
            <a:off x="117834" y="152400"/>
            <a:ext cx="90678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defTabSz="914400" eaLnBrk="0" fontAlgn="base" hangingPunct="0">
              <a:spcBef>
                <a:spcPct val="0"/>
              </a:spcBef>
              <a:spcAft>
                <a:spcPct val="0"/>
              </a:spcAft>
            </a:pPr>
            <a:r>
              <a:rPr lang="en-US" sz="3600" b="1" dirty="0">
                <a:solidFill>
                  <a:srgbClr val="000000"/>
                </a:solidFill>
                <a:latin typeface="Arial" charset="0"/>
                <a:ea typeface="ＭＳ Ｐゴシック" charset="0"/>
                <a:cs typeface="ＭＳ Ｐゴシック" charset="0"/>
              </a:rPr>
              <a:t>opportunities:</a:t>
            </a:r>
            <a:r>
              <a:rPr lang="en-US" sz="3600" b="1" dirty="0">
                <a:solidFill>
                  <a:srgbClr val="009999"/>
                </a:solidFill>
                <a:latin typeface="Arial" charset="0"/>
                <a:ea typeface="ＭＳ Ｐゴシック" charset="0"/>
                <a:cs typeface="ＭＳ Ｐゴシック" charset="0"/>
              </a:rPr>
              <a:t> </a:t>
            </a:r>
            <a:r>
              <a:rPr lang="en-US" sz="3600" b="1" dirty="0">
                <a:solidFill>
                  <a:srgbClr val="60A0C0"/>
                </a:solidFill>
                <a:latin typeface="Arial" charset="0"/>
                <a:ea typeface="ＭＳ Ｐゴシック" charset="0"/>
                <a:cs typeface="ＭＳ Ｐゴシック" charset="0"/>
              </a:rPr>
              <a:t>un</a:t>
            </a:r>
            <a:r>
              <a:rPr lang="en-US" sz="3600" b="1" dirty="0">
                <a:solidFill>
                  <a:srgbClr val="5E9BC0"/>
                </a:solidFill>
                <a:latin typeface="Arial" charset="0"/>
                <a:ea typeface="ＭＳ Ｐゴシック" charset="0"/>
                <a:cs typeface="ＭＳ Ｐゴシック" charset="0"/>
              </a:rPr>
              <a:t>de</a:t>
            </a:r>
            <a:r>
              <a:rPr lang="en-US" sz="3600" b="1" dirty="0">
                <a:solidFill>
                  <a:srgbClr val="60A0C0"/>
                </a:solidFill>
                <a:latin typeface="Arial" charset="0"/>
                <a:ea typeface="ＭＳ Ｐゴシック" charset="0"/>
                <a:cs typeface="ＭＳ Ｐゴシック" charset="0"/>
              </a:rPr>
              <a:t>rperforming asphalt</a:t>
            </a:r>
          </a:p>
        </p:txBody>
      </p:sp>
      <p:sp>
        <p:nvSpPr>
          <p:cNvPr id="645123" name="Text Box 1027"/>
          <p:cNvSpPr txBox="1">
            <a:spLocks noChangeArrowheads="1"/>
          </p:cNvSpPr>
          <p:nvPr/>
        </p:nvSpPr>
        <p:spPr bwMode="auto">
          <a:xfrm>
            <a:off x="152400" y="968375"/>
            <a:ext cx="4724400" cy="52629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338138" indent="-223838" eaLnBrk="0" hangingPunct="0">
              <a:defRPr sz="2400">
                <a:solidFill>
                  <a:schemeClr val="tx1"/>
                </a:solidFill>
                <a:latin typeface="Arial" charset="0"/>
                <a:ea typeface="ヒラギノ角ゴ Pro W3" charset="0"/>
                <a:cs typeface="ヒラギノ角ゴ Pro W3" charset="0"/>
              </a:defRPr>
            </a:lvl2pPr>
            <a:lvl3pPr marL="973138"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fontAlgn="base">
              <a:spcBef>
                <a:spcPct val="50000"/>
              </a:spcBef>
              <a:spcAft>
                <a:spcPct val="0"/>
              </a:spcAft>
            </a:pPr>
            <a:r>
              <a:rPr lang="en-US" dirty="0">
                <a:solidFill>
                  <a:srgbClr val="000000"/>
                </a:solidFill>
              </a:rPr>
              <a:t>Prototypes of suburban form that are </a:t>
            </a:r>
            <a:r>
              <a:rPr lang="en-US" b="1" dirty="0">
                <a:solidFill>
                  <a:srgbClr val="000000"/>
                </a:solidFill>
              </a:rPr>
              <a:t>low-density, single-use, and car dependent</a:t>
            </a:r>
            <a:r>
              <a:rPr lang="en-US" dirty="0">
                <a:solidFill>
                  <a:srgbClr val="000000"/>
                </a:solidFill>
              </a:rPr>
              <a:t>:  </a:t>
            </a:r>
          </a:p>
          <a:p>
            <a:pPr lvl="1" defTabSz="914400" fontAlgn="base">
              <a:spcBef>
                <a:spcPct val="50000"/>
              </a:spcBef>
              <a:spcAft>
                <a:spcPct val="0"/>
              </a:spcAft>
              <a:buFontTx/>
              <a:buChar char="•"/>
            </a:pPr>
            <a:r>
              <a:rPr lang="en-US" b="1" dirty="0">
                <a:solidFill>
                  <a:srgbClr val="60A0C0"/>
                </a:solidFill>
              </a:rPr>
              <a:t>Residential subdivisions &amp; garden apartments</a:t>
            </a:r>
          </a:p>
          <a:p>
            <a:pPr lvl="1" defTabSz="914400" fontAlgn="base">
              <a:spcBef>
                <a:spcPct val="50000"/>
              </a:spcBef>
              <a:spcAft>
                <a:spcPct val="0"/>
              </a:spcAft>
              <a:buFontTx/>
              <a:buChar char="•"/>
            </a:pPr>
            <a:r>
              <a:rPr lang="en-US" b="1" dirty="0">
                <a:solidFill>
                  <a:srgbClr val="60A0C0"/>
                </a:solidFill>
              </a:rPr>
              <a:t>Strip corridors &amp; vacant big box stores </a:t>
            </a:r>
          </a:p>
          <a:p>
            <a:pPr lvl="1" defTabSz="914400" fontAlgn="base">
              <a:spcBef>
                <a:spcPct val="50000"/>
              </a:spcBef>
              <a:spcAft>
                <a:spcPct val="0"/>
              </a:spcAft>
              <a:buFontTx/>
              <a:buChar char="•"/>
            </a:pPr>
            <a:r>
              <a:rPr lang="en-US" b="1" dirty="0">
                <a:solidFill>
                  <a:srgbClr val="60A0C0"/>
                </a:solidFill>
              </a:rPr>
              <a:t>Regional shopping malls</a:t>
            </a:r>
          </a:p>
          <a:p>
            <a:pPr lvl="1" defTabSz="914400" fontAlgn="base">
              <a:spcBef>
                <a:spcPct val="50000"/>
              </a:spcBef>
              <a:spcAft>
                <a:spcPct val="0"/>
              </a:spcAft>
              <a:buFontTx/>
              <a:buChar char="•"/>
            </a:pPr>
            <a:r>
              <a:rPr lang="en-US" b="1" dirty="0">
                <a:solidFill>
                  <a:srgbClr val="60A0C0"/>
                </a:solidFill>
              </a:rPr>
              <a:t>Infilling edge city</a:t>
            </a:r>
          </a:p>
          <a:p>
            <a:pPr lvl="1" defTabSz="914400" fontAlgn="base">
              <a:spcBef>
                <a:spcPct val="50000"/>
              </a:spcBef>
              <a:spcAft>
                <a:spcPct val="0"/>
              </a:spcAft>
              <a:buFontTx/>
              <a:buChar char="•"/>
            </a:pPr>
            <a:r>
              <a:rPr lang="en-US" b="1" dirty="0">
                <a:solidFill>
                  <a:srgbClr val="60A0C0"/>
                </a:solidFill>
              </a:rPr>
              <a:t>Industrial and office parks</a:t>
            </a:r>
          </a:p>
          <a:p>
            <a:pPr defTabSz="914400" fontAlgn="base">
              <a:spcBef>
                <a:spcPct val="50000"/>
              </a:spcBef>
              <a:spcAft>
                <a:spcPct val="0"/>
              </a:spcAft>
            </a:pPr>
            <a:endParaRPr lang="en-US" dirty="0">
              <a:solidFill>
                <a:srgbClr val="000000"/>
              </a:solidFill>
            </a:endParaRPr>
          </a:p>
        </p:txBody>
      </p:sp>
      <p:pic>
        <p:nvPicPr>
          <p:cNvPr id="645124" name="Picture 7" descr="Perimeter Place before.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37138" y="990600"/>
            <a:ext cx="4106862" cy="586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49348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1026"/>
          <p:cNvSpPr>
            <a:spLocks noChangeArrowheads="1"/>
          </p:cNvSpPr>
          <p:nvPr/>
        </p:nvSpPr>
        <p:spPr bwMode="auto">
          <a:xfrm>
            <a:off x="457200" y="152400"/>
            <a:ext cx="86868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311" tIns="45657" rIns="91311" bIns="45657" anchor="ctr"/>
          <a:lstStyle/>
          <a:p>
            <a:pPr defTabSz="913117" eaLnBrk="0" fontAlgn="base" hangingPunct="0">
              <a:spcBef>
                <a:spcPct val="0"/>
              </a:spcBef>
              <a:spcAft>
                <a:spcPct val="0"/>
              </a:spcAft>
            </a:pPr>
            <a:r>
              <a:rPr lang="en-US" sz="3600" b="1" dirty="0">
                <a:solidFill>
                  <a:srgbClr val="000000"/>
                </a:solidFill>
                <a:latin typeface="Arial" charset="0"/>
                <a:ea typeface="ＭＳ Ｐゴシック" charset="0"/>
                <a:cs typeface="ＭＳ Ｐゴシック" charset="0"/>
              </a:rPr>
              <a:t>dynamics</a:t>
            </a:r>
            <a:r>
              <a:rPr lang="en-US" sz="3600" b="1" dirty="0">
                <a:solidFill>
                  <a:srgbClr val="009999"/>
                </a:solidFill>
                <a:latin typeface="Arial" charset="0"/>
                <a:ea typeface="ＭＳ Ｐゴシック" charset="0"/>
                <a:cs typeface="ＭＳ Ｐゴシック" charset="0"/>
              </a:rPr>
              <a:t> </a:t>
            </a:r>
            <a:r>
              <a:rPr lang="en-US" sz="3600" b="1" dirty="0">
                <a:solidFill>
                  <a:srgbClr val="5E9BC0"/>
                </a:solidFill>
                <a:latin typeface="Arial" charset="0"/>
                <a:ea typeface="ＭＳ Ｐゴシック" charset="0"/>
                <a:cs typeface="ＭＳ Ｐゴシック" charset="0"/>
              </a:rPr>
              <a:t>“driving” retrofitting</a:t>
            </a:r>
          </a:p>
        </p:txBody>
      </p:sp>
      <p:sp>
        <p:nvSpPr>
          <p:cNvPr id="645123" name="Text Box 1027"/>
          <p:cNvSpPr txBox="1">
            <a:spLocks noChangeArrowheads="1"/>
          </p:cNvSpPr>
          <p:nvPr/>
        </p:nvSpPr>
        <p:spPr bwMode="auto">
          <a:xfrm>
            <a:off x="152400" y="968378"/>
            <a:ext cx="5005553" cy="58168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91311" tIns="45657" rIns="91311" bIns="45657">
            <a:spAutoFit/>
          </a:bodyPr>
          <a:lstStyle>
            <a:lvl1pPr eaLnBrk="0" hangingPunct="0">
              <a:defRPr sz="2400">
                <a:solidFill>
                  <a:schemeClr val="tx1"/>
                </a:solidFill>
                <a:latin typeface="Arial" charset="0"/>
                <a:ea typeface="ヒラギノ角ゴ Pro W3" charset="0"/>
                <a:cs typeface="ヒラギノ角ゴ Pro W3" charset="0"/>
              </a:defRPr>
            </a:lvl1pPr>
            <a:lvl2pPr marL="338138" indent="-223838" eaLnBrk="0" hangingPunct="0">
              <a:defRPr sz="2400">
                <a:solidFill>
                  <a:schemeClr val="tx1"/>
                </a:solidFill>
                <a:latin typeface="Arial" charset="0"/>
                <a:ea typeface="ヒラギノ角ゴ Pro W3" charset="0"/>
                <a:cs typeface="ヒラギノ角ゴ Pro W3" charset="0"/>
              </a:defRPr>
            </a:lvl2pPr>
            <a:lvl3pPr marL="973138"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342419" indent="-342419" defTabSz="913117" fontAlgn="base">
              <a:spcBef>
                <a:spcPct val="50000"/>
              </a:spcBef>
              <a:spcAft>
                <a:spcPct val="0"/>
              </a:spcAft>
              <a:buFont typeface="Arial"/>
              <a:buChar char="•"/>
            </a:pPr>
            <a:r>
              <a:rPr lang="en-US" dirty="0" smtClean="0">
                <a:solidFill>
                  <a:srgbClr val="000000"/>
                </a:solidFill>
              </a:rPr>
              <a:t>Mitigating impacts of GHG emissions and climate change </a:t>
            </a:r>
          </a:p>
          <a:p>
            <a:pPr marL="342419" indent="-342419" defTabSz="913117" fontAlgn="base">
              <a:spcBef>
                <a:spcPct val="50000"/>
              </a:spcBef>
              <a:spcAft>
                <a:spcPct val="0"/>
              </a:spcAft>
              <a:buFont typeface="Arial"/>
              <a:buChar char="•"/>
            </a:pPr>
            <a:r>
              <a:rPr lang="en-US" dirty="0" smtClean="0">
                <a:solidFill>
                  <a:srgbClr val="000000"/>
                </a:solidFill>
              </a:rPr>
              <a:t>Rise in suburban poverty, decline of middle class</a:t>
            </a:r>
          </a:p>
          <a:p>
            <a:pPr marL="342419" indent="-342419" defTabSz="913117" fontAlgn="base">
              <a:spcBef>
                <a:spcPct val="50000"/>
              </a:spcBef>
              <a:spcAft>
                <a:spcPct val="0"/>
              </a:spcAft>
              <a:buFont typeface="Arial"/>
              <a:buChar char="•"/>
            </a:pPr>
            <a:r>
              <a:rPr lang="en-US" dirty="0" smtClean="0">
                <a:solidFill>
                  <a:srgbClr val="000000"/>
                </a:solidFill>
              </a:rPr>
              <a:t>Public heath risks, epidemic levels of obesity and diabetes</a:t>
            </a:r>
          </a:p>
          <a:p>
            <a:pPr marL="342419" indent="-342419" defTabSz="913117" fontAlgn="base">
              <a:spcBef>
                <a:spcPct val="50000"/>
              </a:spcBef>
              <a:spcAft>
                <a:spcPct val="0"/>
              </a:spcAft>
              <a:buFont typeface="Arial"/>
              <a:buChar char="•"/>
            </a:pPr>
            <a:r>
              <a:rPr lang="en-US" dirty="0" smtClean="0">
                <a:solidFill>
                  <a:srgbClr val="60A0C0"/>
                </a:solidFill>
              </a:rPr>
              <a:t>Longevity, shift towards more 1- and 2-person household</a:t>
            </a:r>
            <a:r>
              <a:rPr lang="en-US" dirty="0" smtClean="0">
                <a:solidFill>
                  <a:srgbClr val="3C8C93"/>
                </a:solidFill>
              </a:rPr>
              <a:t>s</a:t>
            </a:r>
          </a:p>
          <a:p>
            <a:pPr marL="342419" indent="-342419" defTabSz="913117" fontAlgn="base">
              <a:spcBef>
                <a:spcPct val="50000"/>
              </a:spcBef>
              <a:spcAft>
                <a:spcPct val="0"/>
              </a:spcAft>
              <a:buFont typeface="Arial"/>
              <a:buChar char="•"/>
            </a:pPr>
            <a:r>
              <a:rPr lang="en-US" dirty="0" smtClean="0">
                <a:solidFill>
                  <a:srgbClr val="000000"/>
                </a:solidFill>
              </a:rPr>
              <a:t>Diversity, Increased immigration to postwar </a:t>
            </a:r>
            <a:r>
              <a:rPr lang="en-US" dirty="0">
                <a:solidFill>
                  <a:srgbClr val="000000"/>
                </a:solidFill>
              </a:rPr>
              <a:t>“first” suburbs</a:t>
            </a:r>
          </a:p>
          <a:p>
            <a:pPr marL="342419" indent="-342419" defTabSz="913117" fontAlgn="base">
              <a:spcBef>
                <a:spcPct val="50000"/>
              </a:spcBef>
              <a:spcAft>
                <a:spcPct val="0"/>
              </a:spcAft>
              <a:buFont typeface="Arial"/>
              <a:buChar char="•"/>
            </a:pPr>
            <a:r>
              <a:rPr lang="en-US" dirty="0" smtClean="0">
                <a:solidFill>
                  <a:srgbClr val="000000"/>
                </a:solidFill>
              </a:rPr>
              <a:t>Leapfrogging development patterns lead to relative centrality for older suburban areas</a:t>
            </a:r>
          </a:p>
        </p:txBody>
      </p:sp>
      <p:pic>
        <p:nvPicPr>
          <p:cNvPr id="6" name="Picture 5" descr="ARTSTOR_103_41822000271906.jpg                                 000BFD44Macintosh HD                   C3E30C5D:"/>
          <p:cNvPicPr>
            <a:picLocks noChangeAspect="1" noChangeArrowheads="1"/>
          </p:cNvPicPr>
          <p:nvPr/>
        </p:nvPicPr>
        <p:blipFill>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5313810" y="762001"/>
            <a:ext cx="3810000" cy="254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6837810" y="3505200"/>
            <a:ext cx="838200" cy="609600"/>
          </a:xfrm>
          <a:prstGeom prst="downArrow">
            <a:avLst>
              <a:gd name="adj1" fmla="val 50000"/>
              <a:gd name="adj2" fmla="val 44009"/>
            </a:avLst>
          </a:prstGeom>
          <a:solidFill>
            <a:srgbClr val="60A0C0"/>
          </a:solidFill>
          <a:ln>
            <a:noFill/>
          </a:ln>
          <a:effectLst/>
          <a:extLst/>
        </p:spPr>
        <p:txBody>
          <a:bodyPr wrap="none" lIns="82039" tIns="41020" rIns="82039" bIns="41020" anchor="ctr"/>
          <a:lstStyle/>
          <a:p>
            <a:pPr defTabSz="820487" fontAlgn="base">
              <a:spcBef>
                <a:spcPct val="0"/>
              </a:spcBef>
              <a:spcAft>
                <a:spcPct val="0"/>
              </a:spcAft>
              <a:defRPr/>
            </a:pPr>
            <a:endParaRPr lang="en-US" sz="2200" baseline="-25000">
              <a:solidFill>
                <a:srgbClr val="60A0C0"/>
              </a:solidFill>
              <a:latin typeface="Arial" charset="0"/>
              <a:ea typeface="ヒラギノ角ゴ Pro W3" charset="0"/>
              <a:cs typeface="ヒラギノ角ゴ Pro W3" charset="0"/>
            </a:endParaRPr>
          </a:p>
        </p:txBody>
      </p:sp>
      <p:sp>
        <p:nvSpPr>
          <p:cNvPr id="8" name="Text Box 7"/>
          <p:cNvSpPr txBox="1">
            <a:spLocks noChangeArrowheads="1"/>
          </p:cNvSpPr>
          <p:nvPr/>
        </p:nvSpPr>
        <p:spPr bwMode="auto">
          <a:xfrm>
            <a:off x="5694810" y="3260729"/>
            <a:ext cx="990600" cy="3598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82039" tIns="41020" rIns="82039" bIns="41020">
            <a:spAutoFit/>
          </a:bodyPr>
          <a:lstStyle/>
          <a:p>
            <a:pPr defTabSz="820487" fontAlgn="base">
              <a:spcBef>
                <a:spcPct val="50000"/>
              </a:spcBef>
              <a:spcAft>
                <a:spcPct val="0"/>
              </a:spcAft>
              <a:defRPr/>
            </a:pPr>
            <a:r>
              <a:rPr lang="en-US" b="1" dirty="0">
                <a:solidFill>
                  <a:srgbClr val="60A0C0"/>
                </a:solidFill>
                <a:latin typeface="Arial" charset="0"/>
                <a:ea typeface="ヒラギノ角ゴ Pro W3" charset="0"/>
                <a:cs typeface="ヒラギノ角ゴ Pro W3" charset="0"/>
              </a:rPr>
              <a:t>1970s</a:t>
            </a:r>
          </a:p>
        </p:txBody>
      </p:sp>
      <p:sp>
        <p:nvSpPr>
          <p:cNvPr id="9" name="Text Box 8"/>
          <p:cNvSpPr txBox="1">
            <a:spLocks noChangeArrowheads="1"/>
          </p:cNvSpPr>
          <p:nvPr/>
        </p:nvSpPr>
        <p:spPr bwMode="auto">
          <a:xfrm>
            <a:off x="8057010" y="3810000"/>
            <a:ext cx="990600" cy="3598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82039" tIns="41020" rIns="82039" bIns="41020">
            <a:spAutoFit/>
          </a:bodyPr>
          <a:lstStyle/>
          <a:p>
            <a:pPr defTabSz="820487" fontAlgn="base">
              <a:spcBef>
                <a:spcPct val="50000"/>
              </a:spcBef>
              <a:spcAft>
                <a:spcPct val="0"/>
              </a:spcAft>
              <a:defRPr/>
            </a:pPr>
            <a:r>
              <a:rPr lang="en-US" b="1" dirty="0">
                <a:solidFill>
                  <a:srgbClr val="60A0C0"/>
                </a:solidFill>
                <a:latin typeface="Arial" charset="0"/>
                <a:ea typeface="ヒラギノ角ゴ Pro W3" charset="0"/>
                <a:cs typeface="ヒラギノ角ゴ Pro W3" charset="0"/>
              </a:rPr>
              <a:t>2010s</a:t>
            </a:r>
          </a:p>
        </p:txBody>
      </p:sp>
      <p:sp>
        <p:nvSpPr>
          <p:cNvPr id="10" name="Text Box 9"/>
          <p:cNvSpPr txBox="1">
            <a:spLocks noChangeArrowheads="1"/>
          </p:cNvSpPr>
          <p:nvPr/>
        </p:nvSpPr>
        <p:spPr bwMode="auto">
          <a:xfrm>
            <a:off x="6075810" y="3276602"/>
            <a:ext cx="3124200" cy="1900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82039" tIns="41020" rIns="82039" bIns="41020">
            <a:spAutoFit/>
          </a:bodyPr>
          <a:lstStyle/>
          <a:p>
            <a:pPr algn="r" defTabSz="820487" eaLnBrk="0" fontAlgn="base" hangingPunct="0">
              <a:spcBef>
                <a:spcPct val="50000"/>
              </a:spcBef>
              <a:spcAft>
                <a:spcPct val="0"/>
              </a:spcAft>
              <a:defRPr/>
            </a:pPr>
            <a:r>
              <a:rPr lang="en-US" sz="700">
                <a:solidFill>
                  <a:srgbClr val="000000"/>
                </a:solidFill>
                <a:latin typeface="Arial" charset="0"/>
                <a:ea typeface="ヒラギノ角ゴ Pro W3" charset="0"/>
                <a:cs typeface="ヒラギノ角ゴ Pro W3" charset="0"/>
              </a:rPr>
              <a:t>Source: Bill Owens, </a:t>
            </a:r>
            <a:r>
              <a:rPr lang="en-US" sz="700" i="1">
                <a:solidFill>
                  <a:srgbClr val="000000"/>
                </a:solidFill>
                <a:latin typeface="Arial" charset="0"/>
                <a:ea typeface="ヒラギノ角ゴ Pro W3" charset="0"/>
                <a:cs typeface="ヒラギノ角ゴ Pro W3" charset="0"/>
              </a:rPr>
              <a:t>Suburbia</a:t>
            </a:r>
            <a:r>
              <a:rPr lang="en-US" sz="700">
                <a:solidFill>
                  <a:srgbClr val="000000"/>
                </a:solidFill>
                <a:latin typeface="Arial" charset="0"/>
                <a:ea typeface="ヒラギノ角ゴ Pro W3" charset="0"/>
                <a:cs typeface="ヒラギノ角ゴ Pro W3" charset="0"/>
              </a:rPr>
              <a:t> (1973)</a:t>
            </a:r>
          </a:p>
        </p:txBody>
      </p:sp>
      <p:pic>
        <p:nvPicPr>
          <p:cNvPr id="11" name="Picture 10"/>
          <p:cNvPicPr>
            <a:picLocks noChangeAspect="1"/>
          </p:cNvPicPr>
          <p:nvPr/>
        </p:nvPicPr>
        <p:blipFill rotWithShape="1">
          <a:blip r:embed="rId5" cstate="email">
            <a:extLst>
              <a:ext uri="{28A0092B-C50C-407E-A947-70E740481C1C}">
                <a14:useLocalDpi xmlns:a14="http://schemas.microsoft.com/office/drawing/2010/main"/>
              </a:ext>
            </a:extLst>
          </a:blip>
          <a:srcRect r="6940"/>
          <a:stretch/>
        </p:blipFill>
        <p:spPr>
          <a:xfrm>
            <a:off x="5317279" y="4169858"/>
            <a:ext cx="3806531" cy="2714111"/>
          </a:xfrm>
          <a:prstGeom prst="rect">
            <a:avLst/>
          </a:prstGeom>
        </p:spPr>
      </p:pic>
    </p:spTree>
    <p:extLst>
      <p:ext uri="{BB962C8B-B14F-4D97-AF65-F5344CB8AC3E}">
        <p14:creationId xmlns:p14="http://schemas.microsoft.com/office/powerpoint/2010/main" val="42125486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2_US_ImmigrantSuburbs_Infographic.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14714" y="1507906"/>
            <a:ext cx="4129286" cy="3887748"/>
          </a:xfrm>
          <a:prstGeom prst="rect">
            <a:avLst/>
          </a:prstGeom>
        </p:spPr>
      </p:pic>
      <p:pic>
        <p:nvPicPr>
          <p:cNvPr id="13" name="Picture 12" descr="2_US_ImmigrantSuburbs_Infographic.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24407" y="6144460"/>
            <a:ext cx="3481679" cy="533952"/>
          </a:xfrm>
          <a:prstGeom prst="rect">
            <a:avLst/>
          </a:prstGeom>
        </p:spPr>
      </p:pic>
      <p:sp>
        <p:nvSpPr>
          <p:cNvPr id="2" name="TextBox 1"/>
          <p:cNvSpPr txBox="1"/>
          <p:nvPr/>
        </p:nvSpPr>
        <p:spPr>
          <a:xfrm>
            <a:off x="5949083" y="2214279"/>
            <a:ext cx="894034" cy="738664"/>
          </a:xfrm>
          <a:prstGeom prst="rect">
            <a:avLst/>
          </a:prstGeom>
          <a:noFill/>
        </p:spPr>
        <p:txBody>
          <a:bodyPr wrap="square" rtlCol="0">
            <a:spAutoFit/>
          </a:bodyPr>
          <a:lstStyle/>
          <a:p>
            <a:pPr algn="ctr"/>
            <a:r>
              <a:rPr lang="en-US" sz="1400" b="1" i="1" dirty="0" smtClean="0">
                <a:solidFill>
                  <a:schemeClr val="accent4">
                    <a:lumMod val="75000"/>
                    <a:lumOff val="25000"/>
                  </a:schemeClr>
                </a:solidFill>
                <a:latin typeface="Arial"/>
                <a:cs typeface="Arial"/>
              </a:rPr>
              <a:t>High income mixed</a:t>
            </a:r>
            <a:endParaRPr lang="en-US" sz="1400" b="1" i="1" dirty="0">
              <a:solidFill>
                <a:schemeClr val="accent4">
                  <a:lumMod val="75000"/>
                  <a:lumOff val="25000"/>
                </a:schemeClr>
              </a:solidFill>
              <a:latin typeface="Arial"/>
              <a:cs typeface="Arial"/>
            </a:endParaRPr>
          </a:p>
        </p:txBody>
      </p:sp>
      <p:sp>
        <p:nvSpPr>
          <p:cNvPr id="16" name="TextBox 15"/>
          <p:cNvSpPr txBox="1"/>
          <p:nvPr/>
        </p:nvSpPr>
        <p:spPr>
          <a:xfrm>
            <a:off x="7030691" y="2019323"/>
            <a:ext cx="894034" cy="738664"/>
          </a:xfrm>
          <a:prstGeom prst="rect">
            <a:avLst/>
          </a:prstGeom>
          <a:noFill/>
        </p:spPr>
        <p:txBody>
          <a:bodyPr wrap="square" rtlCol="0">
            <a:spAutoFit/>
          </a:bodyPr>
          <a:lstStyle/>
          <a:p>
            <a:pPr algn="ctr"/>
            <a:r>
              <a:rPr lang="en-US" sz="1400" b="1" i="1" dirty="0" smtClean="0">
                <a:solidFill>
                  <a:srgbClr val="404040"/>
                </a:solidFill>
                <a:latin typeface="Arial"/>
                <a:cs typeface="Arial"/>
              </a:rPr>
              <a:t>Middle income Black</a:t>
            </a:r>
            <a:endParaRPr lang="en-US" sz="1400" b="1" i="1" dirty="0">
              <a:solidFill>
                <a:srgbClr val="404040"/>
              </a:solidFill>
              <a:latin typeface="Arial"/>
              <a:cs typeface="Arial"/>
            </a:endParaRPr>
          </a:p>
        </p:txBody>
      </p:sp>
      <p:sp>
        <p:nvSpPr>
          <p:cNvPr id="17" name="TextBox 16"/>
          <p:cNvSpPr txBox="1"/>
          <p:nvPr/>
        </p:nvSpPr>
        <p:spPr>
          <a:xfrm>
            <a:off x="7705730" y="2759400"/>
            <a:ext cx="894034" cy="738664"/>
          </a:xfrm>
          <a:prstGeom prst="rect">
            <a:avLst/>
          </a:prstGeom>
          <a:noFill/>
        </p:spPr>
        <p:txBody>
          <a:bodyPr wrap="square" rtlCol="0">
            <a:spAutoFit/>
          </a:bodyPr>
          <a:lstStyle/>
          <a:p>
            <a:pPr algn="ctr"/>
            <a:r>
              <a:rPr lang="en-US" sz="1400" b="1" i="1" dirty="0" smtClean="0">
                <a:solidFill>
                  <a:srgbClr val="404040"/>
                </a:solidFill>
                <a:latin typeface="Arial"/>
                <a:cs typeface="Arial"/>
              </a:rPr>
              <a:t>Middle income Asian</a:t>
            </a:r>
            <a:endParaRPr lang="en-US" sz="1400" b="1" i="1" dirty="0">
              <a:solidFill>
                <a:srgbClr val="404040"/>
              </a:solidFill>
              <a:latin typeface="Arial"/>
              <a:cs typeface="Arial"/>
            </a:endParaRPr>
          </a:p>
        </p:txBody>
      </p:sp>
      <p:sp>
        <p:nvSpPr>
          <p:cNvPr id="18" name="TextBox 17"/>
          <p:cNvSpPr txBox="1"/>
          <p:nvPr/>
        </p:nvSpPr>
        <p:spPr>
          <a:xfrm>
            <a:off x="6995517" y="3945920"/>
            <a:ext cx="894034" cy="738664"/>
          </a:xfrm>
          <a:prstGeom prst="rect">
            <a:avLst/>
          </a:prstGeom>
          <a:noFill/>
        </p:spPr>
        <p:txBody>
          <a:bodyPr wrap="square" rtlCol="0">
            <a:spAutoFit/>
          </a:bodyPr>
          <a:lstStyle/>
          <a:p>
            <a:pPr algn="ctr"/>
            <a:r>
              <a:rPr lang="en-US" sz="1400" b="1" i="1" dirty="0" smtClean="0">
                <a:solidFill>
                  <a:srgbClr val="404040"/>
                </a:solidFill>
                <a:latin typeface="Arial"/>
                <a:cs typeface="Arial"/>
              </a:rPr>
              <a:t>Middle income mixed</a:t>
            </a:r>
            <a:endParaRPr lang="en-US" sz="1400" b="1" i="1" dirty="0">
              <a:solidFill>
                <a:srgbClr val="404040"/>
              </a:solidFill>
              <a:latin typeface="Arial"/>
              <a:cs typeface="Arial"/>
            </a:endParaRPr>
          </a:p>
        </p:txBody>
      </p:sp>
      <p:sp>
        <p:nvSpPr>
          <p:cNvPr id="19" name="TextBox 18"/>
          <p:cNvSpPr txBox="1"/>
          <p:nvPr/>
        </p:nvSpPr>
        <p:spPr>
          <a:xfrm>
            <a:off x="5654465" y="3424438"/>
            <a:ext cx="997915" cy="738664"/>
          </a:xfrm>
          <a:prstGeom prst="rect">
            <a:avLst/>
          </a:prstGeom>
          <a:noFill/>
        </p:spPr>
        <p:txBody>
          <a:bodyPr wrap="square" rtlCol="0">
            <a:spAutoFit/>
          </a:bodyPr>
          <a:lstStyle/>
          <a:p>
            <a:pPr algn="ctr"/>
            <a:r>
              <a:rPr lang="en-US" sz="1400" b="1" i="1" dirty="0" smtClean="0">
                <a:solidFill>
                  <a:srgbClr val="404040"/>
                </a:solidFill>
                <a:latin typeface="Arial"/>
                <a:cs typeface="Arial"/>
              </a:rPr>
              <a:t>Low income Hispanic</a:t>
            </a:r>
            <a:endParaRPr lang="en-US" sz="1400" b="1" i="1" dirty="0">
              <a:solidFill>
                <a:srgbClr val="404040"/>
              </a:solidFill>
              <a:latin typeface="Arial"/>
              <a:cs typeface="Arial"/>
            </a:endParaRPr>
          </a:p>
        </p:txBody>
      </p:sp>
      <p:sp>
        <p:nvSpPr>
          <p:cNvPr id="3" name="TextBox 2"/>
          <p:cNvSpPr txBox="1"/>
          <p:nvPr/>
        </p:nvSpPr>
        <p:spPr>
          <a:xfrm>
            <a:off x="5684764" y="5395654"/>
            <a:ext cx="3374571" cy="646331"/>
          </a:xfrm>
          <a:prstGeom prst="rect">
            <a:avLst/>
          </a:prstGeom>
          <a:noFill/>
        </p:spPr>
        <p:txBody>
          <a:bodyPr wrap="square" rtlCol="0">
            <a:spAutoFit/>
          </a:bodyPr>
          <a:lstStyle/>
          <a:p>
            <a:r>
              <a:rPr lang="en-US" b="1" i="1" dirty="0" smtClean="0">
                <a:solidFill>
                  <a:srgbClr val="404040"/>
                </a:solidFill>
                <a:latin typeface="Arial"/>
                <a:cs typeface="Arial"/>
              </a:rPr>
              <a:t>Composition of Immigrant “Gateway” Suburbs in US</a:t>
            </a:r>
            <a:endParaRPr lang="en-US" b="1" i="1" dirty="0">
              <a:solidFill>
                <a:srgbClr val="404040"/>
              </a:solidFill>
              <a:latin typeface="Arial"/>
              <a:cs typeface="Arial"/>
            </a:endParaRPr>
          </a:p>
        </p:txBody>
      </p:sp>
      <p:sp>
        <p:nvSpPr>
          <p:cNvPr id="14" name="Rectangle 1026"/>
          <p:cNvSpPr>
            <a:spLocks noChangeArrowheads="1"/>
          </p:cNvSpPr>
          <p:nvPr/>
        </p:nvSpPr>
        <p:spPr bwMode="auto">
          <a:xfrm>
            <a:off x="457200" y="152400"/>
            <a:ext cx="86868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311" tIns="45657" rIns="91311" bIns="45657" anchor="ctr"/>
          <a:lstStyle/>
          <a:p>
            <a:pPr defTabSz="913117" eaLnBrk="0" fontAlgn="base" hangingPunct="0">
              <a:spcBef>
                <a:spcPct val="0"/>
              </a:spcBef>
              <a:spcAft>
                <a:spcPct val="0"/>
              </a:spcAft>
            </a:pPr>
            <a:r>
              <a:rPr lang="en-US" sz="3600" b="1" dirty="0">
                <a:solidFill>
                  <a:srgbClr val="000000"/>
                </a:solidFill>
                <a:latin typeface="Arial" charset="0"/>
                <a:ea typeface="ＭＳ Ｐゴシック" charset="0"/>
                <a:cs typeface="ＭＳ Ｐゴシック" charset="0"/>
              </a:rPr>
              <a:t>dynamics</a:t>
            </a:r>
            <a:r>
              <a:rPr lang="en-US" sz="3600" b="1" dirty="0">
                <a:solidFill>
                  <a:srgbClr val="009999"/>
                </a:solidFill>
                <a:latin typeface="Arial" charset="0"/>
                <a:ea typeface="ＭＳ Ｐゴシック" charset="0"/>
                <a:cs typeface="ＭＳ Ｐゴシック" charset="0"/>
              </a:rPr>
              <a:t> </a:t>
            </a:r>
            <a:r>
              <a:rPr lang="en-US" sz="3600" b="1" dirty="0">
                <a:solidFill>
                  <a:srgbClr val="60A0C0"/>
                </a:solidFill>
                <a:latin typeface="Arial" charset="0"/>
                <a:ea typeface="ＭＳ Ｐゴシック" charset="0"/>
                <a:cs typeface="ＭＳ Ｐゴシック" charset="0"/>
              </a:rPr>
              <a:t>“driving” retrofitting</a:t>
            </a:r>
          </a:p>
        </p:txBody>
      </p:sp>
      <p:sp>
        <p:nvSpPr>
          <p:cNvPr id="15" name="Text Box 1027"/>
          <p:cNvSpPr txBox="1">
            <a:spLocks noChangeArrowheads="1"/>
          </p:cNvSpPr>
          <p:nvPr/>
        </p:nvSpPr>
        <p:spPr bwMode="auto">
          <a:xfrm>
            <a:off x="152400" y="968378"/>
            <a:ext cx="5005553" cy="58168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91311" tIns="45657" rIns="91311" bIns="45657">
            <a:spAutoFit/>
          </a:bodyPr>
          <a:lstStyle>
            <a:lvl1pPr eaLnBrk="0" hangingPunct="0">
              <a:defRPr sz="2400">
                <a:solidFill>
                  <a:schemeClr val="tx1"/>
                </a:solidFill>
                <a:latin typeface="Arial" charset="0"/>
                <a:ea typeface="ヒラギノ角ゴ Pro W3" charset="0"/>
                <a:cs typeface="ヒラギノ角ゴ Pro W3" charset="0"/>
              </a:defRPr>
            </a:lvl1pPr>
            <a:lvl2pPr marL="338138" indent="-223838" eaLnBrk="0" hangingPunct="0">
              <a:defRPr sz="2400">
                <a:solidFill>
                  <a:schemeClr val="tx1"/>
                </a:solidFill>
                <a:latin typeface="Arial" charset="0"/>
                <a:ea typeface="ヒラギノ角ゴ Pro W3" charset="0"/>
                <a:cs typeface="ヒラギノ角ゴ Pro W3" charset="0"/>
              </a:defRPr>
            </a:lvl2pPr>
            <a:lvl3pPr marL="973138"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342419" indent="-342419" defTabSz="913117" fontAlgn="base">
              <a:spcBef>
                <a:spcPct val="50000"/>
              </a:spcBef>
              <a:spcAft>
                <a:spcPct val="0"/>
              </a:spcAft>
              <a:buFont typeface="Arial"/>
              <a:buChar char="•"/>
            </a:pPr>
            <a:r>
              <a:rPr lang="en-US" dirty="0" smtClean="0">
                <a:solidFill>
                  <a:srgbClr val="000000"/>
                </a:solidFill>
              </a:rPr>
              <a:t>Mitigating impacts of GHG emissions and climate change </a:t>
            </a:r>
          </a:p>
          <a:p>
            <a:pPr marL="342419" indent="-342419" defTabSz="913117" fontAlgn="base">
              <a:spcBef>
                <a:spcPct val="50000"/>
              </a:spcBef>
              <a:spcAft>
                <a:spcPct val="0"/>
              </a:spcAft>
              <a:buFont typeface="Arial"/>
              <a:buChar char="•"/>
            </a:pPr>
            <a:r>
              <a:rPr lang="en-US" dirty="0" smtClean="0">
                <a:solidFill>
                  <a:srgbClr val="000000"/>
                </a:solidFill>
              </a:rPr>
              <a:t>Rise in suburban poverty, decline of middle class</a:t>
            </a:r>
          </a:p>
          <a:p>
            <a:pPr marL="342419" indent="-342419" defTabSz="913117" fontAlgn="base">
              <a:spcBef>
                <a:spcPct val="50000"/>
              </a:spcBef>
              <a:spcAft>
                <a:spcPct val="0"/>
              </a:spcAft>
              <a:buFont typeface="Arial"/>
              <a:buChar char="•"/>
            </a:pPr>
            <a:r>
              <a:rPr lang="en-US" dirty="0" smtClean="0">
                <a:solidFill>
                  <a:srgbClr val="000000"/>
                </a:solidFill>
              </a:rPr>
              <a:t>Public heath risks, epidemic levels of obesity and diabetes</a:t>
            </a:r>
          </a:p>
          <a:p>
            <a:pPr marL="342419" indent="-342419" defTabSz="913117" fontAlgn="base">
              <a:spcBef>
                <a:spcPct val="50000"/>
              </a:spcBef>
              <a:spcAft>
                <a:spcPct val="0"/>
              </a:spcAft>
              <a:buFont typeface="Arial"/>
              <a:buChar char="•"/>
            </a:pPr>
            <a:r>
              <a:rPr lang="en-US" dirty="0" smtClean="0"/>
              <a:t>Longevity, shift towards more 1- and 2-person households</a:t>
            </a:r>
          </a:p>
          <a:p>
            <a:pPr marL="342419" indent="-342419" defTabSz="913117" fontAlgn="base">
              <a:spcBef>
                <a:spcPct val="50000"/>
              </a:spcBef>
              <a:spcAft>
                <a:spcPct val="0"/>
              </a:spcAft>
              <a:buFont typeface="Arial"/>
              <a:buChar char="•"/>
            </a:pPr>
            <a:r>
              <a:rPr lang="en-US" dirty="0" smtClean="0">
                <a:solidFill>
                  <a:srgbClr val="60A0C0"/>
                </a:solidFill>
              </a:rPr>
              <a:t>Diversity, Increased immigration to postwar </a:t>
            </a:r>
            <a:r>
              <a:rPr lang="en-US" dirty="0">
                <a:solidFill>
                  <a:srgbClr val="60A0C0"/>
                </a:solidFill>
              </a:rPr>
              <a:t>“first” suburbs</a:t>
            </a:r>
          </a:p>
          <a:p>
            <a:pPr marL="342419" indent="-342419" defTabSz="913117" fontAlgn="base">
              <a:spcBef>
                <a:spcPct val="50000"/>
              </a:spcBef>
              <a:spcAft>
                <a:spcPct val="0"/>
              </a:spcAft>
              <a:buFont typeface="Arial"/>
              <a:buChar char="•"/>
            </a:pPr>
            <a:r>
              <a:rPr lang="en-US" dirty="0" smtClean="0">
                <a:solidFill>
                  <a:srgbClr val="000000"/>
                </a:solidFill>
              </a:rPr>
              <a:t>Leapfrogging development patterns lead to relative centrality for older suburban areas</a:t>
            </a:r>
          </a:p>
        </p:txBody>
      </p:sp>
    </p:spTree>
    <p:extLst>
      <p:ext uri="{BB962C8B-B14F-4D97-AF65-F5344CB8AC3E}">
        <p14:creationId xmlns:p14="http://schemas.microsoft.com/office/powerpoint/2010/main" val="292405630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ChangeArrowheads="1"/>
          </p:cNvSpPr>
          <p:nvPr/>
        </p:nvSpPr>
        <p:spPr bwMode="auto">
          <a:xfrm>
            <a:off x="685800" y="152400"/>
            <a:ext cx="82296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defTabSz="914400" eaLnBrk="0" fontAlgn="base" hangingPunct="0">
              <a:spcBef>
                <a:spcPct val="0"/>
              </a:spcBef>
              <a:spcAft>
                <a:spcPct val="0"/>
              </a:spcAft>
            </a:pPr>
            <a:r>
              <a:rPr lang="en-US" sz="3600" b="1" dirty="0">
                <a:solidFill>
                  <a:srgbClr val="000000"/>
                </a:solidFill>
                <a:latin typeface="Arial" charset="0"/>
                <a:ea typeface="ＭＳ Ｐゴシック" charset="0"/>
                <a:cs typeface="ＭＳ Ｐゴシック" charset="0"/>
              </a:rPr>
              <a:t>incremental</a:t>
            </a:r>
            <a:r>
              <a:rPr lang="en-US" sz="3600" b="1" dirty="0">
                <a:solidFill>
                  <a:srgbClr val="009999"/>
                </a:solidFill>
                <a:latin typeface="Arial" charset="0"/>
                <a:ea typeface="ＭＳ Ｐゴシック" charset="0"/>
                <a:cs typeface="ＭＳ Ｐゴシック" charset="0"/>
              </a:rPr>
              <a:t> </a:t>
            </a:r>
            <a:r>
              <a:rPr lang="en-US" sz="3600" b="1" dirty="0" err="1">
                <a:solidFill>
                  <a:srgbClr val="5E9BC0"/>
                </a:solidFill>
                <a:latin typeface="Arial" charset="0"/>
                <a:ea typeface="ＭＳ Ｐゴシック" charset="0"/>
                <a:cs typeface="ＭＳ Ｐゴシック" charset="0"/>
              </a:rPr>
              <a:t>metropolitanism</a:t>
            </a:r>
            <a:endParaRPr lang="en-US" sz="3600" b="1" dirty="0">
              <a:solidFill>
                <a:srgbClr val="5E9BC0"/>
              </a:solidFill>
              <a:latin typeface="Arial" charset="0"/>
              <a:ea typeface="ＭＳ Ｐゴシック" charset="0"/>
              <a:cs typeface="ＭＳ Ｐゴシック" charset="0"/>
            </a:endParaRPr>
          </a:p>
        </p:txBody>
      </p:sp>
      <p:sp>
        <p:nvSpPr>
          <p:cNvPr id="643075" name="Text Box 3"/>
          <p:cNvSpPr txBox="1">
            <a:spLocks noChangeArrowheads="1"/>
          </p:cNvSpPr>
          <p:nvPr/>
        </p:nvSpPr>
        <p:spPr bwMode="auto">
          <a:xfrm>
            <a:off x="685800" y="965200"/>
            <a:ext cx="7924800" cy="353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50000"/>
              </a:spcBef>
              <a:spcAft>
                <a:spcPct val="0"/>
              </a:spcAft>
            </a:pPr>
            <a:r>
              <a:rPr lang="en-US" sz="2400" dirty="0">
                <a:solidFill>
                  <a:srgbClr val="000000"/>
                </a:solidFill>
                <a:latin typeface="Arial" charset="0"/>
                <a:ea typeface="ヒラギノ角ゴ Pro W3" charset="0"/>
                <a:cs typeface="ヒラギノ角ゴ Pro W3" charset="0"/>
              </a:rPr>
              <a:t>Remaking the metropolis into a sustainable polycentric system, through the </a:t>
            </a:r>
            <a:r>
              <a:rPr lang="en-US" sz="2400" b="1" dirty="0">
                <a:solidFill>
                  <a:srgbClr val="000000"/>
                </a:solidFill>
                <a:latin typeface="Arial" charset="0"/>
                <a:ea typeface="ヒラギノ角ゴ Pro W3" charset="0"/>
                <a:cs typeface="ヒラギノ角ゴ Pro W3" charset="0"/>
              </a:rPr>
              <a:t>systemic transformation of large prototypical single-use</a:t>
            </a:r>
            <a:r>
              <a:rPr lang="en-US" sz="2400" dirty="0">
                <a:solidFill>
                  <a:srgbClr val="000000"/>
                </a:solidFill>
                <a:latin typeface="Arial" charset="0"/>
                <a:ea typeface="ヒラギノ角ゴ Pro W3" charset="0"/>
                <a:cs typeface="ヒラギノ角ゴ Pro W3" charset="0"/>
              </a:rPr>
              <a:t> suburban sites through:</a:t>
            </a:r>
          </a:p>
          <a:p>
            <a:pPr lvl="1" defTabSz="914400" eaLnBrk="0" fontAlgn="base" hangingPunct="0">
              <a:lnSpc>
                <a:spcPct val="90000"/>
              </a:lnSpc>
              <a:spcBef>
                <a:spcPct val="50000"/>
              </a:spcBef>
              <a:spcAft>
                <a:spcPct val="0"/>
              </a:spcAft>
              <a:buFontTx/>
              <a:buChar char="•"/>
            </a:pPr>
            <a:r>
              <a:rPr lang="en-US" sz="2800" dirty="0">
                <a:solidFill>
                  <a:srgbClr val="5B93C0"/>
                </a:solidFill>
                <a:latin typeface="Arial" charset="0"/>
                <a:ea typeface="ヒラギノ角ゴ Pro W3" charset="0"/>
                <a:cs typeface="ヒラギノ角ゴ Pro W3" charset="0"/>
              </a:rPr>
              <a:t> </a:t>
            </a:r>
            <a:r>
              <a:rPr lang="en-US" sz="2800" b="1" dirty="0">
                <a:solidFill>
                  <a:srgbClr val="5B93C0"/>
                </a:solidFill>
                <a:latin typeface="Arial" charset="0"/>
                <a:ea typeface="ヒラギノ角ゴ Pro W3" charset="0"/>
                <a:cs typeface="ヒラギノ角ゴ Pro W3" charset="0"/>
              </a:rPr>
              <a:t>Re-inhabitation,</a:t>
            </a:r>
          </a:p>
          <a:p>
            <a:pPr lvl="1" defTabSz="914400" eaLnBrk="0" fontAlgn="base" hangingPunct="0">
              <a:lnSpc>
                <a:spcPct val="90000"/>
              </a:lnSpc>
              <a:spcBef>
                <a:spcPct val="50000"/>
              </a:spcBef>
              <a:spcAft>
                <a:spcPct val="0"/>
              </a:spcAft>
              <a:buFontTx/>
              <a:buChar char="•"/>
            </a:pPr>
            <a:r>
              <a:rPr lang="en-US" sz="2800" b="1" dirty="0">
                <a:solidFill>
                  <a:srgbClr val="5B93C0"/>
                </a:solidFill>
                <a:latin typeface="Arial" charset="0"/>
                <a:ea typeface="ヒラギノ角ゴ Pro W3" charset="0"/>
                <a:cs typeface="ヒラギノ角ゴ Pro W3" charset="0"/>
              </a:rPr>
              <a:t> Re-development, and/or</a:t>
            </a:r>
          </a:p>
          <a:p>
            <a:pPr lvl="1" defTabSz="914400" eaLnBrk="0" fontAlgn="base" hangingPunct="0">
              <a:lnSpc>
                <a:spcPct val="90000"/>
              </a:lnSpc>
              <a:spcBef>
                <a:spcPct val="50000"/>
              </a:spcBef>
              <a:spcAft>
                <a:spcPct val="0"/>
              </a:spcAft>
              <a:buFontTx/>
              <a:buChar char="•"/>
            </a:pPr>
            <a:r>
              <a:rPr lang="en-US" sz="2800" b="1" dirty="0">
                <a:solidFill>
                  <a:srgbClr val="5B93C0"/>
                </a:solidFill>
                <a:latin typeface="Arial" charset="0"/>
                <a:ea typeface="ヒラギノ角ゴ Pro W3" charset="0"/>
                <a:cs typeface="ヒラギノ角ゴ Pro W3" charset="0"/>
              </a:rPr>
              <a:t> Re-greening.</a:t>
            </a:r>
            <a:endParaRPr lang="en-US" sz="2400" dirty="0">
              <a:solidFill>
                <a:srgbClr val="5B93C0"/>
              </a:solidFill>
              <a:latin typeface="Arial" charset="0"/>
              <a:ea typeface="ヒラギノ角ゴ Pro W3" charset="0"/>
              <a:cs typeface="ヒラギノ角ゴ Pro W3" charset="0"/>
            </a:endParaRPr>
          </a:p>
          <a:p>
            <a:pPr defTabSz="914400" eaLnBrk="0" fontAlgn="base" hangingPunct="0">
              <a:spcBef>
                <a:spcPct val="50000"/>
              </a:spcBef>
              <a:spcAft>
                <a:spcPct val="0"/>
              </a:spcAft>
            </a:pPr>
            <a:endParaRPr lang="en-US" sz="2400" dirty="0">
              <a:solidFill>
                <a:srgbClr val="000000"/>
              </a:solidFill>
              <a:latin typeface="Arial" charset="0"/>
              <a:ea typeface="ヒラギノ角ゴ Pro W3" charset="0"/>
              <a:cs typeface="ヒラギノ角ゴ Pro W3" charset="0"/>
            </a:endParaRPr>
          </a:p>
        </p:txBody>
      </p:sp>
      <p:pic>
        <p:nvPicPr>
          <p:cNvPr id="643076" name="Picture 2" descr="Belmar_after-street.jpg                                        00464994uqbar1                         BCFB4E1D:"/>
          <p:cNvPicPr>
            <a:picLocks noChangeAspect="1" noChangeArrowheads="1"/>
          </p:cNvPicPr>
          <p:nvPr/>
        </p:nvPicPr>
        <p:blipFill>
          <a:blip r:embed="rId3" cstate="email">
            <a:extLst>
              <a:ext uri="{28A0092B-C50C-407E-A947-70E740481C1C}">
                <a14:useLocalDpi xmlns:a14="http://schemas.microsoft.com/office/drawing/2010/main"/>
              </a:ext>
            </a:extLst>
          </a:blip>
          <a:srcRect t="-1527"/>
          <a:stretch>
            <a:fillRect/>
          </a:stretch>
        </p:blipFill>
        <p:spPr bwMode="auto">
          <a:xfrm>
            <a:off x="3124200" y="4114800"/>
            <a:ext cx="3048000" cy="274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3077" name="Picture 6" descr="2000076_33.jpg                                                 0042DA80uqbar1                         BCFB4E1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167188"/>
            <a:ext cx="3048000" cy="2690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3078" name="Picture 10" descr="built Phalen.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48400" y="4152900"/>
            <a:ext cx="2895600" cy="270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6194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1" descr="LA ethnic minimall.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038600" y="838200"/>
            <a:ext cx="5105400" cy="510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8963" name="TextBox 2"/>
          <p:cNvSpPr txBox="1">
            <a:spLocks noChangeArrowheads="1"/>
          </p:cNvSpPr>
          <p:nvPr/>
        </p:nvSpPr>
        <p:spPr bwMode="auto">
          <a:xfrm>
            <a:off x="228600" y="762000"/>
            <a:ext cx="3657600" cy="5663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800" b="1" dirty="0">
                <a:solidFill>
                  <a:prstClr val="black"/>
                </a:solidFill>
                <a:latin typeface="Arial" charset="0"/>
                <a:ea typeface="小塚ゴシック Pro EL" charset="0"/>
                <a:cs typeface="小塚ゴシック Pro EL" charset="0"/>
              </a:rPr>
              <a:t>strategy</a:t>
            </a:r>
            <a:r>
              <a:rPr lang="en-US" sz="1800" dirty="0">
                <a:solidFill>
                  <a:prstClr val="black"/>
                </a:solidFill>
                <a:latin typeface="Arial" charset="0"/>
                <a:cs typeface="Snell Roundhand" charset="0"/>
              </a:rPr>
              <a:t>:</a:t>
            </a: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r>
              <a:rPr lang="en-US" sz="3600" b="1" dirty="0" err="1" smtClean="0">
                <a:solidFill>
                  <a:prstClr val="black"/>
                </a:solidFill>
                <a:latin typeface="Arial" charset="0"/>
                <a:ea typeface="ヒラギノ角ゴ Pro W3" charset="0"/>
                <a:cs typeface="ヒラギノ角ゴ Pro W3" charset="0"/>
              </a:rPr>
              <a:t>Reinhabitation</a:t>
            </a: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endParaRPr lang="en-US" sz="2800" b="1" dirty="0">
              <a:solidFill>
                <a:srgbClr val="4BACC6"/>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4BACC6">
                  <a:lumMod val="75000"/>
                </a:srgbClr>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Space for community</a:t>
            </a: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Serving uses that cannot afford new construction</a:t>
            </a: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ja-JP" altLang="en-US" sz="2000" dirty="0">
                <a:solidFill>
                  <a:srgbClr val="60A0C0"/>
                </a:solidFill>
                <a:latin typeface="Arial"/>
                <a:ea typeface="ヒラギノ角ゴ Pro W3" charset="0"/>
                <a:cs typeface="ヒラギノ角ゴ Pro W3" charset="0"/>
              </a:rPr>
              <a:t>“</a:t>
            </a:r>
            <a:r>
              <a:rPr lang="en-US" sz="2000" dirty="0">
                <a:solidFill>
                  <a:srgbClr val="60A0C0"/>
                </a:solidFill>
                <a:latin typeface="Arial" charset="0"/>
                <a:ea typeface="ヒラギノ角ゴ Pro W3" charset="0"/>
                <a:cs typeface="ヒラギノ角ゴ Pro W3" charset="0"/>
              </a:rPr>
              <a:t>Third places</a:t>
            </a:r>
            <a:r>
              <a:rPr lang="ja-JP" altLang="en-US" sz="2000" dirty="0">
                <a:solidFill>
                  <a:srgbClr val="60A0C0"/>
                </a:solidFill>
                <a:latin typeface="Arial"/>
                <a:ea typeface="ヒラギノ角ゴ Pro W3" charset="0"/>
                <a:cs typeface="ヒラギノ角ゴ Pro W3" charset="0"/>
              </a:rPr>
              <a:t>”</a:t>
            </a: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Food as a catalyst for neighborhood revitalization</a:t>
            </a: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Keeping the lights </a:t>
            </a:r>
            <a:r>
              <a:rPr lang="en-US" sz="2000" dirty="0" smtClean="0">
                <a:solidFill>
                  <a:srgbClr val="60A0C0"/>
                </a:solidFill>
                <a:latin typeface="Arial" charset="0"/>
                <a:ea typeface="ヒラギノ角ゴ Pro W3" charset="0"/>
                <a:cs typeface="ヒラギノ角ゴ Pro W3" charset="0"/>
              </a:rPr>
              <a:t>on</a:t>
            </a: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smtClean="0">
                <a:solidFill>
                  <a:srgbClr val="60A0C0"/>
                </a:solidFill>
                <a:latin typeface="Arial" charset="0"/>
                <a:ea typeface="ヒラギノ角ゴ Pro W3" charset="0"/>
                <a:cs typeface="ヒラギノ角ゴ Pro W3" charset="0"/>
              </a:rPr>
              <a:t>Historic preservation</a:t>
            </a:r>
            <a:endParaRPr lang="en-US" sz="2000" dirty="0">
              <a:solidFill>
                <a:srgbClr val="60A0C0"/>
              </a:solidFill>
              <a:latin typeface="Arial" charset="0"/>
              <a:ea typeface="ヒラギノ角ゴ Pro W3" charset="0"/>
              <a:cs typeface="ヒラギノ角ゴ Pro W3" charset="0"/>
            </a:endParaRPr>
          </a:p>
        </p:txBody>
      </p:sp>
      <p:sp>
        <p:nvSpPr>
          <p:cNvPr id="168964" name="Text Box 4"/>
          <p:cNvSpPr txBox="1">
            <a:spLocks noChangeArrowheads="1"/>
          </p:cNvSpPr>
          <p:nvPr/>
        </p:nvSpPr>
        <p:spPr bwMode="auto">
          <a:xfrm>
            <a:off x="4038600" y="5943600"/>
            <a:ext cx="335280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US" sz="800">
                <a:solidFill>
                  <a:prstClr val="black"/>
                </a:solidFill>
                <a:latin typeface="Arial" charset="0"/>
                <a:ea typeface="ＭＳ Ｐゴシック" charset="-128"/>
                <a:cs typeface="ＭＳ Ｐゴシック" charset="-128"/>
              </a:rPr>
              <a:t>Photos: Philip Jones, from </a:t>
            </a:r>
            <a:r>
              <a:rPr lang="en-US" sz="800" i="1">
                <a:solidFill>
                  <a:prstClr val="black"/>
                </a:solidFill>
                <a:latin typeface="Arial" charset="0"/>
                <a:ea typeface="ＭＳ Ｐゴシック" charset="-128"/>
                <a:cs typeface="ＭＳ Ｐゴシック" charset="-128"/>
              </a:rPr>
              <a:t>Retrofitting Suburbia</a:t>
            </a:r>
            <a:r>
              <a:rPr lang="en-US" sz="800">
                <a:solidFill>
                  <a:prstClr val="black"/>
                </a:solidFill>
                <a:latin typeface="Arial" charset="0"/>
                <a:ea typeface="ＭＳ Ｐゴシック" charset="-128"/>
                <a:cs typeface="ＭＳ Ｐゴシック" charset="-128"/>
              </a:rPr>
              <a:t> (Wiley, 2009)</a:t>
            </a:r>
          </a:p>
        </p:txBody>
      </p:sp>
      <p:sp>
        <p:nvSpPr>
          <p:cNvPr id="168965" name="TextBox 7"/>
          <p:cNvSpPr txBox="1">
            <a:spLocks noChangeArrowheads="1"/>
          </p:cNvSpPr>
          <p:nvPr/>
        </p:nvSpPr>
        <p:spPr bwMode="auto">
          <a:xfrm>
            <a:off x="3962400" y="6216650"/>
            <a:ext cx="48006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600">
                <a:solidFill>
                  <a:prstClr val="black"/>
                </a:solidFill>
                <a:latin typeface="Arial" charset="0"/>
                <a:ea typeface="ヒラギノ角ゴ Pro W3" charset="0"/>
                <a:cs typeface="ヒラギノ角ゴ Pro W3" charset="0"/>
              </a:rPr>
              <a:t>Immigrant businesses inhabit a strip, Los Angeles</a:t>
            </a:r>
          </a:p>
        </p:txBody>
      </p:sp>
    </p:spTree>
    <p:extLst>
      <p:ext uri="{BB962C8B-B14F-4D97-AF65-F5344CB8AC3E}">
        <p14:creationId xmlns:p14="http://schemas.microsoft.com/office/powerpoint/2010/main" val="40600510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9935" y="633425"/>
            <a:ext cx="3733036" cy="2718227"/>
          </a:xfrm>
          <a:prstGeom prst="rect">
            <a:avLst/>
          </a:prstGeom>
        </p:spPr>
      </p:pic>
      <p:pic>
        <p:nvPicPr>
          <p:cNvPr id="143362" name="Picture 4" descr="2000076_25.jpg                                                 0042DA80uqbar1                         BCFB4E1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5257800" cy="3503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364" name="Picture 6" descr="2000076_33.jpg                                                 0042DA80uqbar1                         BCFB4E1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3354388"/>
            <a:ext cx="5257800" cy="3503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365" name="Text Box 7"/>
          <p:cNvSpPr txBox="1">
            <a:spLocks noChangeArrowheads="1"/>
          </p:cNvSpPr>
          <p:nvPr/>
        </p:nvSpPr>
        <p:spPr bwMode="auto">
          <a:xfrm>
            <a:off x="5410200" y="3581400"/>
            <a:ext cx="37338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800" i="1" dirty="0">
                <a:solidFill>
                  <a:prstClr val="black"/>
                </a:solidFill>
                <a:latin typeface="Arial" charset="0"/>
                <a:ea typeface="ヒラギノ角ゴ Pro W3" charset="0"/>
                <a:cs typeface="ヒラギノ角ゴ Pro W3" charset="0"/>
              </a:rPr>
              <a:t>from Food Lion Grocery Store to </a:t>
            </a:r>
          </a:p>
          <a:p>
            <a:pPr defTabSz="914400" fontAlgn="base">
              <a:spcBef>
                <a:spcPct val="0"/>
              </a:spcBef>
              <a:spcAft>
                <a:spcPct val="0"/>
              </a:spcAft>
            </a:pPr>
            <a:r>
              <a:rPr lang="en-US" sz="1800" b="1" i="1" dirty="0">
                <a:solidFill>
                  <a:prstClr val="black"/>
                </a:solidFill>
                <a:latin typeface="Arial" charset="0"/>
                <a:ea typeface="ヒラギノ角ゴ Pro W3" charset="0"/>
                <a:cs typeface="ヒラギノ角ゴ Pro W3" charset="0"/>
              </a:rPr>
              <a:t>North Branch Public Library</a:t>
            </a:r>
          </a:p>
          <a:p>
            <a:pPr defTabSz="914400" fontAlgn="base">
              <a:spcBef>
                <a:spcPct val="0"/>
              </a:spcBef>
              <a:spcAft>
                <a:spcPct val="0"/>
              </a:spcAft>
            </a:pPr>
            <a:r>
              <a:rPr lang="en-US" sz="1800" dirty="0">
                <a:solidFill>
                  <a:prstClr val="black"/>
                </a:solidFill>
                <a:latin typeface="Arial" charset="0"/>
                <a:ea typeface="ヒラギノ角ゴ Pro W3" charset="0"/>
                <a:cs typeface="ヒラギノ角ゴ Pro W3" charset="0"/>
              </a:rPr>
              <a:t>Denton, TX</a:t>
            </a:r>
            <a:endParaRPr lang="en-US" sz="1800" b="1" i="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r>
              <a:rPr lang="en-US" sz="1800" dirty="0">
                <a:solidFill>
                  <a:prstClr val="black"/>
                </a:solidFill>
                <a:latin typeface="Arial" charset="0"/>
                <a:ea typeface="ヒラギノ角ゴ Pro W3" charset="0"/>
                <a:cs typeface="ヒラギノ角ゴ Pro W3" charset="0"/>
              </a:rPr>
              <a:t>Meyer, Scherer </a:t>
            </a:r>
            <a:r>
              <a:rPr lang="en-US" sz="1800" dirty="0" smtClean="0">
                <a:solidFill>
                  <a:prstClr val="black"/>
                </a:solidFill>
                <a:latin typeface="Arial" charset="0"/>
                <a:ea typeface="ヒラギノ角ゴ Pro W3" charset="0"/>
                <a:cs typeface="ヒラギノ角ゴ Pro W3" charset="0"/>
              </a:rPr>
              <a:t>&amp; Rockcastle, Ltd.</a:t>
            </a:r>
            <a:endParaRPr lang="en-US" sz="2000" dirty="0">
              <a:solidFill>
                <a:prstClr val="black"/>
              </a:solidFill>
              <a:latin typeface="Arial" charset="0"/>
              <a:ea typeface="ヒラギノ角ゴ Pro W3" charset="0"/>
              <a:cs typeface="ヒラギノ角ゴ Pro W3" charset="0"/>
            </a:endParaRPr>
          </a:p>
        </p:txBody>
      </p:sp>
      <p:sp>
        <p:nvSpPr>
          <p:cNvPr id="143366" name="Text Box 6"/>
          <p:cNvSpPr txBox="1">
            <a:spLocks noChangeArrowheads="1"/>
          </p:cNvSpPr>
          <p:nvPr/>
        </p:nvSpPr>
        <p:spPr bwMode="auto">
          <a:xfrm>
            <a:off x="2362200" y="6521450"/>
            <a:ext cx="28956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914400" fontAlgn="base">
              <a:spcBef>
                <a:spcPct val="50000"/>
              </a:spcBef>
              <a:spcAft>
                <a:spcPct val="0"/>
              </a:spcAft>
            </a:pPr>
            <a:r>
              <a:rPr lang="en-US" sz="800">
                <a:solidFill>
                  <a:prstClr val="black"/>
                </a:solidFill>
                <a:latin typeface="Arial" charset="0"/>
              </a:rPr>
              <a:t>Photos: Peter Sieger, courtesy of Meyer, Scherer and Rockcastle, from </a:t>
            </a:r>
            <a:r>
              <a:rPr lang="en-US" sz="800" i="1">
                <a:solidFill>
                  <a:prstClr val="black"/>
                </a:solidFill>
                <a:latin typeface="Arial" charset="0"/>
              </a:rPr>
              <a:t>Retrofitting Suburbia</a:t>
            </a:r>
            <a:r>
              <a:rPr lang="en-US" sz="800">
                <a:solidFill>
                  <a:prstClr val="black"/>
                </a:solidFill>
                <a:latin typeface="Arial" charset="0"/>
              </a:rPr>
              <a:t> (Wiley, 2009)</a:t>
            </a:r>
          </a:p>
        </p:txBody>
      </p:sp>
      <p:sp>
        <p:nvSpPr>
          <p:cNvPr id="143367" name="Text Box 7"/>
          <p:cNvSpPr txBox="1">
            <a:spLocks noChangeArrowheads="1"/>
          </p:cNvSpPr>
          <p:nvPr/>
        </p:nvSpPr>
        <p:spPr bwMode="auto">
          <a:xfrm>
            <a:off x="7696200" y="3016250"/>
            <a:ext cx="12954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defTabSz="914400" fontAlgn="base">
              <a:spcBef>
                <a:spcPct val="50000"/>
              </a:spcBef>
              <a:spcAft>
                <a:spcPct val="0"/>
              </a:spcAft>
            </a:pPr>
            <a:r>
              <a:rPr lang="en-US" sz="1600" b="1" i="1">
                <a:solidFill>
                  <a:srgbClr val="FA1B2C"/>
                </a:solidFill>
                <a:latin typeface="Arial Narrow" charset="0"/>
                <a:ea typeface="ヒラギノ角ゴ Pro W3" charset="0"/>
                <a:cs typeface="ヒラギノ角ゴ Pro W3" charset="0"/>
              </a:rPr>
              <a:t>Before</a:t>
            </a:r>
            <a:endParaRPr lang="en-US" sz="1600">
              <a:solidFill>
                <a:prstClr val="black"/>
              </a:solidFill>
              <a:latin typeface="Arial Narrow" charset="0"/>
              <a:ea typeface="ヒラギノ角ゴ Pro W3" charset="0"/>
              <a:cs typeface="ヒラギノ角ゴ Pro W3" charset="0"/>
            </a:endParaRPr>
          </a:p>
        </p:txBody>
      </p:sp>
    </p:spTree>
    <p:extLst>
      <p:ext uri="{BB962C8B-B14F-4D97-AF65-F5344CB8AC3E}">
        <p14:creationId xmlns:p14="http://schemas.microsoft.com/office/powerpoint/2010/main" val="5173785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7"/>
          <p:cNvSpPr txBox="1">
            <a:spLocks noChangeArrowheads="1"/>
          </p:cNvSpPr>
          <p:nvPr/>
        </p:nvSpPr>
        <p:spPr bwMode="auto">
          <a:xfrm>
            <a:off x="5064936" y="183721"/>
            <a:ext cx="4038600" cy="119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800" i="1" dirty="0">
                <a:latin typeface="Arial" charset="0"/>
                <a:ea typeface="ヒラギノ角ゴ Pro W3" charset="0"/>
                <a:cs typeface="ヒラギノ角ゴ Pro W3" charset="0"/>
              </a:rPr>
              <a:t>from strip center to hip </a:t>
            </a:r>
            <a:r>
              <a:rPr lang="ja-JP" altLang="en-US" sz="1800" i="1" dirty="0">
                <a:latin typeface="Arial" charset="0"/>
                <a:ea typeface="ヒラギノ角ゴ Pro W3" charset="0"/>
                <a:cs typeface="ヒラギノ角ゴ Pro W3" charset="0"/>
              </a:rPr>
              <a:t>“</a:t>
            </a:r>
            <a:r>
              <a:rPr lang="en-US" sz="1800" i="1" dirty="0">
                <a:latin typeface="Arial" charset="0"/>
                <a:ea typeface="ヒラギノ角ゴ Pro W3" charset="0"/>
                <a:cs typeface="ヒラギノ角ゴ Pro W3" charset="0"/>
              </a:rPr>
              <a:t>third place</a:t>
            </a:r>
            <a:r>
              <a:rPr lang="ja-JP" altLang="en-US" sz="1800" i="1" dirty="0">
                <a:latin typeface="Arial" charset="0"/>
                <a:ea typeface="ヒラギノ角ゴ Pro W3" charset="0"/>
                <a:cs typeface="ヒラギノ角ゴ Pro W3" charset="0"/>
              </a:rPr>
              <a:t>”</a:t>
            </a:r>
            <a:r>
              <a:rPr lang="en-US" sz="1800" i="1" dirty="0">
                <a:latin typeface="Arial" charset="0"/>
                <a:ea typeface="ヒラギノ角ゴ Pro W3" charset="0"/>
                <a:cs typeface="ヒラギノ角ゴ Pro W3" charset="0"/>
              </a:rPr>
              <a:t> </a:t>
            </a:r>
          </a:p>
          <a:p>
            <a:pPr defTabSz="914400" fontAlgn="base">
              <a:spcBef>
                <a:spcPct val="0"/>
              </a:spcBef>
              <a:spcAft>
                <a:spcPct val="0"/>
              </a:spcAft>
            </a:pPr>
            <a:r>
              <a:rPr lang="en-US" sz="1800" b="1" i="1" dirty="0">
                <a:latin typeface="Arial" charset="0"/>
                <a:ea typeface="ヒラギノ角ゴ Pro W3" charset="0"/>
                <a:cs typeface="ヒラギノ角ゴ Pro W3" charset="0"/>
              </a:rPr>
              <a:t>La Grande Orange </a:t>
            </a:r>
            <a:r>
              <a:rPr lang="en-US" sz="1800" b="1" i="1" dirty="0" err="1">
                <a:latin typeface="Arial" charset="0"/>
                <a:ea typeface="ヒラギノ角ゴ Pro W3" charset="0"/>
                <a:cs typeface="ヒラギノ角ゴ Pro W3" charset="0"/>
              </a:rPr>
              <a:t>Groceria</a:t>
            </a:r>
            <a:endParaRPr lang="en-US" sz="1800" b="1" i="1" dirty="0">
              <a:latin typeface="Arial" charset="0"/>
              <a:ea typeface="ヒラギノ角ゴ Pro W3" charset="0"/>
              <a:cs typeface="ヒラギノ角ゴ Pro W3" charset="0"/>
            </a:endParaRPr>
          </a:p>
          <a:p>
            <a:pPr defTabSz="914400" fontAlgn="base">
              <a:spcBef>
                <a:spcPct val="0"/>
              </a:spcBef>
              <a:spcAft>
                <a:spcPct val="0"/>
              </a:spcAft>
            </a:pPr>
            <a:r>
              <a:rPr lang="en-US" sz="1800" dirty="0">
                <a:latin typeface="Arial" charset="0"/>
                <a:ea typeface="ヒラギノ角ゴ Pro W3" charset="0"/>
                <a:cs typeface="ヒラギノ角ゴ Pro W3" charset="0"/>
              </a:rPr>
              <a:t>Phoenix, AZ</a:t>
            </a:r>
            <a:endParaRPr lang="en-US" sz="1800" b="1" i="1" dirty="0">
              <a:latin typeface="Arial" charset="0"/>
              <a:ea typeface="ヒラギノ角ゴ Pro W3" charset="0"/>
              <a:cs typeface="ヒラギノ角ゴ Pro W3" charset="0"/>
            </a:endParaRPr>
          </a:p>
          <a:p>
            <a:pPr defTabSz="914400" fontAlgn="base">
              <a:spcBef>
                <a:spcPct val="0"/>
              </a:spcBef>
              <a:spcAft>
                <a:spcPct val="0"/>
              </a:spcAft>
            </a:pPr>
            <a:r>
              <a:rPr lang="en-US" sz="1800" dirty="0">
                <a:latin typeface="Arial" charset="0"/>
                <a:ea typeface="ヒラギノ角ゴ Pro W3" charset="0"/>
                <a:cs typeface="ヒラギノ角ゴ Pro W3" charset="0"/>
              </a:rPr>
              <a:t>Bob Lynn, Kris and Craig </a:t>
            </a:r>
            <a:r>
              <a:rPr lang="en-US" sz="1800" dirty="0" err="1">
                <a:latin typeface="Arial" charset="0"/>
                <a:ea typeface="ヒラギノ角ゴ Pro W3" charset="0"/>
                <a:cs typeface="ヒラギノ角ゴ Pro W3" charset="0"/>
              </a:rPr>
              <a:t>DeMarco</a:t>
            </a:r>
            <a:endParaRPr lang="en-US" sz="2000" dirty="0">
              <a:latin typeface="Arial" charset="0"/>
              <a:ea typeface="ヒラギノ角ゴ Pro W3" charset="0"/>
              <a:cs typeface="ヒラギノ角ゴ Pro W3" charset="0"/>
            </a:endParaRPr>
          </a:p>
        </p:txBody>
      </p:sp>
      <p:pic>
        <p:nvPicPr>
          <p:cNvPr id="145411" name="Picture 3" descr="c-8_grande orange night_ADJ.jpg                                000BFD44Macintosh HD                   C3E30C5D:"/>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143000" y="2667000"/>
            <a:ext cx="8001000" cy="419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5412" name="Picture 4" descr="c-7_Grande Orange ext_Final.jpg                                000BFD44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 y="-2"/>
            <a:ext cx="4813046" cy="37955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5413" name="Text Box 5"/>
          <p:cNvSpPr txBox="1">
            <a:spLocks noChangeArrowheads="1"/>
          </p:cNvSpPr>
          <p:nvPr/>
        </p:nvSpPr>
        <p:spPr bwMode="auto">
          <a:xfrm>
            <a:off x="1295400" y="6643688"/>
            <a:ext cx="2895600" cy="214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50000"/>
              </a:spcBef>
              <a:spcAft>
                <a:spcPct val="0"/>
              </a:spcAft>
            </a:pPr>
            <a:r>
              <a:rPr lang="en-US" sz="800">
                <a:solidFill>
                  <a:prstClr val="white"/>
                </a:solidFill>
                <a:latin typeface="Arial" charset="0"/>
              </a:rPr>
              <a:t>Photos from </a:t>
            </a:r>
            <a:r>
              <a:rPr lang="en-US" sz="800" i="1">
                <a:solidFill>
                  <a:prstClr val="white"/>
                </a:solidFill>
                <a:latin typeface="Arial" charset="0"/>
              </a:rPr>
              <a:t>Retrofitting Suburbia</a:t>
            </a:r>
            <a:r>
              <a:rPr lang="en-US" sz="800">
                <a:solidFill>
                  <a:prstClr val="white"/>
                </a:solidFill>
                <a:latin typeface="Arial" charset="0"/>
              </a:rPr>
              <a:t> (Wiley, 2009)</a:t>
            </a:r>
          </a:p>
        </p:txBody>
      </p:sp>
    </p:spTree>
    <p:extLst>
      <p:ext uri="{BB962C8B-B14F-4D97-AF65-F5344CB8AC3E}">
        <p14:creationId xmlns:p14="http://schemas.microsoft.com/office/powerpoint/2010/main" val="84135187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descr="100 oaks mall vanderbilt health.jpg"/>
          <p:cNvPicPr>
            <a:picLocks noChangeAspect="1"/>
          </p:cNvPicPr>
          <p:nvPr/>
        </p:nvPicPr>
        <p:blipFill>
          <a:blip r:embed="rId3"/>
          <a:srcRect/>
          <a:stretch>
            <a:fillRect/>
          </a:stretch>
        </p:blipFill>
        <p:spPr bwMode="auto">
          <a:xfrm>
            <a:off x="0" y="914400"/>
            <a:ext cx="9144000" cy="5029200"/>
          </a:xfrm>
          <a:prstGeom prst="rect">
            <a:avLst/>
          </a:prstGeom>
          <a:noFill/>
          <a:ln w="9525">
            <a:noFill/>
            <a:miter lim="800000"/>
            <a:headEnd/>
            <a:tailEnd/>
          </a:ln>
        </p:spPr>
      </p:pic>
      <p:sp>
        <p:nvSpPr>
          <p:cNvPr id="40963" name="TextBox 2"/>
          <p:cNvSpPr txBox="1">
            <a:spLocks noChangeArrowheads="1"/>
          </p:cNvSpPr>
          <p:nvPr/>
        </p:nvSpPr>
        <p:spPr bwMode="auto">
          <a:xfrm>
            <a:off x="0" y="152400"/>
            <a:ext cx="8991600" cy="697114"/>
          </a:xfrm>
          <a:prstGeom prst="rect">
            <a:avLst/>
          </a:prstGeom>
          <a:noFill/>
          <a:ln w="9525">
            <a:noFill/>
            <a:miter lim="800000"/>
            <a:headEnd/>
            <a:tailEnd/>
          </a:ln>
        </p:spPr>
        <p:txBody>
          <a:bodyPr>
            <a:prstTxWarp prst="textNoShape">
              <a:avLst/>
            </a:prstTxWarp>
            <a:spAutoFit/>
          </a:bodyPr>
          <a:lstStyle/>
          <a:p>
            <a:pPr>
              <a:lnSpc>
                <a:spcPct val="110000"/>
              </a:lnSpc>
            </a:pPr>
            <a:r>
              <a:rPr lang="en-US" i="1" dirty="0">
                <a:solidFill>
                  <a:srgbClr val="000000"/>
                </a:solidFill>
                <a:latin typeface="Arial" charset="0"/>
                <a:ea typeface="ＭＳ Ｐゴシック" charset="-128"/>
                <a:cs typeface="ＭＳ Ｐゴシック" charset="-128"/>
              </a:rPr>
              <a:t>Meds &amp; </a:t>
            </a:r>
            <a:r>
              <a:rPr lang="en-US" i="1" dirty="0" err="1">
                <a:solidFill>
                  <a:srgbClr val="000000"/>
                </a:solidFill>
                <a:latin typeface="Arial" charset="0"/>
                <a:ea typeface="ＭＳ Ｐゴシック" charset="-128"/>
                <a:cs typeface="ＭＳ Ｐゴシック" charset="-128"/>
              </a:rPr>
              <a:t>Eds</a:t>
            </a:r>
            <a:r>
              <a:rPr lang="en-US" i="1" dirty="0">
                <a:solidFill>
                  <a:srgbClr val="000000"/>
                </a:solidFill>
                <a:latin typeface="Arial" charset="0"/>
                <a:ea typeface="ＭＳ Ｐゴシック" charset="-128"/>
                <a:cs typeface="ＭＳ Ｐゴシック" charset="-128"/>
              </a:rPr>
              <a:t>: From dying mall to revived mall and university medical center</a:t>
            </a:r>
          </a:p>
          <a:p>
            <a:pPr>
              <a:lnSpc>
                <a:spcPct val="110000"/>
              </a:lnSpc>
            </a:pPr>
            <a:r>
              <a:rPr lang="en-US" b="1" dirty="0">
                <a:solidFill>
                  <a:srgbClr val="000000"/>
                </a:solidFill>
                <a:latin typeface="Arial" charset="0"/>
                <a:ea typeface="ＭＳ Ｐゴシック" charset="-128"/>
                <a:cs typeface="ＭＳ Ｐゴシック" charset="-128"/>
              </a:rPr>
              <a:t>One Hundred Oaks, </a:t>
            </a:r>
            <a:r>
              <a:rPr lang="en-US" dirty="0">
                <a:solidFill>
                  <a:srgbClr val="000000"/>
                </a:solidFill>
                <a:latin typeface="Arial" charset="0"/>
                <a:ea typeface="ＭＳ Ｐゴシック" charset="-128"/>
                <a:cs typeface="ＭＳ Ｐゴシック" charset="-128"/>
              </a:rPr>
              <a:t>Nashville, TN</a:t>
            </a:r>
            <a:r>
              <a:rPr lang="en-US" b="1" dirty="0">
                <a:solidFill>
                  <a:srgbClr val="000000"/>
                </a:solidFill>
                <a:latin typeface="Arial" charset="0"/>
                <a:ea typeface="ＭＳ Ｐゴシック" charset="-128"/>
                <a:cs typeface="ＭＳ Ｐゴシック" charset="-128"/>
              </a:rPr>
              <a:t> </a:t>
            </a:r>
          </a:p>
        </p:txBody>
      </p:sp>
      <p:sp>
        <p:nvSpPr>
          <p:cNvPr id="40964" name="TextBox 3"/>
          <p:cNvSpPr txBox="1">
            <a:spLocks noChangeArrowheads="1"/>
          </p:cNvSpPr>
          <p:nvPr/>
        </p:nvSpPr>
        <p:spPr bwMode="auto">
          <a:xfrm>
            <a:off x="8077200" y="6019800"/>
            <a:ext cx="1066800" cy="215900"/>
          </a:xfrm>
          <a:prstGeom prst="rect">
            <a:avLst/>
          </a:prstGeom>
          <a:noFill/>
          <a:ln w="9525">
            <a:noFill/>
            <a:miter lim="800000"/>
            <a:headEnd/>
            <a:tailEnd/>
          </a:ln>
        </p:spPr>
        <p:txBody>
          <a:bodyPr>
            <a:prstTxWarp prst="textNoShape">
              <a:avLst/>
            </a:prstTxWarp>
            <a:spAutoFit/>
          </a:bodyPr>
          <a:lstStyle/>
          <a:p>
            <a:r>
              <a:rPr lang="en-US" sz="800">
                <a:solidFill>
                  <a:srgbClr val="000000"/>
                </a:solidFill>
                <a:latin typeface="Arial" charset="0"/>
                <a:ea typeface="ＭＳ Ｐゴシック" charset="-128"/>
                <a:cs typeface="ＭＳ Ｐゴシック" charset="-128"/>
              </a:rPr>
              <a:t>Source unverified</a:t>
            </a:r>
          </a:p>
        </p:txBody>
      </p:sp>
    </p:spTree>
    <p:extLst>
      <p:ext uri="{BB962C8B-B14F-4D97-AF65-F5344CB8AC3E}">
        <p14:creationId xmlns:p14="http://schemas.microsoft.com/office/powerpoint/2010/main" val="19620117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Box 2"/>
          <p:cNvSpPr txBox="1">
            <a:spLocks noChangeArrowheads="1"/>
          </p:cNvSpPr>
          <p:nvPr/>
        </p:nvSpPr>
        <p:spPr bwMode="auto">
          <a:xfrm>
            <a:off x="0" y="152400"/>
            <a:ext cx="8991600" cy="697114"/>
          </a:xfrm>
          <a:prstGeom prst="rect">
            <a:avLst/>
          </a:prstGeom>
          <a:noFill/>
          <a:ln w="9525">
            <a:noFill/>
            <a:miter lim="800000"/>
            <a:headEnd/>
            <a:tailEnd/>
          </a:ln>
        </p:spPr>
        <p:txBody>
          <a:bodyPr>
            <a:prstTxWarp prst="textNoShape">
              <a:avLst/>
            </a:prstTxWarp>
            <a:spAutoFit/>
          </a:bodyPr>
          <a:lstStyle/>
          <a:p>
            <a:pPr eaLnBrk="1" hangingPunct="1">
              <a:lnSpc>
                <a:spcPct val="110000"/>
              </a:lnSpc>
            </a:pPr>
            <a:r>
              <a:rPr lang="en-US" sz="1800" i="1" dirty="0">
                <a:latin typeface="Arial" charset="0"/>
                <a:ea typeface="ＭＳ Ｐゴシック" charset="-128"/>
                <a:cs typeface="ＭＳ Ｐゴシック" charset="-128"/>
              </a:rPr>
              <a:t>Meds &amp; </a:t>
            </a:r>
            <a:r>
              <a:rPr lang="en-US" sz="1800" i="1" dirty="0" err="1">
                <a:latin typeface="Arial" charset="0"/>
                <a:ea typeface="ＭＳ Ｐゴシック" charset="-128"/>
                <a:cs typeface="ＭＳ Ｐゴシック" charset="-128"/>
              </a:rPr>
              <a:t>Eds</a:t>
            </a:r>
            <a:r>
              <a:rPr lang="en-US" sz="1800" i="1" dirty="0">
                <a:latin typeface="Arial" charset="0"/>
                <a:ea typeface="ＭＳ Ｐゴシック" charset="-128"/>
                <a:cs typeface="ＭＳ Ｐゴシック" charset="-128"/>
              </a:rPr>
              <a:t>: From dying mall to revived mall and university medical center</a:t>
            </a:r>
          </a:p>
          <a:p>
            <a:pPr eaLnBrk="1" hangingPunct="1">
              <a:lnSpc>
                <a:spcPct val="110000"/>
              </a:lnSpc>
            </a:pPr>
            <a:r>
              <a:rPr lang="en-US" sz="1800" b="1" dirty="0">
                <a:latin typeface="Arial" charset="0"/>
                <a:ea typeface="ＭＳ Ｐゴシック" charset="-128"/>
                <a:cs typeface="ＭＳ Ｐゴシック" charset="-128"/>
              </a:rPr>
              <a:t>One Hundred Oaks, </a:t>
            </a:r>
            <a:r>
              <a:rPr lang="en-US" sz="1800" dirty="0">
                <a:latin typeface="Arial" charset="0"/>
                <a:ea typeface="ＭＳ Ｐゴシック" charset="-128"/>
                <a:cs typeface="ＭＳ Ｐゴシック" charset="-128"/>
              </a:rPr>
              <a:t>Nashville, TN</a:t>
            </a:r>
            <a:r>
              <a:rPr lang="en-US" sz="1800" b="1" dirty="0">
                <a:latin typeface="Arial" charset="0"/>
                <a:ea typeface="ＭＳ Ｐゴシック" charset="-128"/>
                <a:cs typeface="ＭＳ Ｐゴシック" charset="-128"/>
              </a:rPr>
              <a:t> </a:t>
            </a:r>
          </a:p>
        </p:txBody>
      </p:sp>
      <p:sp>
        <p:nvSpPr>
          <p:cNvPr id="40964" name="TextBox 3"/>
          <p:cNvSpPr txBox="1">
            <a:spLocks noChangeArrowheads="1"/>
          </p:cNvSpPr>
          <p:nvPr/>
        </p:nvSpPr>
        <p:spPr bwMode="auto">
          <a:xfrm>
            <a:off x="5857875" y="6333400"/>
            <a:ext cx="3286125" cy="215444"/>
          </a:xfrm>
          <a:prstGeom prst="rect">
            <a:avLst/>
          </a:prstGeom>
          <a:noFill/>
          <a:ln w="9525">
            <a:noFill/>
            <a:miter lim="800000"/>
            <a:headEnd/>
            <a:tailEnd/>
          </a:ln>
        </p:spPr>
        <p:txBody>
          <a:bodyPr wrap="square">
            <a:prstTxWarp prst="textNoShape">
              <a:avLst/>
            </a:prstTxWarp>
            <a:spAutoFit/>
          </a:bodyPr>
          <a:lstStyle/>
          <a:p>
            <a:r>
              <a:rPr lang="en-US" sz="800" dirty="0" smtClean="0">
                <a:solidFill>
                  <a:srgbClr val="000000"/>
                </a:solidFill>
                <a:latin typeface="Arial" charset="0"/>
                <a:ea typeface="ＭＳ Ｐゴシック" charset="-128"/>
                <a:cs typeface="ＭＳ Ｐゴシック" charset="-128"/>
              </a:rPr>
              <a:t>Source: </a:t>
            </a:r>
            <a:r>
              <a:rPr lang="en-US" sz="800" dirty="0">
                <a:latin typeface="Arial"/>
                <a:cs typeface="Arial"/>
              </a:rPr>
              <a:t>Vanderbilt University Medical </a:t>
            </a:r>
            <a:r>
              <a:rPr lang="en-US" sz="800" dirty="0" smtClean="0">
                <a:latin typeface="Arial"/>
                <a:cs typeface="Arial"/>
              </a:rPr>
              <a:t>Center</a:t>
            </a:r>
            <a:endParaRPr lang="en-US" sz="800" dirty="0">
              <a:solidFill>
                <a:srgbClr val="000000"/>
              </a:solidFill>
              <a:latin typeface="Arial"/>
              <a:ea typeface="ＭＳ Ｐゴシック" charset="-128"/>
              <a:cs typeface="Arial"/>
            </a:endParaRPr>
          </a:p>
        </p:txBody>
      </p:sp>
      <p:pic>
        <p:nvPicPr>
          <p:cNvPr id="3" name="Picture 2" descr="2_OHO-CLINICS_Map.tif"/>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76" y="1163114"/>
            <a:ext cx="9144000" cy="5341630"/>
          </a:xfrm>
          <a:prstGeom prst="rect">
            <a:avLst/>
          </a:prstGeom>
        </p:spPr>
      </p:pic>
    </p:spTree>
    <p:extLst>
      <p:ext uri="{BB962C8B-B14F-4D97-AF65-F5344CB8AC3E}">
        <p14:creationId xmlns:p14="http://schemas.microsoft.com/office/powerpoint/2010/main" val="33883527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extBox 9"/>
          <p:cNvSpPr txBox="1">
            <a:spLocks noChangeArrowheads="1"/>
          </p:cNvSpPr>
          <p:nvPr/>
        </p:nvSpPr>
        <p:spPr bwMode="auto">
          <a:xfrm>
            <a:off x="4656138" y="1495425"/>
            <a:ext cx="4487862"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endParaRPr lang="en-US" sz="1000"/>
          </a:p>
        </p:txBody>
      </p:sp>
      <p:sp>
        <p:nvSpPr>
          <p:cNvPr id="118786" name="TextBox 10"/>
          <p:cNvSpPr txBox="1">
            <a:spLocks noChangeArrowheads="1"/>
          </p:cNvSpPr>
          <p:nvPr/>
        </p:nvSpPr>
        <p:spPr bwMode="auto">
          <a:xfrm>
            <a:off x="4656138" y="4229100"/>
            <a:ext cx="4487862"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endParaRPr lang="en-US" sz="1000"/>
          </a:p>
        </p:txBody>
      </p:sp>
      <p:sp>
        <p:nvSpPr>
          <p:cNvPr id="118787" name="TextBox 11"/>
          <p:cNvSpPr txBox="1">
            <a:spLocks noChangeArrowheads="1"/>
          </p:cNvSpPr>
          <p:nvPr/>
        </p:nvSpPr>
        <p:spPr bwMode="auto">
          <a:xfrm>
            <a:off x="4656138" y="6629400"/>
            <a:ext cx="4487862"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endParaRPr lang="en-US" sz="1000"/>
          </a:p>
        </p:txBody>
      </p:sp>
      <p:sp>
        <p:nvSpPr>
          <p:cNvPr id="13" name="TextBox 12"/>
          <p:cNvSpPr txBox="1"/>
          <p:nvPr/>
        </p:nvSpPr>
        <p:spPr>
          <a:xfrm>
            <a:off x="0" y="25400"/>
            <a:ext cx="4656138" cy="1323975"/>
          </a:xfrm>
          <a:prstGeom prst="rect">
            <a:avLst/>
          </a:prstGeom>
          <a:noFill/>
        </p:spPr>
        <p:txBody>
          <a:bodyPr>
            <a:spAutoFit/>
          </a:bodyPr>
          <a:lstStyle>
            <a:lvl1pPr>
              <a:defRPr>
                <a:solidFill>
                  <a:schemeClr val="tx1"/>
                </a:solidFill>
                <a:latin typeface="Arial" charset="0"/>
                <a:ea typeface="ＭＳ Ｐゴシック" charset="0"/>
                <a:cs typeface="ＭＳ Ｐゴシック" charset="0"/>
              </a:defRPr>
            </a:lvl1pPr>
            <a:lvl2pPr marL="37931725" indent="-37474525">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en-US" sz="1600" b="1">
              <a:cs typeface="Arial" charset="0"/>
            </a:endParaRPr>
          </a:p>
          <a:p>
            <a:pPr eaLnBrk="1" hangingPunct="1"/>
            <a:r>
              <a:rPr lang="en-US" sz="1600" b="1">
                <a:cs typeface="Arial" charset="0"/>
              </a:rPr>
              <a:t>	</a:t>
            </a:r>
            <a:r>
              <a:rPr lang="en-US" sz="1600">
                <a:cs typeface="Arial" charset="0"/>
              </a:rPr>
              <a:t>-</a:t>
            </a:r>
          </a:p>
          <a:p>
            <a:pPr eaLnBrk="1" hangingPunct="1"/>
            <a:r>
              <a:rPr lang="en-US" sz="1600">
                <a:cs typeface="Arial" charset="0"/>
              </a:rPr>
              <a:t>	</a:t>
            </a:r>
            <a:r>
              <a:rPr lang="en-US" sz="1600" b="1">
                <a:cs typeface="Arial" charset="0"/>
              </a:rPr>
              <a:t>	 </a:t>
            </a:r>
          </a:p>
          <a:p>
            <a:pPr eaLnBrk="1" hangingPunct="1">
              <a:buFontTx/>
              <a:buAutoNum type="arabicPeriod"/>
            </a:pPr>
            <a:endParaRPr lang="en-US" sz="1600">
              <a:cs typeface="Arial" charset="0"/>
            </a:endParaRPr>
          </a:p>
          <a:p>
            <a:pPr eaLnBrk="1" hangingPunct="1"/>
            <a:r>
              <a:rPr lang="en-US" sz="1600" b="1">
                <a:cs typeface="Arial" charset="0"/>
              </a:rPr>
              <a:t>  </a:t>
            </a:r>
          </a:p>
        </p:txBody>
      </p:sp>
      <p:sp>
        <p:nvSpPr>
          <p:cNvPr id="118789" name="TextBox 16"/>
          <p:cNvSpPr txBox="1">
            <a:spLocks noChangeArrowheads="1"/>
          </p:cNvSpPr>
          <p:nvPr/>
        </p:nvSpPr>
        <p:spPr bwMode="auto">
          <a:xfrm>
            <a:off x="4572000" y="2667000"/>
            <a:ext cx="4572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r>
              <a:rPr lang="en-US" sz="1400" b="1">
                <a:solidFill>
                  <a:srgbClr val="000000"/>
                </a:solidFill>
              </a:rPr>
              <a:t>100 Oaks Mall &amp; Medical Center, </a:t>
            </a:r>
            <a:r>
              <a:rPr lang="en-US" sz="1400">
                <a:solidFill>
                  <a:srgbClr val="000000"/>
                </a:solidFill>
              </a:rPr>
              <a:t>Nashville TN: Medical center on 2</a:t>
            </a:r>
            <a:r>
              <a:rPr lang="en-US" sz="1400" baseline="30000">
                <a:solidFill>
                  <a:srgbClr val="000000"/>
                </a:solidFill>
              </a:rPr>
              <a:t>nd</a:t>
            </a:r>
            <a:r>
              <a:rPr lang="en-US" sz="1400">
                <a:solidFill>
                  <a:srgbClr val="000000"/>
                </a:solidFill>
              </a:rPr>
              <a:t> floor of once-dying mall</a:t>
            </a:r>
          </a:p>
        </p:txBody>
      </p:sp>
      <p:sp>
        <p:nvSpPr>
          <p:cNvPr id="118790" name="TextBox 17"/>
          <p:cNvSpPr txBox="1">
            <a:spLocks noChangeArrowheads="1"/>
          </p:cNvSpPr>
          <p:nvPr/>
        </p:nvSpPr>
        <p:spPr bwMode="auto">
          <a:xfrm>
            <a:off x="4656138" y="6465888"/>
            <a:ext cx="4487862"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endParaRPr lang="en-US" sz="1800">
              <a:latin typeface="Calibri" charset="0"/>
            </a:endParaRPr>
          </a:p>
        </p:txBody>
      </p:sp>
      <p:sp>
        <p:nvSpPr>
          <p:cNvPr id="118791" name="TextBox 18"/>
          <p:cNvSpPr txBox="1">
            <a:spLocks noChangeArrowheads="1"/>
          </p:cNvSpPr>
          <p:nvPr/>
        </p:nvSpPr>
        <p:spPr bwMode="auto">
          <a:xfrm>
            <a:off x="4572000" y="6172200"/>
            <a:ext cx="4487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r>
              <a:rPr lang="en-US" sz="1400" b="1" dirty="0">
                <a:solidFill>
                  <a:srgbClr val="000000"/>
                </a:solidFill>
              </a:rPr>
              <a:t>Wellspring Medical &amp; Wellness Center</a:t>
            </a:r>
            <a:r>
              <a:rPr lang="en-US" sz="1400" dirty="0">
                <a:solidFill>
                  <a:srgbClr val="000000"/>
                </a:solidFill>
              </a:rPr>
              <a:t>, Woodburn, </a:t>
            </a:r>
            <a:r>
              <a:rPr lang="en-US" sz="1400" dirty="0" smtClean="0">
                <a:solidFill>
                  <a:srgbClr val="000000"/>
                </a:solidFill>
              </a:rPr>
              <a:t>OR: </a:t>
            </a:r>
            <a:r>
              <a:rPr lang="en-US" sz="1400" dirty="0">
                <a:solidFill>
                  <a:srgbClr val="000000"/>
                </a:solidFill>
              </a:rPr>
              <a:t>in former K-Mart</a:t>
            </a:r>
          </a:p>
        </p:txBody>
      </p:sp>
      <p:pic>
        <p:nvPicPr>
          <p:cNvPr id="118792" name="Picture 2" descr="314_HCD0709_ufig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3294063"/>
            <a:ext cx="4572000" cy="287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8793" name="Picture 1" descr="100 oaks mall vanderbilt health.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0"/>
            <a:ext cx="4572000" cy="266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8794" name="Picture 10" descr="gym.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3294063"/>
            <a:ext cx="4419600" cy="287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8795" name="TextBox 14"/>
          <p:cNvSpPr txBox="1">
            <a:spLocks noChangeArrowheads="1"/>
          </p:cNvSpPr>
          <p:nvPr/>
        </p:nvSpPr>
        <p:spPr bwMode="auto">
          <a:xfrm>
            <a:off x="0" y="6172200"/>
            <a:ext cx="4419600" cy="738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r>
              <a:rPr lang="en-US" sz="1400" b="1">
                <a:solidFill>
                  <a:srgbClr val="000000"/>
                </a:solidFill>
              </a:rPr>
              <a:t>Collinwood Recreation Center</a:t>
            </a:r>
            <a:r>
              <a:rPr lang="en-US" sz="1400">
                <a:solidFill>
                  <a:srgbClr val="000000"/>
                </a:solidFill>
              </a:rPr>
              <a:t>, Collinwood OH: from dead Big Lots store to public recreation center with bioswales on former parking lot</a:t>
            </a:r>
            <a:endParaRPr lang="en-US" sz="1400" b="1">
              <a:solidFill>
                <a:srgbClr val="000000"/>
              </a:solidFill>
            </a:endParaRPr>
          </a:p>
        </p:txBody>
      </p:sp>
      <p:pic>
        <p:nvPicPr>
          <p:cNvPr id="118796" name="Picture 1" descr=" RWJ Wellness.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4419600" cy="2640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8797" name="TextBox 2"/>
          <p:cNvSpPr txBox="1">
            <a:spLocks noChangeArrowheads="1"/>
          </p:cNvSpPr>
          <p:nvPr/>
        </p:nvSpPr>
        <p:spPr bwMode="auto">
          <a:xfrm>
            <a:off x="0" y="2667000"/>
            <a:ext cx="43434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defRPr sz="3200">
                <a:solidFill>
                  <a:schemeClr val="tx1"/>
                </a:solidFill>
                <a:latin typeface="Arial" charset="0"/>
                <a:ea typeface="ＭＳ Ｐゴシック" charset="0"/>
                <a:cs typeface="ＭＳ Ｐゴシック" charset="0"/>
              </a:defRPr>
            </a:lvl1pPr>
            <a:lvl2pPr defTabSz="457200">
              <a:defRPr sz="2800">
                <a:solidFill>
                  <a:schemeClr val="tx1"/>
                </a:solidFill>
                <a:latin typeface="Arial" charset="0"/>
                <a:ea typeface="ＭＳ Ｐゴシック" charset="0"/>
              </a:defRPr>
            </a:lvl2pPr>
            <a:lvl3pPr defTabSz="457200">
              <a:defRPr sz="2400">
                <a:solidFill>
                  <a:schemeClr val="tx1"/>
                </a:solidFill>
                <a:latin typeface="Arial" charset="0"/>
                <a:ea typeface="ＭＳ Ｐゴシック" charset="0"/>
              </a:defRPr>
            </a:lvl3pPr>
            <a:lvl4pPr defTabSz="457200">
              <a:defRPr sz="2000">
                <a:solidFill>
                  <a:schemeClr val="tx1"/>
                </a:solidFill>
                <a:latin typeface="Arial" charset="0"/>
                <a:ea typeface="ＭＳ Ｐゴシック" charset="0"/>
              </a:defRPr>
            </a:lvl4pPr>
            <a:lvl5pPr defTabSz="457200">
              <a:defRPr sz="2000">
                <a:solidFill>
                  <a:schemeClr val="tx1"/>
                </a:solidFill>
                <a:latin typeface="Arial" charset="0"/>
                <a:ea typeface="ＭＳ Ｐゴシック" charset="0"/>
              </a:defRPr>
            </a:lvl5pPr>
            <a:lvl6pPr defTabSz="457200" eaLnBrk="0" hangingPunct="0">
              <a:defRPr sz="2000">
                <a:solidFill>
                  <a:schemeClr val="tx1"/>
                </a:solidFill>
                <a:latin typeface="Arial" charset="0"/>
                <a:ea typeface="ＭＳ Ｐゴシック" charset="0"/>
              </a:defRPr>
            </a:lvl6pPr>
            <a:lvl7pPr defTabSz="457200" eaLnBrk="0" hangingPunct="0">
              <a:defRPr sz="2000">
                <a:solidFill>
                  <a:schemeClr val="tx1"/>
                </a:solidFill>
                <a:latin typeface="Arial" charset="0"/>
                <a:ea typeface="ＭＳ Ｐゴシック" charset="0"/>
              </a:defRPr>
            </a:lvl7pPr>
            <a:lvl8pPr defTabSz="457200" eaLnBrk="0" hangingPunct="0">
              <a:defRPr sz="2000">
                <a:solidFill>
                  <a:schemeClr val="tx1"/>
                </a:solidFill>
                <a:latin typeface="Arial" charset="0"/>
                <a:ea typeface="ＭＳ Ｐゴシック" charset="0"/>
              </a:defRPr>
            </a:lvl8pPr>
            <a:lvl9pPr defTabSz="457200" eaLnBrk="0" hangingPunct="0">
              <a:defRPr sz="2000">
                <a:solidFill>
                  <a:schemeClr val="tx1"/>
                </a:solidFill>
                <a:latin typeface="Arial" charset="0"/>
                <a:ea typeface="ＭＳ Ｐゴシック" charset="0"/>
              </a:defRPr>
            </a:lvl9pPr>
          </a:lstStyle>
          <a:p>
            <a:pPr eaLnBrk="1" hangingPunct="1"/>
            <a:r>
              <a:rPr lang="en-US" sz="1400" b="1" dirty="0">
                <a:solidFill>
                  <a:srgbClr val="000000"/>
                </a:solidFill>
              </a:rPr>
              <a:t>RWJ Hamilton </a:t>
            </a:r>
            <a:r>
              <a:rPr lang="en-US" sz="1400" b="1" dirty="0" err="1">
                <a:solidFill>
                  <a:srgbClr val="000000"/>
                </a:solidFill>
              </a:rPr>
              <a:t>Ctr</a:t>
            </a:r>
            <a:r>
              <a:rPr lang="en-US" sz="1400" b="1" dirty="0">
                <a:solidFill>
                  <a:srgbClr val="000000"/>
                </a:solidFill>
              </a:rPr>
              <a:t>  for Health &amp; </a:t>
            </a:r>
            <a:r>
              <a:rPr lang="en-US" sz="1400" b="1" dirty="0" err="1">
                <a:solidFill>
                  <a:srgbClr val="000000"/>
                </a:solidFill>
              </a:rPr>
              <a:t>Wellnesss</a:t>
            </a:r>
            <a:r>
              <a:rPr lang="en-US" sz="1400" dirty="0">
                <a:solidFill>
                  <a:srgbClr val="000000"/>
                </a:solidFill>
              </a:rPr>
              <a:t>, Hamilton, NJ: Former Ames </a:t>
            </a:r>
            <a:r>
              <a:rPr lang="en-US" sz="1400" dirty="0" err="1">
                <a:solidFill>
                  <a:srgbClr val="000000"/>
                </a:solidFill>
              </a:rPr>
              <a:t>Dept</a:t>
            </a:r>
            <a:r>
              <a:rPr lang="en-US" sz="1400" dirty="0">
                <a:solidFill>
                  <a:srgbClr val="000000"/>
                </a:solidFill>
              </a:rPr>
              <a:t> Store</a:t>
            </a:r>
            <a:endParaRPr lang="en-US" sz="1400" b="1" dirty="0">
              <a:solidFill>
                <a:srgbClr val="000000"/>
              </a:solidFill>
            </a:endParaRPr>
          </a:p>
        </p:txBody>
      </p:sp>
    </p:spTree>
    <p:extLst>
      <p:ext uri="{BB962C8B-B14F-4D97-AF65-F5344CB8AC3E}">
        <p14:creationId xmlns:p14="http://schemas.microsoft.com/office/powerpoint/2010/main" val="42151886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Box 2"/>
          <p:cNvSpPr txBox="1">
            <a:spLocks noChangeArrowheads="1"/>
          </p:cNvSpPr>
          <p:nvPr/>
        </p:nvSpPr>
        <p:spPr bwMode="auto">
          <a:xfrm>
            <a:off x="228600" y="762000"/>
            <a:ext cx="4343400" cy="455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800" b="1" dirty="0">
                <a:solidFill>
                  <a:prstClr val="black"/>
                </a:solidFill>
                <a:latin typeface="Arial" charset="0"/>
                <a:ea typeface="小塚ゴシック Pro EL" charset="0"/>
                <a:cs typeface="小塚ゴシック Pro EL" charset="0"/>
              </a:rPr>
              <a:t>strategy</a:t>
            </a:r>
            <a:r>
              <a:rPr lang="en-US" sz="1800" dirty="0">
                <a:solidFill>
                  <a:prstClr val="black"/>
                </a:solidFill>
                <a:latin typeface="Arial" charset="0"/>
                <a:cs typeface="Snell Roundhand" charset="0"/>
              </a:rPr>
              <a:t>:</a:t>
            </a: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r>
              <a:rPr lang="en-US" sz="3600" b="1" dirty="0" smtClean="0">
                <a:solidFill>
                  <a:prstClr val="black"/>
                </a:solidFill>
                <a:latin typeface="Arial" charset="0"/>
                <a:ea typeface="ヒラギノ角ゴ Pro W3" charset="0"/>
                <a:cs typeface="ヒラギノ角ゴ Pro W3" charset="0"/>
              </a:rPr>
              <a:t>Redevelopment</a:t>
            </a: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0000FF"/>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smtClean="0">
                <a:solidFill>
                  <a:srgbClr val="60A0C0"/>
                </a:solidFill>
                <a:latin typeface="Arial" charset="0"/>
                <a:ea typeface="ヒラギノ角ゴ Pro W3" charset="0"/>
                <a:cs typeface="ヒラギノ角ゴ Pro W3" charset="0"/>
              </a:rPr>
              <a:t>Increase density in appropriate locations</a:t>
            </a: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smtClean="0">
                <a:solidFill>
                  <a:srgbClr val="60A0C0"/>
                </a:solidFill>
                <a:latin typeface="Arial" charset="0"/>
                <a:ea typeface="ヒラギノ角ゴ Pro W3" charset="0"/>
                <a:cs typeface="ヒラギノ角ゴ Pro W3" charset="0"/>
              </a:rPr>
              <a:t>Urbanize by re-structuring the urban morphology</a:t>
            </a: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Green the infrastructure</a:t>
            </a:r>
          </a:p>
          <a:p>
            <a:pPr defTabSz="914400" fontAlgn="base">
              <a:spcBef>
                <a:spcPct val="0"/>
              </a:spcBef>
              <a:spcAft>
                <a:spcPct val="0"/>
              </a:spcAft>
            </a:pPr>
            <a:endParaRPr lang="en-US" sz="2000" dirty="0">
              <a:solidFill>
                <a:srgbClr val="0000FF"/>
              </a:solidFill>
              <a:latin typeface="Arial" charset="0"/>
              <a:ea typeface="ヒラギノ角ゴ Pro W3" charset="0"/>
              <a:cs typeface="ヒラギノ角ゴ Pro W3" charset="0"/>
            </a:endParaRPr>
          </a:p>
          <a:p>
            <a:pPr defTabSz="914400" fontAlgn="base">
              <a:spcBef>
                <a:spcPct val="0"/>
              </a:spcBef>
              <a:spcAft>
                <a:spcPct val="0"/>
              </a:spcAft>
            </a:pPr>
            <a:endParaRPr lang="en-US" sz="2800" b="1" dirty="0">
              <a:solidFill>
                <a:prstClr val="black"/>
              </a:solidFill>
              <a:latin typeface="Arial" charset="0"/>
              <a:ea typeface="ヒラギノ角ゴ Pro W3" charset="0"/>
              <a:cs typeface="ヒラギノ角ゴ Pro W3" charset="0"/>
            </a:endParaRPr>
          </a:p>
        </p:txBody>
      </p:sp>
      <p:pic>
        <p:nvPicPr>
          <p:cNvPr id="171011" name="Picture 3" descr="3-8_seniorhsg_levitw#4600BA.jpg                                004498A5uqbar1                         BCFB4E1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53000" y="3784600"/>
            <a:ext cx="4191000" cy="2844800"/>
          </a:xfrm>
          <a:prstGeom prst="rect">
            <a:avLst/>
          </a:prstGeom>
          <a:noFill/>
          <a:extLst>
            <a:ext uri="{909E8E84-426E-40dd-AFC4-6F175D3DCCD1}">
              <a14:hiddenFill xmlns="" xmlns:a14="http://schemas.microsoft.com/office/drawing/2010/main">
                <a:solidFill>
                  <a:srgbClr val="FFFFFF"/>
                </a:solidFill>
              </a14:hiddenFill>
            </a:ext>
          </a:extLst>
        </p:spPr>
      </p:pic>
      <p:sp>
        <p:nvSpPr>
          <p:cNvPr id="171012" name="Text Box 4"/>
          <p:cNvSpPr txBox="1">
            <a:spLocks noChangeArrowheads="1"/>
          </p:cNvSpPr>
          <p:nvPr/>
        </p:nvSpPr>
        <p:spPr bwMode="auto">
          <a:xfrm>
            <a:off x="2286000" y="5638800"/>
            <a:ext cx="21145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a:solidFill>
                  <a:prstClr val="black"/>
                </a:solidFill>
                <a:latin typeface="Arial" charset="0"/>
                <a:ea typeface="ＭＳ Ｐゴシック" charset="-128"/>
                <a:cs typeface="ＭＳ Ｐゴシック" charset="-128"/>
              </a:rPr>
              <a:t>housing for seniors</a:t>
            </a:r>
          </a:p>
          <a:p>
            <a:pPr defTabSz="914400" fontAlgn="base">
              <a:spcBef>
                <a:spcPct val="0"/>
              </a:spcBef>
              <a:spcAft>
                <a:spcPct val="0"/>
              </a:spcAft>
            </a:pPr>
            <a:r>
              <a:rPr lang="en-US" b="1">
                <a:solidFill>
                  <a:prstClr val="black"/>
                </a:solidFill>
                <a:latin typeface="Arial" charset="0"/>
                <a:ea typeface="ＭＳ Ｐゴシック" charset="-128"/>
                <a:cs typeface="ＭＳ Ｐゴシック" charset="-128"/>
              </a:rPr>
              <a:t>Levittown, NY</a:t>
            </a:r>
          </a:p>
        </p:txBody>
      </p:sp>
      <p:sp>
        <p:nvSpPr>
          <p:cNvPr id="171013" name="Text Box 5"/>
          <p:cNvSpPr txBox="1">
            <a:spLocks noChangeArrowheads="1"/>
          </p:cNvSpPr>
          <p:nvPr/>
        </p:nvSpPr>
        <p:spPr bwMode="auto">
          <a:xfrm>
            <a:off x="4953000" y="6643688"/>
            <a:ext cx="3352800"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US" sz="800">
                <a:solidFill>
                  <a:prstClr val="black"/>
                </a:solidFill>
                <a:latin typeface="Arial" charset="0"/>
                <a:ea typeface="ＭＳ Ｐゴシック" charset="-128"/>
                <a:cs typeface="ＭＳ Ｐゴシック" charset="-128"/>
              </a:rPr>
              <a:t>Photos: June Williamson, from </a:t>
            </a:r>
            <a:r>
              <a:rPr lang="en-US" sz="800" i="1">
                <a:solidFill>
                  <a:prstClr val="black"/>
                </a:solidFill>
                <a:latin typeface="Arial" charset="0"/>
                <a:ea typeface="ＭＳ Ｐゴシック" charset="-128"/>
                <a:cs typeface="ＭＳ Ｐゴシック" charset="-128"/>
              </a:rPr>
              <a:t>Retrofitting Suburbia</a:t>
            </a:r>
            <a:r>
              <a:rPr lang="en-US" sz="800">
                <a:solidFill>
                  <a:prstClr val="black"/>
                </a:solidFill>
                <a:latin typeface="Arial" charset="0"/>
                <a:ea typeface="ＭＳ Ｐゴシック" charset="-128"/>
                <a:cs typeface="ＭＳ Ｐゴシック" charset="-128"/>
              </a:rPr>
              <a:t> (Wiley, 2009)</a:t>
            </a:r>
          </a:p>
        </p:txBody>
      </p:sp>
      <p:pic>
        <p:nvPicPr>
          <p:cNvPr id="171014" name="Picture 6" descr="Levittown_google.jpg                                           000BFD44Macintosh HD                   C3E30C5D:"/>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953000" y="0"/>
            <a:ext cx="4191000" cy="3657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83570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CS Design_3179299_orig.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246" y="3754904"/>
            <a:ext cx="5120640" cy="2966571"/>
          </a:xfrm>
          <a:prstGeom prst="rect">
            <a:avLst/>
          </a:prstGeom>
        </p:spPr>
      </p:pic>
      <p:pic>
        <p:nvPicPr>
          <p:cNvPr id="4" name="Picture 3" descr="DCS Design_3136468_orig.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3812" y="948871"/>
            <a:ext cx="5120640" cy="2742533"/>
          </a:xfrm>
          <a:prstGeom prst="rect">
            <a:avLst/>
          </a:prstGeom>
        </p:spPr>
      </p:pic>
      <p:sp>
        <p:nvSpPr>
          <p:cNvPr id="11" name="Rectangle 10"/>
          <p:cNvSpPr>
            <a:spLocks noChangeArrowheads="1"/>
          </p:cNvSpPr>
          <p:nvPr/>
        </p:nvSpPr>
        <p:spPr bwMode="auto">
          <a:xfrm>
            <a:off x="0" y="6665754"/>
            <a:ext cx="49530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defTabSz="914400" fontAlgn="base">
              <a:spcBef>
                <a:spcPct val="0"/>
              </a:spcBef>
              <a:spcAft>
                <a:spcPct val="0"/>
              </a:spcAft>
            </a:pPr>
            <a:r>
              <a:rPr lang="en-US" sz="1000" dirty="0">
                <a:solidFill>
                  <a:srgbClr val="000000"/>
                </a:solidFill>
                <a:latin typeface="Arial" charset="0"/>
                <a:ea typeface="ＭＳ Ｐゴシック" charset="-128"/>
                <a:cs typeface="ＭＳ Ｐゴシック" charset="-128"/>
              </a:rPr>
              <a:t>source</a:t>
            </a:r>
            <a:r>
              <a:rPr lang="en-US" sz="1000" dirty="0" smtClean="0">
                <a:solidFill>
                  <a:srgbClr val="000000"/>
                </a:solidFill>
                <a:latin typeface="Arial" charset="0"/>
                <a:ea typeface="ＭＳ Ｐゴシック" charset="-128"/>
                <a:cs typeface="ＭＳ Ｐゴシック" charset="-128"/>
              </a:rPr>
              <a:t>: photos by Eric Taylor, from website of DCS Design </a:t>
            </a:r>
            <a:endParaRPr lang="en-US" sz="1000" dirty="0">
              <a:solidFill>
                <a:srgbClr val="000000"/>
              </a:solidFill>
              <a:latin typeface="Arial" charset="0"/>
              <a:ea typeface="ＭＳ Ｐゴシック" charset="-128"/>
              <a:cs typeface="ＭＳ Ｐゴシック" charset="-128"/>
            </a:endParaRPr>
          </a:p>
        </p:txBody>
      </p:sp>
      <p:sp>
        <p:nvSpPr>
          <p:cNvPr id="6" name="Text Box 3"/>
          <p:cNvSpPr txBox="1">
            <a:spLocks noChangeArrowheads="1"/>
          </p:cNvSpPr>
          <p:nvPr/>
        </p:nvSpPr>
        <p:spPr bwMode="auto">
          <a:xfrm>
            <a:off x="-23812" y="14903"/>
            <a:ext cx="9144000"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dirty="0">
                <a:solidFill>
                  <a:srgbClr val="60A0C0"/>
                </a:solidFill>
                <a:latin typeface="Arial"/>
                <a:cs typeface="Arial"/>
              </a:rPr>
              <a:t>from </a:t>
            </a:r>
            <a:r>
              <a:rPr lang="en-US" sz="1800" b="1" i="1" dirty="0" smtClean="0">
                <a:solidFill>
                  <a:srgbClr val="60A0C0"/>
                </a:solidFill>
                <a:latin typeface="Arial"/>
                <a:cs typeface="Arial"/>
              </a:rPr>
              <a:t>big box store to community center &amp; apartments</a:t>
            </a:r>
            <a:endParaRPr lang="en-US" altLang="ja-JP" sz="1800" dirty="0">
              <a:solidFill>
                <a:srgbClr val="60A0C0"/>
              </a:solidFill>
              <a:latin typeface="Arial"/>
              <a:cs typeface="Arial"/>
            </a:endParaRPr>
          </a:p>
          <a:p>
            <a:pPr defTabSz="914400" fontAlgn="base">
              <a:defRPr/>
            </a:pPr>
            <a:r>
              <a:rPr lang="en-US" sz="1600" dirty="0">
                <a:solidFill>
                  <a:srgbClr val="000000"/>
                </a:solidFill>
              </a:rPr>
              <a:t>Redevelopment along Columbia Pike </a:t>
            </a:r>
            <a:r>
              <a:rPr lang="en-US" sz="1600" dirty="0" smtClean="0">
                <a:solidFill>
                  <a:srgbClr val="000000"/>
                </a:solidFill>
              </a:rPr>
              <a:t>corridor, Arlington, VA</a:t>
            </a:r>
            <a:endParaRPr lang="en-US" sz="1600" dirty="0">
              <a:solidFill>
                <a:srgbClr val="000000"/>
              </a:solidFill>
            </a:endParaRPr>
          </a:p>
          <a:p>
            <a:pPr defTabSz="914400" fontAlgn="base">
              <a:defRPr/>
            </a:pPr>
            <a:r>
              <a:rPr lang="en-US" sz="1600" b="1" dirty="0">
                <a:solidFill>
                  <a:srgbClr val="000000"/>
                </a:solidFill>
              </a:rPr>
              <a:t>Arlington Mill Community Center, 2013</a:t>
            </a:r>
            <a:r>
              <a:rPr lang="en-US" sz="1600" dirty="0">
                <a:solidFill>
                  <a:srgbClr val="000000"/>
                </a:solidFill>
              </a:rPr>
              <a:t>   DCS Design for Arlington County, VA</a:t>
            </a:r>
          </a:p>
        </p:txBody>
      </p:sp>
      <p:pic>
        <p:nvPicPr>
          <p:cNvPr id="8" name="Picture 7" descr="DCS Design_7290791_orig.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4321271" y="2035271"/>
            <a:ext cx="5861504" cy="3783954"/>
          </a:xfrm>
          <a:prstGeom prst="rect">
            <a:avLst/>
          </a:prstGeom>
        </p:spPr>
      </p:pic>
    </p:spTree>
    <p:extLst>
      <p:ext uri="{BB962C8B-B14F-4D97-AF65-F5344CB8AC3E}">
        <p14:creationId xmlns:p14="http://schemas.microsoft.com/office/powerpoint/2010/main" val="39463429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lumbia Pike Illustrative Master Pla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14" y="1295400"/>
            <a:ext cx="9144000" cy="2733773"/>
          </a:xfrm>
          <a:prstGeom prst="rect">
            <a:avLst/>
          </a:prstGeom>
        </p:spPr>
      </p:pic>
      <p:sp>
        <p:nvSpPr>
          <p:cNvPr id="2" name="Oval 1"/>
          <p:cNvSpPr/>
          <p:nvPr/>
        </p:nvSpPr>
        <p:spPr bwMode="auto">
          <a:xfrm>
            <a:off x="5988050" y="2333625"/>
            <a:ext cx="914400" cy="914400"/>
          </a:xfrm>
          <a:prstGeom prst="ellipse">
            <a:avLst/>
          </a:prstGeom>
          <a:noFill/>
          <a:ln>
            <a:prstDash val="sysDash"/>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latin typeface="Times" charset="0"/>
              <a:ea typeface="ＭＳ Ｐゴシック" charset="0"/>
            </a:endParaRPr>
          </a:p>
        </p:txBody>
      </p:sp>
      <p:sp>
        <p:nvSpPr>
          <p:cNvPr id="7" name="Text Box 3"/>
          <p:cNvSpPr txBox="1">
            <a:spLocks noChangeArrowheads="1"/>
          </p:cNvSpPr>
          <p:nvPr/>
        </p:nvSpPr>
        <p:spPr bwMode="auto">
          <a:xfrm>
            <a:off x="-23812" y="26571"/>
            <a:ext cx="9144000"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dirty="0">
                <a:solidFill>
                  <a:srgbClr val="60A0C0"/>
                </a:solidFill>
                <a:latin typeface="Arial"/>
                <a:cs typeface="Arial"/>
              </a:rPr>
              <a:t>from </a:t>
            </a:r>
            <a:r>
              <a:rPr lang="en-US" sz="1800" b="1" i="1" dirty="0" smtClean="0">
                <a:solidFill>
                  <a:srgbClr val="60A0C0"/>
                </a:solidFill>
                <a:latin typeface="Arial"/>
                <a:cs typeface="Arial"/>
              </a:rPr>
              <a:t>commercial strip to complete street corridor</a:t>
            </a:r>
            <a:endParaRPr lang="en-US" altLang="ja-JP" sz="1800" dirty="0">
              <a:solidFill>
                <a:srgbClr val="60A0C0"/>
              </a:solidFill>
              <a:latin typeface="Arial"/>
              <a:cs typeface="Arial"/>
            </a:endParaRPr>
          </a:p>
          <a:p>
            <a:pPr defTabSz="914400" fontAlgn="base">
              <a:defRPr/>
            </a:pPr>
            <a:r>
              <a:rPr lang="en-US" sz="1600" b="1" dirty="0" smtClean="0">
                <a:solidFill>
                  <a:srgbClr val="000000"/>
                </a:solidFill>
              </a:rPr>
              <a:t>Columbia Pike Form Based Code</a:t>
            </a:r>
            <a:r>
              <a:rPr lang="en-US" sz="1600" dirty="0" smtClean="0">
                <a:solidFill>
                  <a:srgbClr val="000000"/>
                </a:solidFill>
              </a:rPr>
              <a:t>, Arlington, VA</a:t>
            </a:r>
            <a:endParaRPr lang="en-US" sz="1600" dirty="0">
              <a:solidFill>
                <a:srgbClr val="000000"/>
              </a:solidFill>
            </a:endParaRPr>
          </a:p>
          <a:p>
            <a:pPr defTabSz="914400" fontAlgn="base">
              <a:spcBef>
                <a:spcPct val="50000"/>
              </a:spcBef>
              <a:spcAft>
                <a:spcPct val="0"/>
              </a:spcAft>
              <a:defRPr/>
            </a:pPr>
            <a:r>
              <a:rPr lang="en-US" sz="1600" dirty="0">
                <a:solidFill>
                  <a:srgbClr val="000000"/>
                </a:solidFill>
              </a:rPr>
              <a:t>Dover, Kohl &amp; Partners and Geoffrey Ferrell Associates for Arlington County Department of Community Planning, Housing and Development </a:t>
            </a:r>
          </a:p>
        </p:txBody>
      </p:sp>
      <p:pic>
        <p:nvPicPr>
          <p:cNvPr id="4" name="Picture 3" descr="Screen Shot 2017-04-17 at 7.07.51 PM.png"/>
          <p:cNvPicPr>
            <a:picLocks noChangeAspect="1"/>
          </p:cNvPicPr>
          <p:nvPr/>
        </p:nvPicPr>
        <p:blipFill rotWithShape="1">
          <a:blip r:embed="rId4" cstate="email">
            <a:extLst>
              <a:ext uri="{28A0092B-C50C-407E-A947-70E740481C1C}">
                <a14:useLocalDpi xmlns:a14="http://schemas.microsoft.com/office/drawing/2010/main"/>
              </a:ext>
            </a:extLst>
          </a:blip>
          <a:srcRect l="-1"/>
          <a:stretch/>
        </p:blipFill>
        <p:spPr>
          <a:xfrm>
            <a:off x="0" y="4194175"/>
            <a:ext cx="4612257" cy="2286000"/>
          </a:xfrm>
          <a:prstGeom prst="rect">
            <a:avLst/>
          </a:prstGeom>
        </p:spPr>
      </p:pic>
      <p:pic>
        <p:nvPicPr>
          <p:cNvPr id="5" name="Picture 4" descr="Screen Shot 2017-04-17 at 7.08.15 PM.pn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12258" y="4194175"/>
            <a:ext cx="4547617" cy="2286000"/>
          </a:xfrm>
          <a:prstGeom prst="rect">
            <a:avLst/>
          </a:prstGeom>
        </p:spPr>
      </p:pic>
      <p:sp>
        <p:nvSpPr>
          <p:cNvPr id="6" name="TextBox 5"/>
          <p:cNvSpPr txBox="1"/>
          <p:nvPr/>
        </p:nvSpPr>
        <p:spPr>
          <a:xfrm>
            <a:off x="460375" y="6461125"/>
            <a:ext cx="7032625" cy="369332"/>
          </a:xfrm>
          <a:prstGeom prst="rect">
            <a:avLst/>
          </a:prstGeom>
          <a:noFill/>
        </p:spPr>
        <p:txBody>
          <a:bodyPr wrap="square" rtlCol="0">
            <a:spAutoFit/>
          </a:bodyPr>
          <a:lstStyle/>
          <a:p>
            <a:r>
              <a:rPr lang="en-US" b="1" dirty="0" smtClean="0">
                <a:solidFill>
                  <a:srgbClr val="FF0000"/>
                </a:solidFill>
                <a:latin typeface="Arial"/>
                <a:cs typeface="Arial"/>
              </a:rPr>
              <a:t>2009								     2016</a:t>
            </a:r>
            <a:endParaRPr lang="en-US" b="1" dirty="0">
              <a:solidFill>
                <a:srgbClr val="FF0000"/>
              </a:solidFill>
              <a:latin typeface="Arial"/>
              <a:cs typeface="Arial"/>
            </a:endParaRPr>
          </a:p>
        </p:txBody>
      </p:sp>
      <p:sp>
        <p:nvSpPr>
          <p:cNvPr id="11" name="Oval 10"/>
          <p:cNvSpPr/>
          <p:nvPr/>
        </p:nvSpPr>
        <p:spPr bwMode="auto">
          <a:xfrm>
            <a:off x="1647825" y="2057400"/>
            <a:ext cx="914400" cy="914400"/>
          </a:xfrm>
          <a:prstGeom prst="ellipse">
            <a:avLst/>
          </a:prstGeom>
          <a:noFill/>
          <a:ln>
            <a:prstDash val="sysDash"/>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latin typeface="Times" charset="0"/>
              <a:ea typeface="ＭＳ Ｐゴシック" charset="0"/>
            </a:endParaRPr>
          </a:p>
        </p:txBody>
      </p:sp>
    </p:spTree>
    <p:extLst>
      <p:ext uri="{BB962C8B-B14F-4D97-AF65-F5344CB8AC3E}">
        <p14:creationId xmlns:p14="http://schemas.microsoft.com/office/powerpoint/2010/main" val="1182070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7235" name="Picture 3" descr="3-Belmar_combined.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7326" y="935038"/>
            <a:ext cx="8731239" cy="288036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2"/>
          <p:cNvSpPr>
            <a:spLocks noChangeArrowheads="1"/>
          </p:cNvSpPr>
          <p:nvPr/>
        </p:nvSpPr>
        <p:spPr bwMode="auto">
          <a:xfrm>
            <a:off x="0" y="0"/>
            <a:ext cx="8991600" cy="10310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fontAlgn="base" hangingPunct="0">
              <a:spcBef>
                <a:spcPct val="0"/>
              </a:spcBef>
              <a:spcAft>
                <a:spcPct val="0"/>
              </a:spcAft>
            </a:pPr>
            <a:r>
              <a:rPr lang="en-US" b="1" i="1" dirty="0">
                <a:solidFill>
                  <a:srgbClr val="60A0C0"/>
                </a:solidFill>
                <a:latin typeface="Arial" charset="0"/>
                <a:ea typeface="ＭＳ Ｐゴシック" charset="0"/>
                <a:cs typeface="ＭＳ Ｐゴシック" charset="0"/>
              </a:rPr>
              <a:t>f</a:t>
            </a:r>
            <a:r>
              <a:rPr lang="en-US" b="1" i="1" dirty="0" smtClean="0">
                <a:solidFill>
                  <a:srgbClr val="60A0C0"/>
                </a:solidFill>
                <a:latin typeface="Arial" charset="0"/>
                <a:ea typeface="ＭＳ Ｐゴシック" charset="0"/>
                <a:cs typeface="ＭＳ Ｐゴシック" charset="0"/>
              </a:rPr>
              <a:t>rom regional mall to new downtown, mixed-use grid of </a:t>
            </a:r>
            <a:r>
              <a:rPr lang="en-US" b="1" i="1" dirty="0" err="1" smtClean="0">
                <a:solidFill>
                  <a:srgbClr val="60A0C0"/>
                </a:solidFill>
                <a:latin typeface="Arial" charset="0"/>
                <a:ea typeface="ＭＳ Ｐゴシック" charset="0"/>
                <a:cs typeface="ＭＳ Ｐゴシック" charset="0"/>
              </a:rPr>
              <a:t>walkable</a:t>
            </a:r>
            <a:r>
              <a:rPr lang="en-US" b="1" i="1" dirty="0" smtClean="0">
                <a:solidFill>
                  <a:srgbClr val="60A0C0"/>
                </a:solidFill>
                <a:latin typeface="Arial" charset="0"/>
                <a:ea typeface="ＭＳ Ｐゴシック" charset="0"/>
                <a:cs typeface="ＭＳ Ｐゴシック" charset="0"/>
              </a:rPr>
              <a:t> blocks</a:t>
            </a:r>
          </a:p>
          <a:p>
            <a:pPr defTabSz="914400" eaLnBrk="0" fontAlgn="base" hangingPunct="0">
              <a:spcBef>
                <a:spcPct val="0"/>
              </a:spcBef>
              <a:spcAft>
                <a:spcPct val="0"/>
              </a:spcAft>
            </a:pPr>
            <a:r>
              <a:rPr lang="en-US" b="1" dirty="0" smtClean="0">
                <a:latin typeface="Arial" charset="0"/>
                <a:ea typeface="ＭＳ Ｐゴシック" charset="0"/>
                <a:cs typeface="ＭＳ Ｐゴシック" charset="0"/>
              </a:rPr>
              <a:t>Belmar, </a:t>
            </a:r>
            <a:r>
              <a:rPr lang="en-US" dirty="0">
                <a:latin typeface="Arial" charset="0"/>
                <a:ea typeface="ＭＳ Ｐゴシック" charset="0"/>
                <a:cs typeface="ＭＳ Ｐゴシック" charset="0"/>
              </a:rPr>
              <a:t>Lakewood, </a:t>
            </a:r>
            <a:r>
              <a:rPr lang="en-US" dirty="0" smtClean="0">
                <a:latin typeface="Arial" charset="0"/>
                <a:ea typeface="ＭＳ Ｐゴシック" charset="0"/>
                <a:cs typeface="ＭＳ Ｐゴシック" charset="0"/>
              </a:rPr>
              <a:t>CO, 2000-present</a:t>
            </a:r>
          </a:p>
          <a:p>
            <a:pPr defTabSz="914400" eaLnBrk="0" fontAlgn="base" hangingPunct="0">
              <a:spcBef>
                <a:spcPct val="0"/>
              </a:spcBef>
              <a:spcAft>
                <a:spcPct val="0"/>
              </a:spcAft>
            </a:pPr>
            <a:r>
              <a:rPr lang="en-US" sz="1600" dirty="0" smtClean="0">
                <a:latin typeface="Arial" charset="0"/>
                <a:ea typeface="ＭＳ Ｐゴシック" charset="0"/>
                <a:cs typeface="ＭＳ Ｐゴシック" charset="0"/>
              </a:rPr>
              <a:t>Continuum Partners / </a:t>
            </a:r>
            <a:r>
              <a:rPr lang="en-US" sz="1600" dirty="0" err="1" smtClean="0">
                <a:latin typeface="Arial" charset="0"/>
                <a:ea typeface="ＭＳ Ｐゴシック" charset="0"/>
                <a:cs typeface="ＭＳ Ｐゴシック" charset="0"/>
              </a:rPr>
              <a:t>Elkus</a:t>
            </a:r>
            <a:r>
              <a:rPr lang="en-US" sz="1600" dirty="0" smtClean="0">
                <a:latin typeface="Arial" charset="0"/>
                <a:ea typeface="ＭＳ Ｐゴシック" charset="0"/>
                <a:cs typeface="ＭＳ Ｐゴシック" charset="0"/>
              </a:rPr>
              <a:t>/</a:t>
            </a:r>
            <a:r>
              <a:rPr lang="en-US" sz="1600" dirty="0" err="1" smtClean="0">
                <a:latin typeface="Arial" charset="0"/>
                <a:ea typeface="ＭＳ Ｐゴシック" charset="0"/>
                <a:cs typeface="ＭＳ Ｐゴシック" charset="0"/>
              </a:rPr>
              <a:t>Manfredi</a:t>
            </a:r>
            <a:r>
              <a:rPr lang="en-US" sz="1600" dirty="0" smtClean="0">
                <a:latin typeface="Arial" charset="0"/>
                <a:ea typeface="ＭＳ Ｐゴシック" charset="0"/>
                <a:cs typeface="ＭＳ Ｐゴシック" charset="0"/>
              </a:rPr>
              <a:t> Architects / </a:t>
            </a:r>
            <a:r>
              <a:rPr lang="en-US" sz="1600" dirty="0" err="1" smtClean="0">
                <a:latin typeface="Arial" charset="0"/>
                <a:ea typeface="ＭＳ Ｐゴシック" charset="0"/>
                <a:cs typeface="ＭＳ Ｐゴシック" charset="0"/>
              </a:rPr>
              <a:t>Civitas</a:t>
            </a:r>
            <a:r>
              <a:rPr lang="en-US" sz="1600" dirty="0" smtClean="0">
                <a:latin typeface="Arial" charset="0"/>
                <a:ea typeface="ＭＳ Ｐゴシック" charset="0"/>
                <a:cs typeface="ＭＳ Ｐゴシック" charset="0"/>
              </a:rPr>
              <a:t> Inc. / Van Meter Williams Pollack</a:t>
            </a:r>
            <a:endParaRPr lang="en-US" sz="1600" dirty="0">
              <a:latin typeface="Arial" charset="0"/>
              <a:ea typeface="ＭＳ Ｐゴシック" charset="0"/>
              <a:cs typeface="ＭＳ Ｐゴシック" charset="0"/>
            </a:endParaRPr>
          </a:p>
        </p:txBody>
      </p:sp>
      <p:pic>
        <p:nvPicPr>
          <p:cNvPr id="7" name="Picture 2" descr="Bel_Villa_Opening.jpg                                          00464994uqbar1                         BCFB4E1D:"/>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218"/>
          <a:stretch/>
        </p:blipFill>
        <p:spPr bwMode="auto">
          <a:xfrm>
            <a:off x="15875" y="3841590"/>
            <a:ext cx="4501248" cy="2834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2" descr="Belmar_after-street.jpg                                        00464994uqbar1                         BCFB4E1D:"/>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604"/>
          <a:stretch/>
        </p:blipFill>
        <p:spPr bwMode="auto">
          <a:xfrm>
            <a:off x="4603751" y="3841590"/>
            <a:ext cx="4499055" cy="2843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 Box 1029"/>
          <p:cNvSpPr txBox="1">
            <a:spLocks noChangeArrowheads="1"/>
          </p:cNvSpPr>
          <p:nvPr/>
        </p:nvSpPr>
        <p:spPr bwMode="auto">
          <a:xfrm>
            <a:off x="4918075" y="6659563"/>
            <a:ext cx="4114800"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914400" eaLnBrk="0" fontAlgn="base" hangingPunct="0">
              <a:spcBef>
                <a:spcPct val="50000"/>
              </a:spcBef>
              <a:spcAft>
                <a:spcPct val="0"/>
              </a:spcAft>
            </a:pPr>
            <a:r>
              <a:rPr lang="en-US" sz="800" dirty="0">
                <a:solidFill>
                  <a:srgbClr val="000000"/>
                </a:solidFill>
                <a:latin typeface="Arial" charset="0"/>
                <a:ea typeface="ヒラギノ角ゴ Pro W3" charset="0"/>
                <a:cs typeface="ヒラギノ角ゴ Pro W3" charset="0"/>
              </a:rPr>
              <a:t>Photos courtesy of Continuum Partners, from </a:t>
            </a:r>
            <a:r>
              <a:rPr lang="en-US" sz="800" i="1" dirty="0">
                <a:solidFill>
                  <a:srgbClr val="000000"/>
                </a:solidFill>
                <a:latin typeface="Arial" charset="0"/>
                <a:ea typeface="ヒラギノ角ゴ Pro W3" charset="0"/>
                <a:cs typeface="ヒラギノ角ゴ Pro W3" charset="0"/>
              </a:rPr>
              <a:t>Retrofitting Suburbia</a:t>
            </a:r>
            <a:r>
              <a:rPr lang="en-US" sz="800" dirty="0">
                <a:solidFill>
                  <a:srgbClr val="000000"/>
                </a:solidFill>
                <a:latin typeface="Arial" charset="0"/>
                <a:ea typeface="ヒラギノ角ゴ Pro W3" charset="0"/>
                <a:cs typeface="ヒラギノ角ゴ Pro W3" charset="0"/>
              </a:rPr>
              <a:t> (Wiley, </a:t>
            </a:r>
            <a:r>
              <a:rPr lang="en-US" sz="800" dirty="0" smtClean="0">
                <a:solidFill>
                  <a:srgbClr val="000000"/>
                </a:solidFill>
                <a:latin typeface="Arial" charset="0"/>
                <a:ea typeface="ヒラギノ角ゴ Pro W3" charset="0"/>
                <a:cs typeface="ヒラギノ角ゴ Pro W3" charset="0"/>
              </a:rPr>
              <a:t>2009, 2011)</a:t>
            </a:r>
            <a:endParaRPr lang="en-US" sz="800" dirty="0">
              <a:solidFill>
                <a:srgbClr val="000000"/>
              </a:solidFill>
              <a:latin typeface="Arial" charset="0"/>
              <a:ea typeface="ヒラギノ角ゴ Pro W3" charset="0"/>
              <a:cs typeface="ヒラギノ角ゴ Pro W3" charset="0"/>
            </a:endParaRPr>
          </a:p>
        </p:txBody>
      </p:sp>
      <p:sp>
        <p:nvSpPr>
          <p:cNvPr id="11" name="Text Box 7"/>
          <p:cNvSpPr txBox="1">
            <a:spLocks noChangeArrowheads="1"/>
          </p:cNvSpPr>
          <p:nvPr/>
        </p:nvSpPr>
        <p:spPr bwMode="auto">
          <a:xfrm>
            <a:off x="3115016" y="6249525"/>
            <a:ext cx="12954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aseline="-25000">
                <a:solidFill>
                  <a:schemeClr val="tx1"/>
                </a:solidFill>
                <a:latin typeface="Arial" charset="0"/>
                <a:ea typeface="ヒラギノ角ゴ Pro W3" charset="0"/>
                <a:cs typeface="ヒラギノ角ゴ Pro W3" charset="0"/>
              </a:defRPr>
            </a:lvl1pPr>
            <a:lvl2pPr marL="742950" indent="-285750" eaLnBrk="0" hangingPunct="0">
              <a:defRPr sz="2400" baseline="-25000">
                <a:solidFill>
                  <a:schemeClr val="tx1"/>
                </a:solidFill>
                <a:latin typeface="Arial" charset="0"/>
                <a:ea typeface="ヒラギノ角ゴ Pro W3" charset="0"/>
                <a:cs typeface="ヒラギノ角ゴ Pro W3" charset="0"/>
              </a:defRPr>
            </a:lvl2pPr>
            <a:lvl3pPr marL="1143000" indent="-228600" eaLnBrk="0" hangingPunct="0">
              <a:defRPr sz="2400" baseline="-25000">
                <a:solidFill>
                  <a:schemeClr val="tx1"/>
                </a:solidFill>
                <a:latin typeface="Arial" charset="0"/>
                <a:ea typeface="ヒラギノ角ゴ Pro W3" charset="0"/>
                <a:cs typeface="ヒラギノ角ゴ Pro W3" charset="0"/>
              </a:defRPr>
            </a:lvl3pPr>
            <a:lvl4pPr marL="1600200" indent="-228600" eaLnBrk="0" hangingPunct="0">
              <a:defRPr sz="2400" baseline="-25000">
                <a:solidFill>
                  <a:schemeClr val="tx1"/>
                </a:solidFill>
                <a:latin typeface="Arial" charset="0"/>
                <a:ea typeface="ヒラギノ角ゴ Pro W3" charset="0"/>
                <a:cs typeface="ヒラギノ角ゴ Pro W3" charset="0"/>
              </a:defRPr>
            </a:lvl4pPr>
            <a:lvl5pPr marL="2057400" indent="-228600" eaLnBrk="0" hangingPunct="0">
              <a:defRPr sz="2400" baseline="-25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baseline="-25000">
                <a:solidFill>
                  <a:schemeClr val="tx1"/>
                </a:solidFill>
                <a:latin typeface="Arial" charset="0"/>
                <a:ea typeface="ヒラギノ角ゴ Pro W3" charset="0"/>
                <a:cs typeface="ヒラギノ角ゴ Pro W3" charset="0"/>
              </a:defRPr>
            </a:lvl9pPr>
          </a:lstStyle>
          <a:p>
            <a:pPr algn="r">
              <a:spcBef>
                <a:spcPct val="50000"/>
              </a:spcBef>
            </a:pPr>
            <a:r>
              <a:rPr lang="en-US" sz="1600" b="1" i="1" baseline="0" dirty="0" smtClean="0">
                <a:solidFill>
                  <a:srgbClr val="FA1B2C"/>
                </a:solidFill>
                <a:latin typeface="Arial Narrow" charset="0"/>
              </a:rPr>
              <a:t>Before</a:t>
            </a:r>
            <a:endParaRPr lang="en-US" sz="1600" baseline="0" dirty="0" smtClean="0">
              <a:solidFill>
                <a:srgbClr val="000000"/>
              </a:solidFill>
              <a:latin typeface="Arial Narrow" charset="0"/>
            </a:endParaRPr>
          </a:p>
        </p:txBody>
      </p:sp>
    </p:spTree>
    <p:extLst>
      <p:ext uri="{BB962C8B-B14F-4D97-AF65-F5344CB8AC3E}">
        <p14:creationId xmlns:p14="http://schemas.microsoft.com/office/powerpoint/2010/main" val="98361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3" descr="BelmarImages (18).jpg                                          0048CBA1uqbar1                         BCFB4E1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78675" y="0"/>
            <a:ext cx="1965325" cy="292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5107" name="Picture 4" descr="BelmarImages (21).jpg                                          0048CBA1uqbar1                         BCFB4E1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495800" cy="292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5108" name="Picture 5" descr="Block 7_ADJ.jpg                                                0048CBA1uqbar1                         BCFB4E1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92638" y="0"/>
            <a:ext cx="2493962" cy="292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5109" name="Text Box 6"/>
          <p:cNvSpPr txBox="1">
            <a:spLocks noChangeArrowheads="1"/>
          </p:cNvSpPr>
          <p:nvPr/>
        </p:nvSpPr>
        <p:spPr bwMode="auto">
          <a:xfrm>
            <a:off x="0" y="2968998"/>
            <a:ext cx="2895600" cy="11716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l">
              <a:lnSpc>
                <a:spcPct val="110000"/>
              </a:lnSpc>
            </a:pPr>
            <a:r>
              <a:rPr lang="en-US" sz="1600" dirty="0">
                <a:latin typeface="Arial" charset="0"/>
              </a:rPr>
              <a:t>Public spaces, cultural spaces, wrapped </a:t>
            </a:r>
            <a:r>
              <a:rPr lang="en-US" sz="1600" dirty="0" smtClean="0">
                <a:latin typeface="Arial" charset="0"/>
              </a:rPr>
              <a:t>boxes, </a:t>
            </a:r>
            <a:r>
              <a:rPr lang="en-US" sz="1600" dirty="0">
                <a:latin typeface="Arial" charset="0"/>
              </a:rPr>
              <a:t>wind turbines, </a:t>
            </a:r>
            <a:r>
              <a:rPr lang="en-US" sz="1600" dirty="0" smtClean="0">
                <a:latin typeface="Arial" charset="0"/>
              </a:rPr>
              <a:t>PVs, </a:t>
            </a:r>
            <a:r>
              <a:rPr lang="en-US" sz="1600" dirty="0">
                <a:latin typeface="Arial" charset="0"/>
              </a:rPr>
              <a:t>and a mix of housing types</a:t>
            </a:r>
          </a:p>
        </p:txBody>
      </p:sp>
      <p:pic>
        <p:nvPicPr>
          <p:cNvPr id="175110" name="Picture 7" descr="wind turbine.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0" y="4267200"/>
            <a:ext cx="2698750" cy="259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5111" name="Picture 2" descr="Bel_wrap.jpg                                                   0048CBA1uqbar1                         BCFB4E1D:"/>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19400" y="3048000"/>
            <a:ext cx="6324600"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 Box 1029"/>
          <p:cNvSpPr txBox="1">
            <a:spLocks noChangeArrowheads="1"/>
          </p:cNvSpPr>
          <p:nvPr/>
        </p:nvSpPr>
        <p:spPr bwMode="auto">
          <a:xfrm>
            <a:off x="3107765" y="6643688"/>
            <a:ext cx="6036235"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r" eaLnBrk="0" hangingPunct="0">
              <a:spcBef>
                <a:spcPct val="50000"/>
              </a:spcBef>
            </a:pPr>
            <a:r>
              <a:rPr lang="en-US" sz="900" dirty="0" smtClean="0"/>
              <a:t>Photos by June Williamson or </a:t>
            </a:r>
            <a:r>
              <a:rPr lang="en-US" sz="900" dirty="0"/>
              <a:t>courtesy of Continuum Partners, from </a:t>
            </a:r>
            <a:r>
              <a:rPr lang="en-US" sz="900" i="1" dirty="0"/>
              <a:t>Retrofitting Suburbia</a:t>
            </a:r>
            <a:r>
              <a:rPr lang="en-US" sz="900" dirty="0"/>
              <a:t> (Wiley, </a:t>
            </a:r>
            <a:r>
              <a:rPr lang="en-US" sz="900" dirty="0" smtClean="0"/>
              <a:t>2009, 2011)</a:t>
            </a:r>
            <a:endParaRPr lang="en-US" sz="900" dirty="0"/>
          </a:p>
        </p:txBody>
      </p:sp>
    </p:spTree>
    <p:extLst>
      <p:ext uri="{BB962C8B-B14F-4D97-AF65-F5344CB8AC3E}">
        <p14:creationId xmlns:p14="http://schemas.microsoft.com/office/powerpoint/2010/main" val="11399776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 Box 4"/>
          <p:cNvSpPr txBox="1">
            <a:spLocks noChangeArrowheads="1"/>
          </p:cNvSpPr>
          <p:nvPr/>
        </p:nvSpPr>
        <p:spPr bwMode="auto">
          <a:xfrm>
            <a:off x="0" y="53028"/>
            <a:ext cx="9144000" cy="7745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50000"/>
              </a:lnSpc>
              <a:spcBef>
                <a:spcPct val="50000"/>
              </a:spcBef>
              <a:defRPr/>
            </a:pPr>
            <a:r>
              <a:rPr lang="en-US" sz="1800" b="1" i="1" dirty="0" smtClean="0">
                <a:solidFill>
                  <a:srgbClr val="60A0C0"/>
                </a:solidFill>
                <a:latin typeface="Arial"/>
                <a:cs typeface="Arial"/>
              </a:rPr>
              <a:t>From edge city sprawl to developer-led </a:t>
            </a:r>
            <a:r>
              <a:rPr lang="en-US" sz="1800" b="1" i="1" dirty="0" err="1" smtClean="0">
                <a:solidFill>
                  <a:srgbClr val="60A0C0"/>
                </a:solidFill>
                <a:latin typeface="Arial"/>
                <a:cs typeface="Arial"/>
              </a:rPr>
              <a:t>walkable</a:t>
            </a:r>
            <a:r>
              <a:rPr lang="en-US" sz="1800" b="1" i="1" dirty="0" smtClean="0">
                <a:solidFill>
                  <a:srgbClr val="60A0C0"/>
                </a:solidFill>
                <a:latin typeface="Arial"/>
                <a:cs typeface="Arial"/>
              </a:rPr>
              <a:t> urbanism</a:t>
            </a:r>
          </a:p>
          <a:p>
            <a:pPr>
              <a:lnSpc>
                <a:spcPct val="50000"/>
              </a:lnSpc>
              <a:spcBef>
                <a:spcPct val="50000"/>
              </a:spcBef>
              <a:defRPr/>
            </a:pPr>
            <a:r>
              <a:rPr lang="en-US" sz="1800" b="1" dirty="0" smtClean="0">
                <a:solidFill>
                  <a:srgbClr val="000000"/>
                </a:solidFill>
                <a:latin typeface="Arial"/>
                <a:cs typeface="Arial"/>
              </a:rPr>
              <a:t>White Flint, </a:t>
            </a:r>
            <a:r>
              <a:rPr lang="en-US" sz="1800" dirty="0" smtClean="0">
                <a:solidFill>
                  <a:srgbClr val="000000"/>
                </a:solidFill>
                <a:latin typeface="Arial"/>
                <a:cs typeface="Arial"/>
              </a:rPr>
              <a:t>N Bethesda MD</a:t>
            </a:r>
            <a:r>
              <a:rPr lang="en-US" sz="1600" dirty="0" smtClean="0">
                <a:solidFill>
                  <a:srgbClr val="000000"/>
                </a:solidFill>
                <a:latin typeface="Arial"/>
                <a:cs typeface="Arial"/>
              </a:rPr>
              <a:t>: W.F. </a:t>
            </a:r>
            <a:r>
              <a:rPr lang="en-US" sz="1600" dirty="0" err="1" smtClean="0">
                <a:solidFill>
                  <a:srgbClr val="000000"/>
                </a:solidFill>
                <a:latin typeface="Arial"/>
                <a:cs typeface="Arial"/>
              </a:rPr>
              <a:t>Ptrship</a:t>
            </a:r>
            <a:r>
              <a:rPr lang="en-US" sz="1600" dirty="0" smtClean="0">
                <a:solidFill>
                  <a:srgbClr val="000000"/>
                </a:solidFill>
                <a:latin typeface="Arial"/>
                <a:cs typeface="Arial"/>
              </a:rPr>
              <a:t>, Montgomery </a:t>
            </a:r>
            <a:r>
              <a:rPr lang="en-US" sz="1600" dirty="0" err="1" smtClean="0">
                <a:solidFill>
                  <a:srgbClr val="000000"/>
                </a:solidFill>
                <a:latin typeface="Arial"/>
                <a:cs typeface="Arial"/>
              </a:rPr>
              <a:t>Cty</a:t>
            </a:r>
            <a:r>
              <a:rPr lang="en-US" sz="1600" dirty="0" smtClean="0">
                <a:solidFill>
                  <a:srgbClr val="000000"/>
                </a:solidFill>
                <a:latin typeface="Arial"/>
                <a:cs typeface="Arial"/>
              </a:rPr>
              <a:t>, </a:t>
            </a:r>
            <a:r>
              <a:rPr lang="en-US" sz="1600" dirty="0" err="1" smtClean="0">
                <a:solidFill>
                  <a:srgbClr val="000000"/>
                </a:solidFill>
                <a:latin typeface="Arial"/>
                <a:cs typeface="Arial"/>
              </a:rPr>
              <a:t>Glatting</a:t>
            </a:r>
            <a:r>
              <a:rPr lang="en-US" sz="1600" dirty="0" smtClean="0">
                <a:solidFill>
                  <a:srgbClr val="000000"/>
                </a:solidFill>
                <a:latin typeface="Arial"/>
                <a:cs typeface="Arial"/>
              </a:rPr>
              <a:t> Jackson, var. designers</a:t>
            </a:r>
          </a:p>
          <a:p>
            <a:pPr>
              <a:lnSpc>
                <a:spcPct val="50000"/>
              </a:lnSpc>
              <a:spcBef>
                <a:spcPct val="50000"/>
              </a:spcBef>
              <a:defRPr/>
            </a:pPr>
            <a:r>
              <a:rPr lang="en-US" sz="1600" dirty="0" smtClean="0">
                <a:solidFill>
                  <a:srgbClr val="000000"/>
                </a:solidFill>
                <a:latin typeface="Arial"/>
                <a:cs typeface="Arial"/>
              </a:rPr>
              <a:t>-new high-rise downtown over 20 years, $6-7 </a:t>
            </a:r>
            <a:r>
              <a:rPr lang="en-US" sz="1600" dirty="0" err="1" smtClean="0">
                <a:solidFill>
                  <a:srgbClr val="000000"/>
                </a:solidFill>
                <a:latin typeface="Arial"/>
                <a:cs typeface="Arial"/>
              </a:rPr>
              <a:t>bil</a:t>
            </a:r>
            <a:r>
              <a:rPr lang="en-US" sz="1600" dirty="0" smtClean="0">
                <a:solidFill>
                  <a:srgbClr val="000000"/>
                </a:solidFill>
                <a:latin typeface="Arial"/>
                <a:cs typeface="Arial"/>
              </a:rPr>
              <a:t> tax revenue, 10k residents – 25% affordable </a:t>
            </a:r>
            <a:endParaRPr lang="en-US" sz="1600" dirty="0">
              <a:solidFill>
                <a:srgbClr val="000000"/>
              </a:solidFill>
              <a:latin typeface="Arial"/>
              <a:cs typeface="Arial"/>
            </a:endParaRPr>
          </a:p>
        </p:txBody>
      </p:sp>
      <p:sp>
        <p:nvSpPr>
          <p:cNvPr id="82946" name="TextBox 6"/>
          <p:cNvSpPr txBox="1">
            <a:spLocks noChangeArrowheads="1"/>
          </p:cNvSpPr>
          <p:nvPr/>
        </p:nvSpPr>
        <p:spPr bwMode="auto">
          <a:xfrm>
            <a:off x="0" y="3581400"/>
            <a:ext cx="46482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a:defRPr/>
            </a:pPr>
            <a:endParaRPr lang="en-US" sz="1600" dirty="0">
              <a:latin typeface="Calibri" charset="0"/>
            </a:endParaRPr>
          </a:p>
        </p:txBody>
      </p:sp>
      <p:pic>
        <p:nvPicPr>
          <p:cNvPr id="74756" name="Picture 5" descr="Picture 1.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838200"/>
            <a:ext cx="4584364" cy="266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57" name="Picture 6" descr="White Flint blvd.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 y="3711867"/>
            <a:ext cx="4584365" cy="31461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descr="streets.pn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48200" y="838200"/>
            <a:ext cx="4495799" cy="4008148"/>
          </a:xfrm>
          <a:prstGeom prst="rect">
            <a:avLst/>
          </a:prstGeom>
        </p:spPr>
      </p:pic>
      <p:pic>
        <p:nvPicPr>
          <p:cNvPr id="2" name="Picture 1" descr="Screen Shot 2015-06-14 at 4.14.58 PM.pn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48199" y="4919460"/>
            <a:ext cx="4495799" cy="1938540"/>
          </a:xfrm>
          <a:prstGeom prst="rect">
            <a:avLst/>
          </a:prstGeom>
        </p:spPr>
      </p:pic>
    </p:spTree>
    <p:extLst>
      <p:ext uri="{BB962C8B-B14F-4D97-AF65-F5344CB8AC3E}">
        <p14:creationId xmlns:p14="http://schemas.microsoft.com/office/powerpoint/2010/main" val="4163512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6"/>
          <p:cNvSpPr txBox="1">
            <a:spLocks noChangeArrowheads="1"/>
          </p:cNvSpPr>
          <p:nvPr/>
        </p:nvSpPr>
        <p:spPr bwMode="auto">
          <a:xfrm>
            <a:off x="0" y="3581400"/>
            <a:ext cx="46482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a:defRPr/>
            </a:pPr>
            <a:endParaRPr lang="en-US" sz="1600" dirty="0">
              <a:solidFill>
                <a:prstClr val="white"/>
              </a:solidFill>
              <a:latin typeface="Calibri" charset="0"/>
            </a:endParaRPr>
          </a:p>
        </p:txBody>
      </p:sp>
      <p:pic>
        <p:nvPicPr>
          <p:cNvPr id="6" name="Picture 6" descr="111NorthBethesda.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7959" y="863827"/>
            <a:ext cx="2671763" cy="3271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northbethesdamarket.jpg"/>
          <p:cNvPicPr>
            <a:picLocks noChangeAspect="1"/>
          </p:cNvPicPr>
          <p:nvPr/>
        </p:nvPicPr>
        <p:blipFill rotWithShape="1">
          <a:blip r:embed="rId4" cstate="email">
            <a:extLst>
              <a:ext uri="{28A0092B-C50C-407E-A947-70E740481C1C}">
                <a14:useLocalDpi xmlns:a14="http://schemas.microsoft.com/office/drawing/2010/main"/>
              </a:ext>
            </a:extLst>
          </a:blip>
          <a:srcRect b="-234"/>
          <a:stretch/>
        </p:blipFill>
        <p:spPr bwMode="auto">
          <a:xfrm>
            <a:off x="0" y="850489"/>
            <a:ext cx="2141024" cy="32851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descr="015Pike-Rose.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83508" y="3142751"/>
            <a:ext cx="3960492" cy="1985827"/>
          </a:xfrm>
          <a:prstGeom prst="rect">
            <a:avLst/>
          </a:prstGeom>
        </p:spPr>
      </p:pic>
      <p:pic>
        <p:nvPicPr>
          <p:cNvPr id="4" name="Picture 3" descr="066PikeRose.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83508" y="5252101"/>
            <a:ext cx="3960492" cy="1605898"/>
          </a:xfrm>
          <a:prstGeom prst="rect">
            <a:avLst/>
          </a:prstGeom>
        </p:spPr>
      </p:pic>
      <p:pic>
        <p:nvPicPr>
          <p:cNvPr id="5" name="Picture 4" descr="midp2.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183508" y="863826"/>
            <a:ext cx="3960492" cy="2092791"/>
          </a:xfrm>
          <a:prstGeom prst="rect">
            <a:avLst/>
          </a:prstGeom>
        </p:spPr>
      </p:pic>
      <p:pic>
        <p:nvPicPr>
          <p:cNvPr id="10" name="Picture 9" descr="Screen Shot 2014-09-08 at 11.14.25 PM.png"/>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4281671"/>
            <a:ext cx="4959723" cy="2576328"/>
          </a:xfrm>
          <a:prstGeom prst="rect">
            <a:avLst/>
          </a:prstGeom>
        </p:spPr>
      </p:pic>
      <p:sp>
        <p:nvSpPr>
          <p:cNvPr id="12" name="Text Box 4"/>
          <p:cNvSpPr txBox="1">
            <a:spLocks noChangeArrowheads="1"/>
          </p:cNvSpPr>
          <p:nvPr/>
        </p:nvSpPr>
        <p:spPr bwMode="auto">
          <a:xfrm>
            <a:off x="0" y="53028"/>
            <a:ext cx="9144000" cy="7745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50000"/>
              </a:lnSpc>
              <a:spcBef>
                <a:spcPct val="50000"/>
              </a:spcBef>
              <a:defRPr/>
            </a:pPr>
            <a:r>
              <a:rPr lang="en-US" sz="1800" b="1" i="1" dirty="0" smtClean="0">
                <a:solidFill>
                  <a:srgbClr val="60A0C0"/>
                </a:solidFill>
                <a:latin typeface="Arial"/>
                <a:cs typeface="Arial"/>
              </a:rPr>
              <a:t>From edge city sprawl to developer-led </a:t>
            </a:r>
            <a:r>
              <a:rPr lang="en-US" sz="1800" b="1" i="1" dirty="0" err="1" smtClean="0">
                <a:solidFill>
                  <a:srgbClr val="60A0C0"/>
                </a:solidFill>
                <a:latin typeface="Arial"/>
                <a:cs typeface="Arial"/>
              </a:rPr>
              <a:t>walkable</a:t>
            </a:r>
            <a:r>
              <a:rPr lang="en-US" sz="1800" b="1" i="1" dirty="0" smtClean="0">
                <a:solidFill>
                  <a:srgbClr val="60A0C0"/>
                </a:solidFill>
                <a:latin typeface="Arial"/>
                <a:cs typeface="Arial"/>
              </a:rPr>
              <a:t> urbanism</a:t>
            </a:r>
          </a:p>
          <a:p>
            <a:pPr>
              <a:lnSpc>
                <a:spcPct val="50000"/>
              </a:lnSpc>
              <a:spcBef>
                <a:spcPct val="50000"/>
              </a:spcBef>
              <a:defRPr/>
            </a:pPr>
            <a:r>
              <a:rPr lang="en-US" sz="1800" b="1" dirty="0" smtClean="0">
                <a:solidFill>
                  <a:srgbClr val="000000"/>
                </a:solidFill>
                <a:latin typeface="Arial"/>
                <a:cs typeface="Arial"/>
              </a:rPr>
              <a:t>White Flint, </a:t>
            </a:r>
            <a:r>
              <a:rPr lang="en-US" sz="1800" dirty="0" smtClean="0">
                <a:solidFill>
                  <a:srgbClr val="000000"/>
                </a:solidFill>
                <a:latin typeface="Arial"/>
                <a:cs typeface="Arial"/>
              </a:rPr>
              <a:t>N Bethesda MD</a:t>
            </a:r>
            <a:r>
              <a:rPr lang="en-US" sz="1600" dirty="0" smtClean="0">
                <a:solidFill>
                  <a:srgbClr val="000000"/>
                </a:solidFill>
                <a:latin typeface="Arial"/>
                <a:cs typeface="Arial"/>
              </a:rPr>
              <a:t>: W.F. </a:t>
            </a:r>
            <a:r>
              <a:rPr lang="en-US" sz="1600" dirty="0" err="1" smtClean="0">
                <a:solidFill>
                  <a:srgbClr val="000000"/>
                </a:solidFill>
                <a:latin typeface="Arial"/>
                <a:cs typeface="Arial"/>
              </a:rPr>
              <a:t>Ptrship</a:t>
            </a:r>
            <a:r>
              <a:rPr lang="en-US" sz="1600" dirty="0" smtClean="0">
                <a:solidFill>
                  <a:srgbClr val="000000"/>
                </a:solidFill>
                <a:latin typeface="Arial"/>
                <a:cs typeface="Arial"/>
              </a:rPr>
              <a:t>, Montgomery </a:t>
            </a:r>
            <a:r>
              <a:rPr lang="en-US" sz="1600" dirty="0" err="1" smtClean="0">
                <a:solidFill>
                  <a:srgbClr val="000000"/>
                </a:solidFill>
                <a:latin typeface="Arial"/>
                <a:cs typeface="Arial"/>
              </a:rPr>
              <a:t>Cty</a:t>
            </a:r>
            <a:r>
              <a:rPr lang="en-US" sz="1600" dirty="0" smtClean="0">
                <a:solidFill>
                  <a:srgbClr val="000000"/>
                </a:solidFill>
                <a:latin typeface="Arial"/>
                <a:cs typeface="Arial"/>
              </a:rPr>
              <a:t>, </a:t>
            </a:r>
            <a:r>
              <a:rPr lang="en-US" sz="1600" dirty="0" err="1" smtClean="0">
                <a:solidFill>
                  <a:srgbClr val="000000"/>
                </a:solidFill>
                <a:latin typeface="Arial"/>
                <a:cs typeface="Arial"/>
              </a:rPr>
              <a:t>Glatting</a:t>
            </a:r>
            <a:r>
              <a:rPr lang="en-US" sz="1600" dirty="0" smtClean="0">
                <a:solidFill>
                  <a:srgbClr val="000000"/>
                </a:solidFill>
                <a:latin typeface="Arial"/>
                <a:cs typeface="Arial"/>
              </a:rPr>
              <a:t> Jackson, var. designers</a:t>
            </a:r>
          </a:p>
          <a:p>
            <a:pPr>
              <a:lnSpc>
                <a:spcPct val="50000"/>
              </a:lnSpc>
              <a:spcBef>
                <a:spcPct val="50000"/>
              </a:spcBef>
              <a:defRPr/>
            </a:pPr>
            <a:r>
              <a:rPr lang="en-US" sz="1600" dirty="0" smtClean="0">
                <a:solidFill>
                  <a:srgbClr val="000000"/>
                </a:solidFill>
                <a:latin typeface="Arial"/>
                <a:cs typeface="Arial"/>
              </a:rPr>
              <a:t>-new high-rise downtown over 20 years, $6-7 </a:t>
            </a:r>
            <a:r>
              <a:rPr lang="en-US" sz="1600" dirty="0" err="1" smtClean="0">
                <a:solidFill>
                  <a:srgbClr val="000000"/>
                </a:solidFill>
                <a:latin typeface="Arial"/>
                <a:cs typeface="Arial"/>
              </a:rPr>
              <a:t>bil</a:t>
            </a:r>
            <a:r>
              <a:rPr lang="en-US" sz="1600" dirty="0" smtClean="0">
                <a:solidFill>
                  <a:srgbClr val="000000"/>
                </a:solidFill>
                <a:latin typeface="Arial"/>
                <a:cs typeface="Arial"/>
              </a:rPr>
              <a:t> tax revenue, 10k residents – 25% affordable </a:t>
            </a:r>
            <a:endParaRPr lang="en-US" sz="1600" dirty="0">
              <a:solidFill>
                <a:srgbClr val="000000"/>
              </a:solidFill>
              <a:latin typeface="Arial"/>
              <a:cs typeface="Arial"/>
            </a:endParaRPr>
          </a:p>
        </p:txBody>
      </p:sp>
    </p:spTree>
    <p:extLst>
      <p:ext uri="{BB962C8B-B14F-4D97-AF65-F5344CB8AC3E}">
        <p14:creationId xmlns:p14="http://schemas.microsoft.com/office/powerpoint/2010/main" val="41620689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extBox 5"/>
          <p:cNvSpPr txBox="1">
            <a:spLocks noChangeArrowheads="1"/>
          </p:cNvSpPr>
          <p:nvPr/>
        </p:nvSpPr>
        <p:spPr bwMode="auto">
          <a:xfrm>
            <a:off x="0" y="0"/>
            <a:ext cx="899160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dirty="0">
                <a:solidFill>
                  <a:srgbClr val="60A0C0"/>
                </a:solidFill>
              </a:rPr>
              <a:t>From IBM </a:t>
            </a:r>
            <a:r>
              <a:rPr lang="en-US" sz="1800" b="1" i="1" dirty="0" smtClean="0">
                <a:solidFill>
                  <a:srgbClr val="60A0C0"/>
                </a:solidFill>
              </a:rPr>
              <a:t>research &amp; manufacturing site </a:t>
            </a:r>
            <a:r>
              <a:rPr lang="en-US" sz="1800" b="1" i="1" dirty="0">
                <a:solidFill>
                  <a:srgbClr val="60A0C0"/>
                </a:solidFill>
              </a:rPr>
              <a:t>to Austin’s </a:t>
            </a:r>
            <a:r>
              <a:rPr lang="en-US" sz="1800" b="1" i="1" dirty="0" smtClean="0">
                <a:solidFill>
                  <a:srgbClr val="60A0C0"/>
                </a:solidFill>
              </a:rPr>
              <a:t>upscale second </a:t>
            </a:r>
            <a:r>
              <a:rPr lang="en-US" sz="1800" b="1" i="1" dirty="0">
                <a:solidFill>
                  <a:srgbClr val="60A0C0"/>
                </a:solidFill>
              </a:rPr>
              <a:t>Downtown</a:t>
            </a:r>
          </a:p>
          <a:p>
            <a:pPr eaLnBrk="1" hangingPunct="1"/>
            <a:r>
              <a:rPr lang="en-US" sz="1800" b="1" dirty="0"/>
              <a:t>Domain, </a:t>
            </a:r>
            <a:r>
              <a:rPr lang="en-US" sz="1800" dirty="0"/>
              <a:t>Austin, TX : Endeavor Realty, Simon </a:t>
            </a:r>
            <a:r>
              <a:rPr lang="en-US" sz="1800" dirty="0" smtClean="0"/>
              <a:t>Retail, </a:t>
            </a:r>
            <a:r>
              <a:rPr lang="en-US" sz="1800" dirty="0" err="1" smtClean="0"/>
              <a:t>Gensler</a:t>
            </a:r>
            <a:r>
              <a:rPr lang="en-US" sz="1800" dirty="0" smtClean="0"/>
              <a:t>, various firms </a:t>
            </a:r>
            <a:endParaRPr lang="en-US" dirty="0"/>
          </a:p>
        </p:txBody>
      </p:sp>
      <p:pic>
        <p:nvPicPr>
          <p:cNvPr id="2" name="Picture 1" descr="Screen Shot 2015-09-23 at 3.15.05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29125" y="772248"/>
            <a:ext cx="3014876" cy="3014876"/>
          </a:xfrm>
          <a:prstGeom prst="rect">
            <a:avLst/>
          </a:prstGeom>
        </p:spPr>
      </p:pic>
      <p:pic>
        <p:nvPicPr>
          <p:cNvPr id="3" name="Picture 2" descr="Screen Shot 2015-09-23 at 3.14.39 P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4138" y="772249"/>
            <a:ext cx="3014875" cy="3014875"/>
          </a:xfrm>
          <a:prstGeom prst="rect">
            <a:avLst/>
          </a:prstGeom>
        </p:spPr>
      </p:pic>
      <p:pic>
        <p:nvPicPr>
          <p:cNvPr id="4" name="Picture 3" descr="Screen Shot 2015-09-23 at 3.13.52 PM.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772248"/>
            <a:ext cx="2984423" cy="3014876"/>
          </a:xfrm>
          <a:prstGeom prst="rect">
            <a:avLst/>
          </a:prstGeom>
        </p:spPr>
      </p:pic>
      <p:sp>
        <p:nvSpPr>
          <p:cNvPr id="5" name="TextBox 4"/>
          <p:cNvSpPr txBox="1"/>
          <p:nvPr/>
        </p:nvSpPr>
        <p:spPr>
          <a:xfrm>
            <a:off x="1167137" y="806571"/>
            <a:ext cx="7655043" cy="369332"/>
          </a:xfrm>
          <a:prstGeom prst="rect">
            <a:avLst/>
          </a:prstGeom>
          <a:noFill/>
        </p:spPr>
        <p:txBody>
          <a:bodyPr wrap="square" rtlCol="0">
            <a:spAutoFit/>
          </a:bodyPr>
          <a:lstStyle/>
          <a:p>
            <a:r>
              <a:rPr lang="en-US" b="1" dirty="0" smtClean="0">
                <a:solidFill>
                  <a:srgbClr val="FF0000"/>
                </a:solidFill>
              </a:rPr>
              <a:t>2005					    2015						  2035</a:t>
            </a:r>
            <a:endParaRPr lang="en-US" b="1" dirty="0">
              <a:solidFill>
                <a:srgbClr val="FF0000"/>
              </a:solidFill>
            </a:endParaRPr>
          </a:p>
        </p:txBody>
      </p:sp>
      <p:pic>
        <p:nvPicPr>
          <p:cNvPr id="7" name="Picture 6" descr="P1260114-vi.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3884376"/>
            <a:ext cx="3964832" cy="2973624"/>
          </a:xfrm>
          <a:prstGeom prst="rect">
            <a:avLst/>
          </a:prstGeom>
        </p:spPr>
      </p:pic>
      <p:pic>
        <p:nvPicPr>
          <p:cNvPr id="10" name="Picture 9" descr="Screen Shot 2015-09-23 at 4.03.05 PM.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071161" y="3884376"/>
            <a:ext cx="5072839" cy="2973623"/>
          </a:xfrm>
          <a:prstGeom prst="rect">
            <a:avLst/>
          </a:prstGeom>
        </p:spPr>
      </p:pic>
    </p:spTree>
    <p:extLst>
      <p:ext uri="{BB962C8B-B14F-4D97-AF65-F5344CB8AC3E}">
        <p14:creationId xmlns:p14="http://schemas.microsoft.com/office/powerpoint/2010/main" val="5434465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TextBox 7"/>
          <p:cNvSpPr txBox="1">
            <a:spLocks noChangeArrowheads="1"/>
          </p:cNvSpPr>
          <p:nvPr/>
        </p:nvSpPr>
        <p:spPr bwMode="auto">
          <a:xfrm>
            <a:off x="4038600" y="6019800"/>
            <a:ext cx="51054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600" dirty="0">
                <a:solidFill>
                  <a:prstClr val="black"/>
                </a:solidFill>
                <a:latin typeface="Arial" charset="0"/>
                <a:ea typeface="ヒラギノ角ゴ Pro W3" charset="0"/>
                <a:cs typeface="ヒラギノ角ゴ Pro W3" charset="0"/>
              </a:rPr>
              <a:t>Fritz </a:t>
            </a:r>
            <a:r>
              <a:rPr lang="en-US" sz="1600" dirty="0" err="1">
                <a:solidFill>
                  <a:prstClr val="black"/>
                </a:solidFill>
                <a:latin typeface="Arial" charset="0"/>
                <a:ea typeface="ヒラギノ角ゴ Pro W3" charset="0"/>
                <a:cs typeface="ヒラギノ角ゴ Pro W3" charset="0"/>
              </a:rPr>
              <a:t>Haeg</a:t>
            </a:r>
            <a:r>
              <a:rPr lang="en-US" sz="1600" dirty="0">
                <a:solidFill>
                  <a:prstClr val="black"/>
                </a:solidFill>
                <a:latin typeface="Arial" charset="0"/>
                <a:ea typeface="ヒラギノ角ゴ Pro W3" charset="0"/>
                <a:cs typeface="ヒラギノ角ゴ Pro W3" charset="0"/>
              </a:rPr>
              <a:t>, </a:t>
            </a:r>
            <a:r>
              <a:rPr lang="en-US" sz="1600" i="1" dirty="0">
                <a:solidFill>
                  <a:prstClr val="black"/>
                </a:solidFill>
                <a:latin typeface="Arial" charset="0"/>
                <a:ea typeface="ヒラギノ角ゴ Pro W3" charset="0"/>
                <a:cs typeface="ヒラギノ角ゴ Pro W3" charset="0"/>
              </a:rPr>
              <a:t>Edible Estates: Attack on the Front Lawn</a:t>
            </a:r>
          </a:p>
        </p:txBody>
      </p:sp>
      <p:sp>
        <p:nvSpPr>
          <p:cNvPr id="173060" name="TextBox 2"/>
          <p:cNvSpPr txBox="1">
            <a:spLocks noChangeArrowheads="1"/>
          </p:cNvSpPr>
          <p:nvPr/>
        </p:nvSpPr>
        <p:spPr bwMode="auto">
          <a:xfrm>
            <a:off x="228600" y="762000"/>
            <a:ext cx="3581400" cy="54784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800" b="1" dirty="0">
                <a:solidFill>
                  <a:prstClr val="black"/>
                </a:solidFill>
                <a:latin typeface="Arial" charset="0"/>
                <a:ea typeface="小塚ゴシック Pro EL" charset="0"/>
                <a:cs typeface="小塚ゴシック Pro EL" charset="0"/>
              </a:rPr>
              <a:t>strategy</a:t>
            </a:r>
            <a:r>
              <a:rPr lang="en-US" sz="1800" dirty="0">
                <a:solidFill>
                  <a:prstClr val="black"/>
                </a:solidFill>
                <a:latin typeface="Arial" charset="0"/>
                <a:cs typeface="Snell Roundhand" charset="0"/>
              </a:rPr>
              <a:t>:</a:t>
            </a: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r>
              <a:rPr lang="en-US" sz="3600" b="1" dirty="0">
                <a:solidFill>
                  <a:prstClr val="black"/>
                </a:solidFill>
                <a:latin typeface="Arial" charset="0"/>
                <a:ea typeface="ヒラギノ角ゴ Pro W3" charset="0"/>
                <a:cs typeface="ヒラギノ角ゴ Pro W3" charset="0"/>
              </a:rPr>
              <a:t>Re-greening</a:t>
            </a: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endParaRPr lang="en-US" sz="2800" b="1" dirty="0">
              <a:solidFill>
                <a:prstClr val="black"/>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0000FF"/>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smtClean="0">
                <a:solidFill>
                  <a:srgbClr val="60A0C0"/>
                </a:solidFill>
                <a:latin typeface="Arial" charset="0"/>
                <a:ea typeface="ヒラギノ角ゴ Pro W3" charset="0"/>
                <a:cs typeface="ヒラギノ角ゴ Pro W3" charset="0"/>
              </a:rPr>
              <a:t>Reconstruct local ecology, </a:t>
            </a:r>
            <a:r>
              <a:rPr lang="en-US" sz="2000" dirty="0">
                <a:solidFill>
                  <a:srgbClr val="60A0C0"/>
                </a:solidFill>
                <a:latin typeface="Arial" charset="0"/>
                <a:ea typeface="ヒラギノ角ゴ Pro W3" charset="0"/>
                <a:cs typeface="ヒラギノ角ゴ Pro W3" charset="0"/>
              </a:rPr>
              <a:t>d</a:t>
            </a:r>
            <a:r>
              <a:rPr lang="en-US" sz="2000" dirty="0" smtClean="0">
                <a:solidFill>
                  <a:srgbClr val="60A0C0"/>
                </a:solidFill>
                <a:latin typeface="Arial" charset="0"/>
                <a:ea typeface="ヒラギノ角ゴ Pro W3" charset="0"/>
                <a:cs typeface="ヒラギノ角ゴ Pro W3" charset="0"/>
              </a:rPr>
              <a:t>aylight </a:t>
            </a:r>
            <a:r>
              <a:rPr lang="en-US" sz="2000" dirty="0" err="1" smtClean="0">
                <a:solidFill>
                  <a:srgbClr val="60A0C0"/>
                </a:solidFill>
                <a:latin typeface="Arial" charset="0"/>
                <a:ea typeface="ヒラギノ角ゴ Pro W3" charset="0"/>
                <a:cs typeface="ヒラギノ角ゴ Pro W3" charset="0"/>
              </a:rPr>
              <a:t>culverted</a:t>
            </a:r>
            <a:r>
              <a:rPr lang="en-US" sz="2000" dirty="0" smtClean="0">
                <a:solidFill>
                  <a:srgbClr val="60A0C0"/>
                </a:solidFill>
                <a:latin typeface="Arial" charset="0"/>
                <a:ea typeface="ヒラギノ角ゴ Pro W3" charset="0"/>
                <a:cs typeface="ヒラギノ角ゴ Pro W3" charset="0"/>
              </a:rPr>
              <a:t> streams, and clean runoff</a:t>
            </a:r>
          </a:p>
          <a:p>
            <a:pPr defTabSz="914400" fontAlgn="base">
              <a:spcBef>
                <a:spcPct val="0"/>
              </a:spcBef>
              <a:spcAft>
                <a:spcPct val="0"/>
              </a:spcAft>
            </a:pPr>
            <a:endParaRPr lang="en-US" sz="2000" dirty="0" smtClean="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smtClean="0">
                <a:solidFill>
                  <a:srgbClr val="60A0C0"/>
                </a:solidFill>
                <a:latin typeface="Arial" charset="0"/>
                <a:ea typeface="ヒラギノ角ゴ Pro W3" charset="0"/>
                <a:cs typeface="ヒラギノ角ゴ Pro W3" charset="0"/>
              </a:rPr>
              <a:t>Add parks to increase adjacent property values</a:t>
            </a: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Food and energy production</a:t>
            </a:r>
          </a:p>
          <a:p>
            <a:pPr defTabSz="914400" fontAlgn="base">
              <a:spcBef>
                <a:spcPct val="0"/>
              </a:spcBef>
              <a:spcAft>
                <a:spcPct val="0"/>
              </a:spcAft>
            </a:pPr>
            <a:endParaRPr lang="en-US" sz="2000" dirty="0">
              <a:solidFill>
                <a:srgbClr val="60A0C0"/>
              </a:solidFill>
              <a:latin typeface="Arial" charset="0"/>
              <a:ea typeface="ヒラギノ角ゴ Pro W3" charset="0"/>
              <a:cs typeface="ヒラギノ角ゴ Pro W3" charset="0"/>
            </a:endParaRPr>
          </a:p>
          <a:p>
            <a:pPr defTabSz="914400" fontAlgn="base">
              <a:spcBef>
                <a:spcPct val="0"/>
              </a:spcBef>
              <a:spcAft>
                <a:spcPct val="0"/>
              </a:spcAft>
            </a:pPr>
            <a:r>
              <a:rPr lang="en-US" sz="2000" dirty="0">
                <a:solidFill>
                  <a:srgbClr val="60A0C0"/>
                </a:solidFill>
                <a:latin typeface="Arial" charset="0"/>
                <a:ea typeface="ヒラギノ角ゴ Pro W3" charset="0"/>
                <a:cs typeface="ヒラギノ角ゴ Pro W3" charset="0"/>
              </a:rPr>
              <a:t>Carbon sequestration</a:t>
            </a:r>
          </a:p>
          <a:p>
            <a:pPr defTabSz="914400" fontAlgn="base">
              <a:spcBef>
                <a:spcPct val="0"/>
              </a:spcBef>
              <a:spcAft>
                <a:spcPct val="0"/>
              </a:spcAft>
            </a:pPr>
            <a:endParaRPr lang="en-US" sz="2000" dirty="0">
              <a:solidFill>
                <a:srgbClr val="0000FF"/>
              </a:solidFill>
              <a:latin typeface="Arial" charset="0"/>
              <a:ea typeface="ヒラギノ角ゴ Pro W3" charset="0"/>
              <a:cs typeface="ヒラギノ角ゴ Pro W3" charset="0"/>
            </a:endParaRPr>
          </a:p>
          <a:p>
            <a:pPr defTabSz="914400" fontAlgn="base">
              <a:spcBef>
                <a:spcPct val="0"/>
              </a:spcBef>
              <a:spcAft>
                <a:spcPct val="0"/>
              </a:spcAft>
            </a:pPr>
            <a:endParaRPr lang="en-US" sz="2800" b="1" dirty="0">
              <a:solidFill>
                <a:prstClr val="black"/>
              </a:solidFill>
              <a:latin typeface="Arial" charset="0"/>
              <a:ea typeface="ヒラギノ角ゴ Pro W3" charset="0"/>
              <a:cs typeface="ヒラギノ角ゴ Pro W3" charset="0"/>
            </a:endParaRPr>
          </a:p>
        </p:txBody>
      </p:sp>
      <p:pic>
        <p:nvPicPr>
          <p:cNvPr id="173062" name="Picture 6" descr="ee02-spread65.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51313" y="457200"/>
            <a:ext cx="4992687" cy="5486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1807091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3" descr="4-11_Phalen_diagram.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22638" y="609600"/>
            <a:ext cx="5821362" cy="2557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9091" name="Picture 4" descr="boardwalk.jpg"/>
          <p:cNvPicPr>
            <a:picLocks noChangeAspect="1"/>
          </p:cNvPicPr>
          <p:nvPr/>
        </p:nvPicPr>
        <p:blipFill>
          <a:blip r:embed="rId4" cstate="print">
            <a:lum bright="6000" contrast="-8000"/>
            <a:extLst>
              <a:ext uri="{28A0092B-C50C-407E-A947-70E740481C1C}">
                <a14:useLocalDpi xmlns:a14="http://schemas.microsoft.com/office/drawing/2010/main"/>
              </a:ext>
            </a:extLst>
          </a:blip>
          <a:srcRect/>
          <a:stretch>
            <a:fillRect/>
          </a:stretch>
        </p:blipFill>
        <p:spPr bwMode="auto">
          <a:xfrm>
            <a:off x="3341688" y="4953000"/>
            <a:ext cx="5802312"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9092" name="Picture 5" descr="migration.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0" y="609600"/>
            <a:ext cx="3275013" cy="632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9093" name="TextBox 8"/>
          <p:cNvSpPr txBox="1">
            <a:spLocks noChangeArrowheads="1"/>
          </p:cNvSpPr>
          <p:nvPr/>
        </p:nvSpPr>
        <p:spPr bwMode="auto">
          <a:xfrm>
            <a:off x="0" y="0"/>
            <a:ext cx="91440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600" b="1" i="1" dirty="0">
                <a:solidFill>
                  <a:srgbClr val="60A0C0"/>
                </a:solidFill>
                <a:latin typeface="Arial" charset="0"/>
              </a:rPr>
              <a:t>from shopping center to wetland w/ new lakefront property investment</a:t>
            </a:r>
          </a:p>
          <a:p>
            <a:pPr defTabSz="914400" fontAlgn="base">
              <a:spcBef>
                <a:spcPct val="0"/>
              </a:spcBef>
              <a:spcAft>
                <a:spcPct val="0"/>
              </a:spcAft>
            </a:pPr>
            <a:r>
              <a:rPr lang="en-US" sz="1600" b="1" dirty="0" err="1">
                <a:solidFill>
                  <a:prstClr val="black"/>
                </a:solidFill>
                <a:latin typeface="Arial" charset="0"/>
              </a:rPr>
              <a:t>Phalen</a:t>
            </a:r>
            <a:r>
              <a:rPr lang="en-US" sz="1600" b="1" dirty="0">
                <a:solidFill>
                  <a:prstClr val="black"/>
                </a:solidFill>
                <a:latin typeface="Arial" charset="0"/>
              </a:rPr>
              <a:t> Village</a:t>
            </a:r>
            <a:r>
              <a:rPr lang="en-US" sz="1600" dirty="0">
                <a:solidFill>
                  <a:prstClr val="black"/>
                </a:solidFill>
                <a:latin typeface="Arial" charset="0"/>
              </a:rPr>
              <a:t>, St Paul, MN, </a:t>
            </a:r>
            <a:r>
              <a:rPr lang="en-US" sz="1600" dirty="0" err="1">
                <a:solidFill>
                  <a:prstClr val="black"/>
                </a:solidFill>
                <a:latin typeface="Arial" charset="0"/>
              </a:rPr>
              <a:t>U.Minnesota</a:t>
            </a:r>
            <a:r>
              <a:rPr lang="en-US" sz="1600" dirty="0">
                <a:solidFill>
                  <a:prstClr val="black"/>
                </a:solidFill>
                <a:latin typeface="Arial" charset="0"/>
              </a:rPr>
              <a:t> CALA (</a:t>
            </a:r>
            <a:r>
              <a:rPr lang="en-US" sz="1600" dirty="0" err="1">
                <a:solidFill>
                  <a:prstClr val="black"/>
                </a:solidFill>
                <a:latin typeface="Arial" charset="0"/>
              </a:rPr>
              <a:t>Dowdell</a:t>
            </a:r>
            <a:r>
              <a:rPr lang="en-US" sz="1600" dirty="0">
                <a:solidFill>
                  <a:prstClr val="black"/>
                </a:solidFill>
                <a:latin typeface="Arial" charset="0"/>
              </a:rPr>
              <a:t>, </a:t>
            </a:r>
            <a:r>
              <a:rPr lang="en-US" sz="1600" dirty="0" err="1">
                <a:solidFill>
                  <a:prstClr val="black"/>
                </a:solidFill>
                <a:latin typeface="Arial" charset="0"/>
              </a:rPr>
              <a:t>Fraker</a:t>
            </a:r>
            <a:r>
              <a:rPr lang="en-US" sz="1600" dirty="0">
                <a:solidFill>
                  <a:prstClr val="black"/>
                </a:solidFill>
                <a:latin typeface="Arial" charset="0"/>
              </a:rPr>
              <a:t>, </a:t>
            </a:r>
            <a:r>
              <a:rPr lang="en-US" sz="1600" dirty="0" err="1">
                <a:solidFill>
                  <a:prstClr val="black"/>
                </a:solidFill>
                <a:latin typeface="Arial" charset="0"/>
              </a:rPr>
              <a:t>Nassauer</a:t>
            </a:r>
            <a:r>
              <a:rPr lang="en-US" sz="1600" dirty="0">
                <a:solidFill>
                  <a:prstClr val="black"/>
                </a:solidFill>
                <a:latin typeface="Arial" charset="0"/>
              </a:rPr>
              <a:t>) and City of St. Paul</a:t>
            </a:r>
          </a:p>
        </p:txBody>
      </p:sp>
      <p:sp>
        <p:nvSpPr>
          <p:cNvPr id="89094" name="TextBox 9"/>
          <p:cNvSpPr txBox="1">
            <a:spLocks noChangeArrowheads="1"/>
          </p:cNvSpPr>
          <p:nvPr/>
        </p:nvSpPr>
        <p:spPr bwMode="auto">
          <a:xfrm>
            <a:off x="3352800" y="2895600"/>
            <a:ext cx="47244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0"/>
              </a:spcBef>
              <a:spcAft>
                <a:spcPct val="0"/>
              </a:spcAft>
            </a:pPr>
            <a:r>
              <a:rPr lang="en-US" sz="1400">
                <a:solidFill>
                  <a:prstClr val="black"/>
                </a:solidFill>
                <a:latin typeface="Arial" charset="0"/>
              </a:rPr>
              <a:t>Before			       After</a:t>
            </a:r>
          </a:p>
        </p:txBody>
      </p:sp>
      <p:pic>
        <p:nvPicPr>
          <p:cNvPr id="89095" name="Picture 7" descr="C:\My Documents\writing\hofstra conference\Dead Malls - images\Phalen dead.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352800" y="3429000"/>
            <a:ext cx="57912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descr="Phalen_Hawk_2015.jpg"/>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352800" y="3294909"/>
            <a:ext cx="5806440" cy="3604301"/>
          </a:xfrm>
          <a:prstGeom prst="rect">
            <a:avLst/>
          </a:prstGeom>
        </p:spPr>
      </p:pic>
    </p:spTree>
    <p:extLst>
      <p:ext uri="{BB962C8B-B14F-4D97-AF65-F5344CB8AC3E}">
        <p14:creationId xmlns:p14="http://schemas.microsoft.com/office/powerpoint/2010/main" val="5870185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3"/>
          <p:cNvSpPr txBox="1">
            <a:spLocks noChangeArrowheads="1"/>
          </p:cNvSpPr>
          <p:nvPr/>
        </p:nvSpPr>
        <p:spPr bwMode="auto">
          <a:xfrm>
            <a:off x="4114800" y="1066800"/>
            <a:ext cx="48768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50000"/>
              </a:spcBef>
              <a:spcAft>
                <a:spcPct val="0"/>
              </a:spcAft>
            </a:pPr>
            <a:r>
              <a:rPr lang="en-US" sz="1800" b="1" dirty="0" err="1">
                <a:solidFill>
                  <a:prstClr val="black"/>
                </a:solidFill>
                <a:latin typeface="Arial" charset="0"/>
              </a:rPr>
              <a:t>Daylighting</a:t>
            </a:r>
            <a:r>
              <a:rPr lang="en-US" sz="1800" dirty="0">
                <a:solidFill>
                  <a:prstClr val="black"/>
                </a:solidFill>
                <a:latin typeface="Arial" charset="0"/>
              </a:rPr>
              <a:t> Thornton Creek in Northgate Mall parking lot, LEED-ND pilot program</a:t>
            </a:r>
          </a:p>
        </p:txBody>
      </p:sp>
      <p:pic>
        <p:nvPicPr>
          <p:cNvPr id="91139" name="Picture 5" descr="Plan diagram of Northgate.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066800"/>
            <a:ext cx="3998913" cy="556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1140" name="Picture 6" descr="ThorntonBEFORE.jpg                                             000BFD44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1000" y="1720850"/>
            <a:ext cx="2286000" cy="1631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1141" name="Picture 7" descr="ThorntonAFTER.jpg                                              000BFD44Macintosh HD                   C3E30C5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91000" y="3417888"/>
            <a:ext cx="4497388" cy="3211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1142" name="Text Box 8"/>
          <p:cNvSpPr txBox="1">
            <a:spLocks noChangeArrowheads="1"/>
          </p:cNvSpPr>
          <p:nvPr/>
        </p:nvSpPr>
        <p:spPr bwMode="auto">
          <a:xfrm>
            <a:off x="6477000" y="3200400"/>
            <a:ext cx="2133600" cy="214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spcBef>
                <a:spcPct val="50000"/>
              </a:spcBef>
              <a:spcAft>
                <a:spcPct val="0"/>
              </a:spcAft>
            </a:pPr>
            <a:r>
              <a:rPr lang="en-US" sz="800">
                <a:solidFill>
                  <a:prstClr val="black"/>
                </a:solidFill>
                <a:latin typeface="Arial" charset="0"/>
              </a:rPr>
              <a:t>Photos: Sky-Pix Aerial Photography</a:t>
            </a:r>
          </a:p>
        </p:txBody>
      </p:sp>
      <p:sp>
        <p:nvSpPr>
          <p:cNvPr id="91143" name="Text Box 6"/>
          <p:cNvSpPr txBox="1">
            <a:spLocks noChangeArrowheads="1"/>
          </p:cNvSpPr>
          <p:nvPr/>
        </p:nvSpPr>
        <p:spPr bwMode="auto">
          <a:xfrm>
            <a:off x="0" y="0"/>
            <a:ext cx="9144000" cy="9623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defTabSz="914400" fontAlgn="base">
              <a:lnSpc>
                <a:spcPct val="80000"/>
              </a:lnSpc>
              <a:spcBef>
                <a:spcPct val="50000"/>
              </a:spcBef>
            </a:pPr>
            <a:r>
              <a:rPr lang="en-US" sz="1600" b="1" i="1" dirty="0">
                <a:solidFill>
                  <a:srgbClr val="60A0C0"/>
                </a:solidFill>
                <a:latin typeface="Arial" charset="0"/>
              </a:rPr>
              <a:t>from parking lot to mixed-use TOD with condos, senior housing, </a:t>
            </a:r>
            <a:r>
              <a:rPr lang="en-US" sz="1600" b="1" i="1" dirty="0" err="1">
                <a:solidFill>
                  <a:srgbClr val="60A0C0"/>
                </a:solidFill>
                <a:latin typeface="Arial" charset="0"/>
              </a:rPr>
              <a:t>daylit</a:t>
            </a:r>
            <a:r>
              <a:rPr lang="en-US" sz="1600" b="1" i="1" dirty="0">
                <a:solidFill>
                  <a:srgbClr val="60A0C0"/>
                </a:solidFill>
                <a:latin typeface="Arial" charset="0"/>
              </a:rPr>
              <a:t> creek and wetlands</a:t>
            </a:r>
          </a:p>
          <a:p>
            <a:pPr defTabSz="914400" fontAlgn="base">
              <a:lnSpc>
                <a:spcPct val="80000"/>
              </a:lnSpc>
              <a:spcBef>
                <a:spcPct val="50000"/>
              </a:spcBef>
            </a:pPr>
            <a:r>
              <a:rPr lang="en-US" sz="1600" b="1" dirty="0">
                <a:solidFill>
                  <a:prstClr val="black"/>
                </a:solidFill>
                <a:latin typeface="Arial" charset="0"/>
              </a:rPr>
              <a:t>Thornton Place</a:t>
            </a:r>
            <a:r>
              <a:rPr lang="en-US" sz="1600" dirty="0">
                <a:solidFill>
                  <a:prstClr val="black"/>
                </a:solidFill>
                <a:latin typeface="Arial" charset="0"/>
              </a:rPr>
              <a:t>, Northgate Mall, North Seattle, WA:  LEED-ND pilot program  </a:t>
            </a:r>
          </a:p>
          <a:p>
            <a:pPr defTabSz="914400" fontAlgn="base">
              <a:lnSpc>
                <a:spcPct val="80000"/>
              </a:lnSpc>
              <a:spcBef>
                <a:spcPct val="50000"/>
              </a:spcBef>
            </a:pPr>
            <a:r>
              <a:rPr lang="en-US" sz="1600" dirty="0" err="1">
                <a:solidFill>
                  <a:prstClr val="black"/>
                </a:solidFill>
                <a:latin typeface="Arial" charset="0"/>
              </a:rPr>
              <a:t>Mithun</a:t>
            </a:r>
            <a:r>
              <a:rPr lang="en-US" sz="1600" dirty="0">
                <a:solidFill>
                  <a:prstClr val="black"/>
                </a:solidFill>
                <a:latin typeface="Arial" charset="0"/>
              </a:rPr>
              <a:t> Architects for Stellar Holdings &amp; </a:t>
            </a:r>
            <a:r>
              <a:rPr lang="en-US" sz="1600" dirty="0" err="1">
                <a:solidFill>
                  <a:prstClr val="black"/>
                </a:solidFill>
                <a:latin typeface="Arial" charset="0"/>
              </a:rPr>
              <a:t>Lorig</a:t>
            </a:r>
            <a:r>
              <a:rPr lang="en-US" sz="1600" dirty="0">
                <a:solidFill>
                  <a:prstClr val="black"/>
                </a:solidFill>
                <a:latin typeface="Arial" charset="0"/>
              </a:rPr>
              <a:t> Associates		</a:t>
            </a:r>
            <a:endParaRPr lang="en-US" sz="1600" i="1" dirty="0">
              <a:solidFill>
                <a:prstClr val="black"/>
              </a:solidFill>
              <a:latin typeface="Arial" charset="0"/>
            </a:endParaRPr>
          </a:p>
        </p:txBody>
      </p:sp>
      <p:sp>
        <p:nvSpPr>
          <p:cNvPr id="91144" name="Rectangle 10"/>
          <p:cNvSpPr>
            <a:spLocks noChangeArrowheads="1"/>
          </p:cNvSpPr>
          <p:nvPr/>
        </p:nvSpPr>
        <p:spPr bwMode="auto">
          <a:xfrm>
            <a:off x="0" y="6613525"/>
            <a:ext cx="2524125" cy="24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sz="1000">
                <a:solidFill>
                  <a:prstClr val="black"/>
                </a:solidFill>
                <a:latin typeface="Arial" charset="0"/>
                <a:ea typeface="ＭＳ Ｐゴシック" charset="-128"/>
                <a:cs typeface="ＭＳ Ｐゴシック" charset="-128"/>
              </a:rPr>
              <a:t>source: Dunham-Jones, Williamson, 2011</a:t>
            </a:r>
          </a:p>
        </p:txBody>
      </p:sp>
    </p:spTree>
    <p:extLst>
      <p:ext uri="{BB962C8B-B14F-4D97-AF65-F5344CB8AC3E}">
        <p14:creationId xmlns:p14="http://schemas.microsoft.com/office/powerpoint/2010/main" val="41942370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243765" y="1881496"/>
            <a:ext cx="8671667" cy="1447800"/>
          </a:xfrm>
        </p:spPr>
        <p:txBody>
          <a:bodyPr>
            <a:normAutofit fontScale="90000"/>
          </a:bodyPr>
          <a:lstStyle/>
          <a:p>
            <a:pPr algn="l"/>
            <a:r>
              <a:rPr lang="en-US" sz="3900" b="1" dirty="0" smtClean="0">
                <a:latin typeface="Arial" charset="0"/>
                <a:cs typeface="+mj-cs"/>
              </a:rPr>
              <a:t>11 tactics for retrofitting suburbia</a:t>
            </a:r>
            <a:r>
              <a:rPr lang="en-US" sz="3900" b="1" dirty="0">
                <a:latin typeface="Arial" charset="0"/>
                <a:cs typeface="+mj-cs"/>
              </a:rPr>
              <a:t/>
            </a:r>
            <a:br>
              <a:rPr lang="en-US" sz="3900" b="1" dirty="0">
                <a:latin typeface="Arial" charset="0"/>
                <a:cs typeface="+mj-cs"/>
              </a:rPr>
            </a:br>
            <a:r>
              <a:rPr lang="en-US" sz="3000" b="1" dirty="0">
                <a:latin typeface="Arial" charset="0"/>
                <a:cs typeface="+mj-cs"/>
              </a:rPr>
              <a:t/>
            </a:r>
            <a:br>
              <a:rPr lang="en-US" sz="3000" b="1" dirty="0">
                <a:latin typeface="Arial" charset="0"/>
                <a:cs typeface="+mj-cs"/>
              </a:rPr>
            </a:br>
            <a:r>
              <a:rPr lang="en-US" sz="2800" b="1" dirty="0">
                <a:solidFill>
                  <a:srgbClr val="60A0C0"/>
                </a:solidFill>
                <a:latin typeface="Arial"/>
                <a:ea typeface="ＭＳ Ｐゴシック" charset="0"/>
                <a:cs typeface="Arial"/>
              </a:rPr>
              <a:t>derived from </a:t>
            </a:r>
            <a:r>
              <a:rPr lang="en-US" sz="2800" b="1" dirty="0" smtClean="0">
                <a:solidFill>
                  <a:srgbClr val="60A0C0"/>
                </a:solidFill>
                <a:latin typeface="Arial"/>
                <a:ea typeface="ＭＳ Ｐゴシック" charset="0"/>
                <a:cs typeface="Arial"/>
              </a:rPr>
              <a:t>multiple </a:t>
            </a:r>
            <a:r>
              <a:rPr lang="en-US" sz="2800" b="1" dirty="0">
                <a:solidFill>
                  <a:srgbClr val="60A0C0"/>
                </a:solidFill>
                <a:latin typeface="Arial"/>
                <a:ea typeface="ＭＳ Ｐゴシック" charset="0"/>
                <a:cs typeface="Arial"/>
              </a:rPr>
              <a:t>case </a:t>
            </a:r>
            <a:r>
              <a:rPr lang="en-US" sz="2800" b="1" dirty="0" smtClean="0">
                <a:solidFill>
                  <a:srgbClr val="60A0C0"/>
                </a:solidFill>
                <a:latin typeface="Arial"/>
                <a:ea typeface="ＭＳ Ｐゴシック" charset="0"/>
                <a:cs typeface="Arial"/>
              </a:rPr>
              <a:t>studies</a:t>
            </a:r>
            <a:br>
              <a:rPr lang="en-US" sz="2800" b="1" dirty="0" smtClean="0">
                <a:solidFill>
                  <a:srgbClr val="60A0C0"/>
                </a:solidFill>
                <a:latin typeface="Arial"/>
                <a:ea typeface="ＭＳ Ｐゴシック" charset="0"/>
                <a:cs typeface="Arial"/>
              </a:rPr>
            </a:br>
            <a:r>
              <a:rPr lang="en-US" sz="2800" b="1" dirty="0">
                <a:solidFill>
                  <a:srgbClr val="60A0C0"/>
                </a:solidFill>
                <a:latin typeface="Arial"/>
                <a:ea typeface="ＭＳ Ｐゴシック" charset="0"/>
                <a:cs typeface="Arial"/>
              </a:rPr>
              <a:t/>
            </a:r>
            <a:br>
              <a:rPr lang="en-US" sz="2800" b="1" dirty="0">
                <a:solidFill>
                  <a:srgbClr val="60A0C0"/>
                </a:solidFill>
                <a:latin typeface="Arial"/>
                <a:ea typeface="ＭＳ Ｐゴシック" charset="0"/>
                <a:cs typeface="Arial"/>
              </a:rPr>
            </a:br>
            <a:r>
              <a:rPr lang="en-US" sz="2800" b="1" dirty="0" smtClean="0">
                <a:solidFill>
                  <a:srgbClr val="60A0C0"/>
                </a:solidFill>
                <a:latin typeface="Arial"/>
                <a:ea typeface="ＭＳ Ｐゴシック" charset="0"/>
                <a:cs typeface="Arial"/>
              </a:rPr>
              <a:t>ranging </a:t>
            </a:r>
            <a:r>
              <a:rPr lang="en-US" sz="2800" b="1" dirty="0">
                <a:solidFill>
                  <a:srgbClr val="60A0C0"/>
                </a:solidFill>
                <a:latin typeface="Arial"/>
                <a:ea typeface="ＭＳ Ｐゴシック" charset="0"/>
                <a:cs typeface="Arial"/>
              </a:rPr>
              <a:t>from “reusing the box</a:t>
            </a:r>
            <a:r>
              <a:rPr lang="en-US" sz="2800" b="1" dirty="0" smtClean="0">
                <a:solidFill>
                  <a:srgbClr val="60A0C0"/>
                </a:solidFill>
                <a:latin typeface="Arial"/>
                <a:ea typeface="ＭＳ Ｐゴシック" charset="0"/>
                <a:cs typeface="Arial"/>
              </a:rPr>
              <a:t>” </a:t>
            </a:r>
            <a:r>
              <a:rPr lang="en-US" sz="2800" b="1" dirty="0">
                <a:solidFill>
                  <a:srgbClr val="60A0C0"/>
                </a:solidFill>
                <a:latin typeface="Arial"/>
                <a:ea typeface="ＭＳ Ｐゴシック" charset="0"/>
                <a:cs typeface="Arial"/>
              </a:rPr>
              <a:t>to the imperative to invest in durable, environmentally-responsive, high quality design and materials for buildings and places that will be resilient over time.</a:t>
            </a:r>
          </a:p>
        </p:txBody>
      </p:sp>
    </p:spTree>
    <p:extLst>
      <p:ext uri="{BB962C8B-B14F-4D97-AF65-F5344CB8AC3E}">
        <p14:creationId xmlns:p14="http://schemas.microsoft.com/office/powerpoint/2010/main" val="347756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1026"/>
          <p:cNvSpPr txBox="1">
            <a:spLocks noChangeArrowheads="1"/>
          </p:cNvSpPr>
          <p:nvPr/>
        </p:nvSpPr>
        <p:spPr bwMode="auto">
          <a:xfrm>
            <a:off x="228588" y="4648203"/>
            <a:ext cx="8610949" cy="639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REUSE THE BOX</a:t>
            </a:r>
          </a:p>
        </p:txBody>
      </p:sp>
      <p:sp>
        <p:nvSpPr>
          <p:cNvPr id="110595" name="Rectangle 1027"/>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#1</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42863936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Text Box 2"/>
          <p:cNvSpPr txBox="1">
            <a:spLocks noChangeArrowheads="1"/>
          </p:cNvSpPr>
          <p:nvPr/>
        </p:nvSpPr>
        <p:spPr bwMode="auto">
          <a:xfrm>
            <a:off x="152400" y="76202"/>
            <a:ext cx="88392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#1: REUSE THE BOX</a:t>
            </a:r>
          </a:p>
        </p:txBody>
      </p:sp>
      <p:pic>
        <p:nvPicPr>
          <p:cNvPr id="495619" name="Picture 3" descr="Foleys-Belmar_1995.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4154495"/>
            <a:ext cx="2819400" cy="209708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495620" name="Picture 4" descr="Foleys-Belmar_2015.jpg                                         000BFD44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17840" y="4148138"/>
            <a:ext cx="2697163" cy="210661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495621" name="Text Box 5"/>
          <p:cNvSpPr txBox="1">
            <a:spLocks noChangeArrowheads="1"/>
          </p:cNvSpPr>
          <p:nvPr/>
        </p:nvSpPr>
        <p:spPr bwMode="auto">
          <a:xfrm>
            <a:off x="152400" y="6324601"/>
            <a:ext cx="8991600" cy="338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eaLnBrk="1" hangingPunct="1">
              <a:spcBef>
                <a:spcPct val="50000"/>
              </a:spcBef>
            </a:pPr>
            <a:r>
              <a:rPr lang="en-US" sz="1600">
                <a:solidFill>
                  <a:srgbClr val="000000"/>
                </a:solidFill>
                <a:latin typeface="Arial" charset="0"/>
                <a:ea typeface="ヒラギノ角ゴ Pro W3" charset="0"/>
                <a:cs typeface="ヒラギノ角ゴ Pro W3" charset="0"/>
              </a:rPr>
              <a:t>Foley</a:t>
            </a:r>
            <a:r>
              <a:rPr lang="ja-JP" altLang="en-US" sz="1600">
                <a:solidFill>
                  <a:srgbClr val="000000"/>
                </a:solidFill>
                <a:latin typeface="Arial"/>
                <a:ea typeface="ヒラギノ角ゴ Pro W3" charset="0"/>
                <a:cs typeface="ヒラギノ角ゴ Pro W3" charset="0"/>
              </a:rPr>
              <a:t>’</a:t>
            </a:r>
            <a:r>
              <a:rPr lang="en-US" sz="1600">
                <a:solidFill>
                  <a:srgbClr val="000000"/>
                </a:solidFill>
                <a:latin typeface="Arial" charset="0"/>
                <a:ea typeface="ヒラギノ角ゴ Pro W3" charset="0"/>
                <a:cs typeface="ヒラギノ角ゴ Pro W3" charset="0"/>
              </a:rPr>
              <a:t>s department store prototype, at Belmar and CityCenter Englewood, near Denver, Colorado</a:t>
            </a:r>
          </a:p>
        </p:txBody>
      </p:sp>
      <p:sp>
        <p:nvSpPr>
          <p:cNvPr id="495622" name="Text Box 6"/>
          <p:cNvSpPr txBox="1">
            <a:spLocks noChangeArrowheads="1"/>
          </p:cNvSpPr>
          <p:nvPr/>
        </p:nvSpPr>
        <p:spPr bwMode="auto">
          <a:xfrm>
            <a:off x="273051" y="3563938"/>
            <a:ext cx="8642351" cy="3693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eaLnBrk="1" hangingPunct="1">
              <a:spcBef>
                <a:spcPct val="50000"/>
              </a:spcBef>
            </a:pPr>
            <a:r>
              <a:rPr lang="en-US" sz="1800" b="1">
                <a:solidFill>
                  <a:srgbClr val="000000"/>
                </a:solidFill>
                <a:latin typeface="Arial" charset="0"/>
                <a:ea typeface="ヒラギノ角ゴ Pro W3" charset="0"/>
                <a:cs typeface="ヒラギノ角ゴ Pro W3" charset="0"/>
              </a:rPr>
              <a:t>Reused Foley</a:t>
            </a:r>
            <a:r>
              <a:rPr lang="ja-JP" altLang="en-US" sz="1800" b="1">
                <a:solidFill>
                  <a:srgbClr val="000000"/>
                </a:solidFill>
                <a:latin typeface="Arial"/>
                <a:ea typeface="ヒラギノ角ゴ Pro W3" charset="0"/>
                <a:cs typeface="ヒラギノ角ゴ Pro W3" charset="0"/>
              </a:rPr>
              <a:t>’</a:t>
            </a:r>
            <a:r>
              <a:rPr lang="en-US" sz="1800" b="1">
                <a:solidFill>
                  <a:srgbClr val="000000"/>
                </a:solidFill>
                <a:latin typeface="Arial" charset="0"/>
                <a:ea typeface="ヒラギノ角ゴ Pro W3" charset="0"/>
                <a:cs typeface="ヒラギノ角ゴ Pro W3" charset="0"/>
              </a:rPr>
              <a:t>s prototype store at Belmar… </a:t>
            </a:r>
          </a:p>
        </p:txBody>
      </p:sp>
      <p:pic>
        <p:nvPicPr>
          <p:cNvPr id="495623" name="Picture 2" descr="Bel_wrap.jpg                                                   0048CBA1uqbar1                         BCFB4E1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67400" y="4114800"/>
            <a:ext cx="3276600" cy="218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5624" name="Text Box 8"/>
          <p:cNvSpPr txBox="1">
            <a:spLocks noChangeArrowheads="1"/>
          </p:cNvSpPr>
          <p:nvPr/>
        </p:nvSpPr>
        <p:spPr bwMode="auto">
          <a:xfrm>
            <a:off x="6705600" y="6248407"/>
            <a:ext cx="2286000" cy="215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r">
              <a:spcBef>
                <a:spcPct val="50000"/>
              </a:spcBef>
            </a:pPr>
            <a:r>
              <a:rPr lang="en-US" sz="800">
                <a:solidFill>
                  <a:srgbClr val="000000"/>
                </a:solidFill>
                <a:latin typeface="Arial" charset="0"/>
                <a:ea typeface="ヒラギノ角ゴ Pro W3" charset="0"/>
                <a:cs typeface="ヒラギノ角ゴ Pro W3" charset="0"/>
              </a:rPr>
              <a:t>Photo and diagrams: June Williamson</a:t>
            </a:r>
          </a:p>
        </p:txBody>
      </p:sp>
      <p:pic>
        <p:nvPicPr>
          <p:cNvPr id="495625" name="Picture 9" descr="Bel_Dicks_JW_09.jpg                                            000BFD44Macintosh HD                   C3E30C5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6200" y="609603"/>
            <a:ext cx="4343400" cy="29495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840867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228588" y="4648205"/>
            <a:ext cx="8610949" cy="1331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200" b="1" dirty="0">
                <a:latin typeface="Arial"/>
                <a:cs typeface="Arial"/>
              </a:rPr>
              <a:t>PROVIDE ENVIRONMENTAL REPAIR: </a:t>
            </a:r>
          </a:p>
          <a:p>
            <a:pPr algn="ctr">
              <a:spcBef>
                <a:spcPct val="50000"/>
              </a:spcBef>
              <a:defRPr/>
            </a:pPr>
            <a:r>
              <a:rPr lang="en-US" sz="3200" b="1" dirty="0" smtClean="0">
                <a:latin typeface="Arial"/>
                <a:cs typeface="Arial"/>
              </a:rPr>
              <a:t>RE-ESTABLISHING </a:t>
            </a:r>
            <a:r>
              <a:rPr lang="en-US" sz="3200" b="1" dirty="0">
                <a:latin typeface="Arial"/>
                <a:cs typeface="Arial"/>
              </a:rPr>
              <a:t>WETLANDS &amp; CREEKS</a:t>
            </a:r>
          </a:p>
        </p:txBody>
      </p:sp>
      <p:sp>
        <p:nvSpPr>
          <p:cNvPr id="111619"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#2</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40658765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Text Box 6"/>
          <p:cNvSpPr txBox="1">
            <a:spLocks noChangeArrowheads="1"/>
          </p:cNvSpPr>
          <p:nvPr/>
        </p:nvSpPr>
        <p:spPr bwMode="auto">
          <a:xfrm>
            <a:off x="304800" y="6477000"/>
            <a:ext cx="8763000" cy="2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914400" fontAlgn="base">
              <a:lnSpc>
                <a:spcPct val="80000"/>
              </a:lnSpc>
              <a:spcBef>
                <a:spcPct val="50000"/>
              </a:spcBef>
              <a:spcAft>
                <a:spcPct val="0"/>
              </a:spcAft>
            </a:pPr>
            <a:r>
              <a:rPr lang="en-US" sz="1600" b="1">
                <a:solidFill>
                  <a:srgbClr val="000000"/>
                </a:solidFill>
                <a:ea typeface="ＭＳ Ｐゴシック" charset="0"/>
                <a:cs typeface="ＭＳ Ｐゴシック" charset="0"/>
              </a:rPr>
              <a:t>Thornton Place</a:t>
            </a:r>
            <a:r>
              <a:rPr lang="en-US" sz="1600">
                <a:solidFill>
                  <a:srgbClr val="000000"/>
                </a:solidFill>
                <a:ea typeface="ＭＳ Ｐゴシック" charset="0"/>
                <a:cs typeface="ＭＳ Ｐゴシック" charset="0"/>
              </a:rPr>
              <a:t>, North Seattle, WA: Mithun Architects for Stellar Holdings &amp; Lorig Associates</a:t>
            </a:r>
          </a:p>
        </p:txBody>
      </p:sp>
      <p:sp>
        <p:nvSpPr>
          <p:cNvPr id="621571" name="Text Box 3"/>
          <p:cNvSpPr txBox="1">
            <a:spLocks noChangeArrowheads="1"/>
          </p:cNvSpPr>
          <p:nvPr/>
        </p:nvSpPr>
        <p:spPr bwMode="auto">
          <a:xfrm>
            <a:off x="4114800" y="685800"/>
            <a:ext cx="48768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US" b="1">
                <a:solidFill>
                  <a:srgbClr val="000000"/>
                </a:solidFill>
                <a:latin typeface="Arial" charset="0"/>
                <a:ea typeface="ヒラギノ角ゴ Pro W3" charset="0"/>
                <a:cs typeface="ヒラギノ角ゴ Pro W3" charset="0"/>
              </a:rPr>
              <a:t>Daylighting</a:t>
            </a:r>
            <a:r>
              <a:rPr lang="en-US">
                <a:solidFill>
                  <a:srgbClr val="000000"/>
                </a:solidFill>
                <a:latin typeface="Arial" charset="0"/>
                <a:ea typeface="ヒラギノ角ゴ Pro W3" charset="0"/>
                <a:cs typeface="ヒラギノ角ゴ Pro W3" charset="0"/>
              </a:rPr>
              <a:t> Thornton Creek in Northgate Mall parking lot, LEED-ND pilot program</a:t>
            </a:r>
          </a:p>
        </p:txBody>
      </p:sp>
      <p:pic>
        <p:nvPicPr>
          <p:cNvPr id="621573" name="Picture 5" descr="Thornton_jw_1.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86200" y="1584325"/>
            <a:ext cx="5257800" cy="4587875"/>
          </a:xfrm>
          <a:prstGeom prst="rect">
            <a:avLst/>
          </a:prstGeom>
          <a:noFill/>
          <a:extLst>
            <a:ext uri="{909E8E84-426E-40dd-AFC4-6F175D3DCCD1}">
              <a14:hiddenFill xmlns="" xmlns:a14="http://schemas.microsoft.com/office/drawing/2010/main">
                <a:solidFill>
                  <a:srgbClr val="FFFFFF"/>
                </a:solidFill>
              </a14:hiddenFill>
            </a:ext>
          </a:extLst>
        </p:spPr>
      </p:pic>
      <p:pic>
        <p:nvPicPr>
          <p:cNvPr id="621574" name="Picture 6" descr="Thornton_jw_2.jpg                                              000BFD44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85800"/>
            <a:ext cx="3810000" cy="5486400"/>
          </a:xfrm>
          <a:prstGeom prst="rect">
            <a:avLst/>
          </a:prstGeom>
          <a:noFill/>
          <a:extLst>
            <a:ext uri="{909E8E84-426E-40dd-AFC4-6F175D3DCCD1}">
              <a14:hiddenFill xmlns="" xmlns:a14="http://schemas.microsoft.com/office/drawing/2010/main">
                <a:solidFill>
                  <a:srgbClr val="FFFFFF"/>
                </a:solidFill>
              </a14:hiddenFill>
            </a:ext>
          </a:extLst>
        </p:spPr>
      </p:pic>
      <p:sp>
        <p:nvSpPr>
          <p:cNvPr id="621575" name="Text Box 7"/>
          <p:cNvSpPr txBox="1">
            <a:spLocks noChangeArrowheads="1"/>
          </p:cNvSpPr>
          <p:nvPr/>
        </p:nvSpPr>
        <p:spPr bwMode="auto">
          <a:xfrm>
            <a:off x="0" y="76200"/>
            <a:ext cx="91440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eaLnBrk="0" fontAlgn="base" hangingPunct="0">
              <a:spcBef>
                <a:spcPct val="50000"/>
              </a:spcBef>
              <a:spcAft>
                <a:spcPct val="0"/>
              </a:spcAft>
            </a:pPr>
            <a:r>
              <a:rPr lang="en-US" sz="2800" b="1" dirty="0">
                <a:solidFill>
                  <a:srgbClr val="FF0000"/>
                </a:solidFill>
                <a:latin typeface="Arial" charset="0"/>
                <a:ea typeface="ヒラギノ角ゴ Pro W3" charset="0"/>
                <a:cs typeface="ヒラギノ角ゴ Pro W3" charset="0"/>
              </a:rPr>
              <a:t>#2: ENVIRONMENTAL REPAIR - </a:t>
            </a:r>
            <a:r>
              <a:rPr lang="en-US" sz="2400" b="1" dirty="0">
                <a:solidFill>
                  <a:srgbClr val="FF0000"/>
                </a:solidFill>
                <a:latin typeface="Arial" charset="0"/>
                <a:ea typeface="ヒラギノ角ゴ Pro W3" charset="0"/>
                <a:cs typeface="ヒラギノ角ゴ Pro W3" charset="0"/>
              </a:rPr>
              <a:t>WETLANDS &amp; CREEKS</a:t>
            </a:r>
            <a:endParaRPr lang="en-US" sz="2800" b="1" dirty="0">
              <a:solidFill>
                <a:srgbClr val="FF0000"/>
              </a:solidFill>
              <a:latin typeface="Arial" charset="0"/>
              <a:ea typeface="ヒラギノ角ゴ Pro W3" charset="0"/>
              <a:cs typeface="ヒラギノ角ゴ Pro W3" charset="0"/>
            </a:endParaRPr>
          </a:p>
        </p:txBody>
      </p:sp>
      <p:sp>
        <p:nvSpPr>
          <p:cNvPr id="621576" name="Text Box 8"/>
          <p:cNvSpPr txBox="1">
            <a:spLocks noChangeArrowheads="1"/>
          </p:cNvSpPr>
          <p:nvPr/>
        </p:nvSpPr>
        <p:spPr bwMode="auto">
          <a:xfrm>
            <a:off x="7010400" y="6172200"/>
            <a:ext cx="213360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defTabSz="914400" fontAlgn="base">
              <a:spcBef>
                <a:spcPct val="50000"/>
              </a:spcBef>
              <a:spcAft>
                <a:spcPct val="0"/>
              </a:spcAft>
            </a:pPr>
            <a:r>
              <a:rPr lang="en-US" sz="800">
                <a:solidFill>
                  <a:srgbClr val="000000"/>
                </a:solidFill>
                <a:latin typeface="Arial" charset="0"/>
                <a:ea typeface="ヒラギノ角ゴ Pro W3" charset="0"/>
                <a:cs typeface="ヒラギノ角ゴ Pro W3" charset="0"/>
              </a:rPr>
              <a:t>Photos: June Williamson</a:t>
            </a:r>
          </a:p>
        </p:txBody>
      </p:sp>
    </p:spTree>
    <p:extLst>
      <p:ext uri="{BB962C8B-B14F-4D97-AF65-F5344CB8AC3E}">
        <p14:creationId xmlns:p14="http://schemas.microsoft.com/office/powerpoint/2010/main" val="31647048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228588" y="4648208"/>
            <a:ext cx="8610949" cy="11776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REVISE ZONING + PUBLIC WORKS STANDARDS</a:t>
            </a:r>
          </a:p>
        </p:txBody>
      </p:sp>
      <p:sp>
        <p:nvSpPr>
          <p:cNvPr id="113667"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#3</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224990333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TextBox 3"/>
          <p:cNvSpPr txBox="1">
            <a:spLocks noChangeArrowheads="1"/>
          </p:cNvSpPr>
          <p:nvPr/>
        </p:nvSpPr>
        <p:spPr bwMode="auto">
          <a:xfrm>
            <a:off x="5029200" y="3182939"/>
            <a:ext cx="4114800" cy="1077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a:solidFill>
                  <a:srgbClr val="FF0000"/>
                </a:solidFill>
                <a:latin typeface="Calibri" charset="0"/>
                <a:ea typeface="ＭＳ Ｐゴシック" charset="0"/>
                <a:cs typeface="ＭＳ Ｐゴシック" charset="0"/>
              </a:rPr>
              <a:t>   </a:t>
            </a:r>
            <a:endParaRPr lang="en-US" sz="1600">
              <a:solidFill>
                <a:srgbClr val="49A3CD"/>
              </a:solidFill>
              <a:latin typeface="Calibri" charset="0"/>
              <a:ea typeface="ＭＳ Ｐゴシック" charset="0"/>
              <a:cs typeface="ＭＳ Ｐゴシック" charset="0"/>
            </a:endParaRPr>
          </a:p>
          <a:p>
            <a:pPr eaLnBrk="1" hangingPunct="1"/>
            <a:endParaRPr lang="en-US" sz="1600">
              <a:solidFill>
                <a:srgbClr val="49A3CD"/>
              </a:solidFill>
              <a:latin typeface="Calibri" charset="0"/>
              <a:ea typeface="ＭＳ Ｐゴシック" charset="0"/>
              <a:cs typeface="ＭＳ Ｐゴシック" charset="0"/>
            </a:endParaRPr>
          </a:p>
          <a:p>
            <a:pPr eaLnBrk="1" hangingPunct="1"/>
            <a:endParaRPr lang="en-US" sz="1600">
              <a:solidFill>
                <a:srgbClr val="49A3CD"/>
              </a:solidFill>
              <a:latin typeface="Calibri" charset="0"/>
              <a:ea typeface="ＭＳ Ｐゴシック" charset="0"/>
              <a:cs typeface="ＭＳ Ｐゴシック" charset="0"/>
            </a:endParaRPr>
          </a:p>
          <a:p>
            <a:pPr eaLnBrk="1" hangingPunct="1"/>
            <a:r>
              <a:rPr lang="en-US" sz="1600">
                <a:solidFill>
                  <a:srgbClr val="49A3CD"/>
                </a:solidFill>
                <a:latin typeface="Calibri" charset="0"/>
                <a:ea typeface="ＭＳ Ｐゴシック" charset="0"/>
                <a:cs typeface="ＭＳ Ｐゴシック" charset="0"/>
              </a:rPr>
              <a:t> </a:t>
            </a:r>
          </a:p>
        </p:txBody>
      </p:sp>
      <p:sp>
        <p:nvSpPr>
          <p:cNvPr id="680963" name="TextBox 2"/>
          <p:cNvSpPr txBox="1">
            <a:spLocks noChangeArrowheads="1"/>
          </p:cNvSpPr>
          <p:nvPr/>
        </p:nvSpPr>
        <p:spPr bwMode="auto">
          <a:xfrm>
            <a:off x="228599" y="1463679"/>
            <a:ext cx="3787775" cy="15696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b="1" dirty="0" smtClean="0">
                <a:solidFill>
                  <a:srgbClr val="000000"/>
                </a:solidFill>
                <a:cs typeface="Arial" charset="0"/>
              </a:rPr>
              <a:t>ITE Manual: </a:t>
            </a:r>
          </a:p>
          <a:p>
            <a:pPr eaLnBrk="1" hangingPunct="1"/>
            <a:r>
              <a:rPr lang="en-US" b="1" dirty="0" smtClean="0">
                <a:solidFill>
                  <a:srgbClr val="000000"/>
                </a:solidFill>
                <a:cs typeface="Arial" charset="0"/>
              </a:rPr>
              <a:t>Designing </a:t>
            </a:r>
            <a:r>
              <a:rPr lang="en-US" b="1" dirty="0" err="1" smtClean="0">
                <a:solidFill>
                  <a:srgbClr val="000000"/>
                </a:solidFill>
                <a:cs typeface="Arial" charset="0"/>
              </a:rPr>
              <a:t>Walkable</a:t>
            </a:r>
            <a:r>
              <a:rPr lang="en-US" b="1" dirty="0" smtClean="0">
                <a:solidFill>
                  <a:srgbClr val="000000"/>
                </a:solidFill>
                <a:cs typeface="Arial" charset="0"/>
              </a:rPr>
              <a:t> Urban Thoroughfares </a:t>
            </a:r>
            <a:endParaRPr lang="en-US" b="1" dirty="0">
              <a:solidFill>
                <a:srgbClr val="000000"/>
              </a:solidFill>
              <a:cs typeface="Arial" charset="0"/>
            </a:endParaRPr>
          </a:p>
          <a:p>
            <a:pPr eaLnBrk="1" hangingPunct="1"/>
            <a:endParaRPr lang="en-US" b="1" dirty="0">
              <a:solidFill>
                <a:srgbClr val="000000"/>
              </a:solidFill>
              <a:ea typeface="ＭＳ Ｐゴシック" charset="0"/>
              <a:cs typeface="ＭＳ Ｐゴシック" charset="0"/>
            </a:endParaRPr>
          </a:p>
        </p:txBody>
      </p:sp>
      <p:sp>
        <p:nvSpPr>
          <p:cNvPr id="680964" name="TextBox 3"/>
          <p:cNvSpPr txBox="1">
            <a:spLocks noChangeArrowheads="1"/>
          </p:cNvSpPr>
          <p:nvPr/>
        </p:nvSpPr>
        <p:spPr bwMode="auto">
          <a:xfrm>
            <a:off x="228600" y="2927355"/>
            <a:ext cx="4191000" cy="31854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marL="166688" indent="-166688"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marL="38098413" indent="-50787300" eaLnBrk="0" hangingPunct="0">
              <a:defRPr sz="2400">
                <a:solidFill>
                  <a:schemeClr val="tx1"/>
                </a:solidFill>
                <a:latin typeface="Arial" charset="0"/>
                <a:ea typeface="ヒラギノ角ゴ Pro W3" charset="0"/>
                <a:cs typeface="ヒラギノ角ゴ Pro W3" charset="0"/>
              </a:defRPr>
            </a:lvl5pPr>
            <a:lvl6pPr marL="38555613" indent="-507873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39012813" indent="-507873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9470013" indent="-507873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9927213" indent="-507873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buFont typeface="Arial" charset="0"/>
              <a:buChar char="•"/>
            </a:pPr>
            <a:r>
              <a:rPr lang="en-US" sz="1800" dirty="0">
                <a:solidFill>
                  <a:srgbClr val="000000"/>
                </a:solidFill>
                <a:ea typeface="ＭＳ Ｐゴシック" charset="0"/>
                <a:cs typeface="ＭＳ Ｐゴシック" charset="0"/>
              </a:rPr>
              <a:t>Addresses pedestrians for first time</a:t>
            </a:r>
          </a:p>
          <a:p>
            <a:pPr eaLnBrk="1" hangingPunct="1">
              <a:buFont typeface="Arial" charset="0"/>
              <a:buChar char="•"/>
            </a:pPr>
            <a:endParaRPr lang="en-US" sz="1800" dirty="0">
              <a:solidFill>
                <a:srgbClr val="000000"/>
              </a:solidFill>
              <a:ea typeface="ＭＳ Ｐゴシック" charset="0"/>
              <a:cs typeface="ＭＳ Ｐゴシック" charset="0"/>
            </a:endParaRPr>
          </a:p>
          <a:p>
            <a:pPr eaLnBrk="1" hangingPunct="1">
              <a:buFont typeface="Arial" charset="0"/>
              <a:buChar char="•"/>
            </a:pPr>
            <a:r>
              <a:rPr lang="en-US" sz="1800" dirty="0">
                <a:solidFill>
                  <a:srgbClr val="000000"/>
                </a:solidFill>
                <a:ea typeface="ＭＳ Ｐゴシック" charset="0"/>
                <a:cs typeface="ＭＳ Ｐゴシック" charset="0"/>
              </a:rPr>
              <a:t>Trees no longer referred to as </a:t>
            </a:r>
            <a:r>
              <a:rPr lang="ja-JP" altLang="en-US" sz="1800" dirty="0">
                <a:solidFill>
                  <a:srgbClr val="000000"/>
                </a:solidFill>
                <a:ea typeface="ＭＳ Ｐゴシック" charset="0"/>
                <a:cs typeface="ＭＳ Ｐゴシック" charset="0"/>
              </a:rPr>
              <a:t>“</a:t>
            </a:r>
            <a:r>
              <a:rPr lang="en-US" sz="1800" dirty="0">
                <a:solidFill>
                  <a:srgbClr val="000000"/>
                </a:solidFill>
                <a:ea typeface="ＭＳ Ｐゴシック" charset="0"/>
                <a:cs typeface="ＭＳ Ｐゴシック" charset="0"/>
              </a:rPr>
              <a:t>fixed hazardous objects</a:t>
            </a:r>
            <a:r>
              <a:rPr lang="ja-JP" altLang="en-US" sz="1800" dirty="0">
                <a:solidFill>
                  <a:srgbClr val="000000"/>
                </a:solidFill>
                <a:ea typeface="ＭＳ Ｐゴシック" charset="0"/>
                <a:cs typeface="ＭＳ Ｐゴシック" charset="0"/>
              </a:rPr>
              <a:t>”</a:t>
            </a:r>
            <a:endParaRPr lang="en-US" sz="1800" dirty="0">
              <a:solidFill>
                <a:srgbClr val="000000"/>
              </a:solidFill>
              <a:ea typeface="ＭＳ Ｐゴシック" charset="0"/>
              <a:cs typeface="ＭＳ Ｐゴシック" charset="0"/>
            </a:endParaRPr>
          </a:p>
          <a:p>
            <a:pPr eaLnBrk="1" hangingPunct="1">
              <a:buFont typeface="Arial" charset="0"/>
              <a:buChar char="•"/>
            </a:pPr>
            <a:endParaRPr lang="en-US" sz="1800" dirty="0">
              <a:solidFill>
                <a:srgbClr val="000000"/>
              </a:solidFill>
              <a:ea typeface="ＭＳ Ｐゴシック" charset="0"/>
              <a:cs typeface="ＭＳ Ｐゴシック" charset="0"/>
            </a:endParaRPr>
          </a:p>
          <a:p>
            <a:pPr eaLnBrk="1" hangingPunct="1">
              <a:buFont typeface="Arial" charset="0"/>
              <a:buChar char="•"/>
            </a:pPr>
            <a:r>
              <a:rPr lang="en-US" sz="1800" dirty="0">
                <a:solidFill>
                  <a:srgbClr val="000000"/>
                </a:solidFill>
                <a:ea typeface="ＭＳ Ｐゴシック" charset="0"/>
                <a:cs typeface="ＭＳ Ｐゴシック" charset="0"/>
              </a:rPr>
              <a:t>Sidewalks no longer referred to as </a:t>
            </a:r>
            <a:r>
              <a:rPr lang="ja-JP" altLang="en-US" sz="1800" dirty="0">
                <a:solidFill>
                  <a:srgbClr val="000000"/>
                </a:solidFill>
                <a:ea typeface="ＭＳ Ｐゴシック" charset="0"/>
                <a:cs typeface="ＭＳ Ｐゴシック" charset="0"/>
              </a:rPr>
              <a:t>“</a:t>
            </a:r>
            <a:r>
              <a:rPr lang="en-US" sz="1800" dirty="0">
                <a:solidFill>
                  <a:srgbClr val="000000"/>
                </a:solidFill>
                <a:ea typeface="ＭＳ Ｐゴシック" charset="0"/>
                <a:cs typeface="ＭＳ Ｐゴシック" charset="0"/>
              </a:rPr>
              <a:t>vehicle recovery zones</a:t>
            </a:r>
            <a:r>
              <a:rPr lang="ja-JP" altLang="en-US" sz="1800" dirty="0">
                <a:solidFill>
                  <a:srgbClr val="000000"/>
                </a:solidFill>
                <a:ea typeface="ＭＳ Ｐゴシック" charset="0"/>
                <a:cs typeface="ＭＳ Ｐゴシック" charset="0"/>
              </a:rPr>
              <a:t>”</a:t>
            </a:r>
            <a:endParaRPr lang="en-US" sz="1800" dirty="0">
              <a:solidFill>
                <a:srgbClr val="000000"/>
              </a:solidFill>
              <a:ea typeface="ＭＳ Ｐゴシック" charset="0"/>
              <a:cs typeface="ＭＳ Ｐゴシック" charset="0"/>
            </a:endParaRPr>
          </a:p>
          <a:p>
            <a:pPr eaLnBrk="1" hangingPunct="1">
              <a:buFont typeface="Arial" charset="0"/>
              <a:buChar char="•"/>
            </a:pPr>
            <a:endParaRPr lang="en-US" sz="1800" dirty="0">
              <a:solidFill>
                <a:srgbClr val="000000"/>
              </a:solidFill>
              <a:ea typeface="ＭＳ Ｐゴシック" charset="0"/>
              <a:cs typeface="ＭＳ Ｐゴシック" charset="0"/>
            </a:endParaRPr>
          </a:p>
          <a:p>
            <a:pPr eaLnBrk="1" hangingPunct="1">
              <a:buFont typeface="Arial" charset="0"/>
              <a:buChar char="•"/>
            </a:pPr>
            <a:r>
              <a:rPr lang="en-US" sz="1800" dirty="0">
                <a:solidFill>
                  <a:srgbClr val="000000"/>
                </a:solidFill>
                <a:ea typeface="ＭＳ Ｐゴシック" charset="0"/>
                <a:cs typeface="ＭＳ Ｐゴシック" charset="0"/>
              </a:rPr>
              <a:t>Transect-based road design system expands the palette of context sensitive street types</a:t>
            </a:r>
          </a:p>
        </p:txBody>
      </p:sp>
      <p:pic>
        <p:nvPicPr>
          <p:cNvPr id="680965" name="Picture 3" descr="Picture 30.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340228" y="762000"/>
            <a:ext cx="4803776" cy="586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80967" name="Text Box 1031"/>
          <p:cNvSpPr txBox="1">
            <a:spLocks noChangeArrowheads="1"/>
          </p:cNvSpPr>
          <p:nvPr/>
        </p:nvSpPr>
        <p:spPr bwMode="auto">
          <a:xfrm>
            <a:off x="0" y="76203"/>
            <a:ext cx="91440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#3: REVISE ZONING + PUBLIC WORKS STANDARDS</a:t>
            </a:r>
          </a:p>
        </p:txBody>
      </p:sp>
    </p:spTree>
    <p:extLst>
      <p:ext uri="{BB962C8B-B14F-4D97-AF65-F5344CB8AC3E}">
        <p14:creationId xmlns:p14="http://schemas.microsoft.com/office/powerpoint/2010/main" val="61293365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228588" y="4648203"/>
            <a:ext cx="8610949" cy="639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WALKABLE BLOCKS</a:t>
            </a:r>
          </a:p>
        </p:txBody>
      </p:sp>
      <p:sp>
        <p:nvSpPr>
          <p:cNvPr id="113667"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#4</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297631106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Text Box 2"/>
          <p:cNvSpPr txBox="1">
            <a:spLocks noChangeArrowheads="1"/>
          </p:cNvSpPr>
          <p:nvPr/>
        </p:nvSpPr>
        <p:spPr bwMode="auto">
          <a:xfrm>
            <a:off x="152400" y="5691190"/>
            <a:ext cx="5867400" cy="5724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70000"/>
              </a:lnSpc>
              <a:spcBef>
                <a:spcPct val="50000"/>
              </a:spcBef>
            </a:pPr>
            <a:r>
              <a:rPr lang="en-US" sz="1600" b="1">
                <a:solidFill>
                  <a:srgbClr val="000000"/>
                </a:solidFill>
                <a:latin typeface="Arial" charset="0"/>
                <a:ea typeface="ヒラギノ角ゴ Pro W3" charset="0"/>
                <a:cs typeface="ヒラギノ角ゴ Pro W3" charset="0"/>
              </a:rPr>
              <a:t>The Sheffield at Englewood South</a:t>
            </a:r>
            <a:r>
              <a:rPr lang="en-US" sz="1600">
                <a:solidFill>
                  <a:srgbClr val="000000"/>
                </a:solidFill>
                <a:latin typeface="Arial" charset="0"/>
                <a:ea typeface="ヒラギノ角ゴ Pro W3" charset="0"/>
                <a:cs typeface="ヒラギノ角ゴ Pro W3" charset="0"/>
              </a:rPr>
              <a:t>, Englewood, NJ</a:t>
            </a:r>
          </a:p>
          <a:p>
            <a:pPr>
              <a:lnSpc>
                <a:spcPct val="70000"/>
              </a:lnSpc>
              <a:spcBef>
                <a:spcPct val="50000"/>
              </a:spcBef>
            </a:pPr>
            <a:r>
              <a:rPr lang="en-US" sz="1600">
                <a:solidFill>
                  <a:srgbClr val="000000"/>
                </a:solidFill>
                <a:latin typeface="Arial" charset="0"/>
                <a:ea typeface="ヒラギノ角ゴ Pro W3" charset="0"/>
                <a:cs typeface="ヒラギノ角ゴ Pro W3" charset="0"/>
              </a:rPr>
              <a:t>Developer: The S. Hekemian Group</a:t>
            </a:r>
          </a:p>
        </p:txBody>
      </p:sp>
      <p:sp>
        <p:nvSpPr>
          <p:cNvPr id="510979" name="Text Box 3"/>
          <p:cNvSpPr txBox="1">
            <a:spLocks noChangeArrowheads="1"/>
          </p:cNvSpPr>
          <p:nvPr/>
        </p:nvSpPr>
        <p:spPr bwMode="auto">
          <a:xfrm>
            <a:off x="228601" y="90488"/>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#4: WALKABLE BLOCKS</a:t>
            </a:r>
          </a:p>
        </p:txBody>
      </p:sp>
      <p:pic>
        <p:nvPicPr>
          <p:cNvPr id="510980" name="Picture 4" descr="Sheffield at Englewo#F0D68D.jpg                                000BFD44Macintosh HD                   C3E30C5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447800"/>
            <a:ext cx="6248400" cy="4114800"/>
          </a:xfrm>
          <a:prstGeom prst="rect">
            <a:avLst/>
          </a:prstGeom>
          <a:noFill/>
          <a:extLst>
            <a:ext uri="{909E8E84-426E-40dd-AFC4-6F175D3DCCD1}">
              <a14:hiddenFill xmlns="" xmlns:a14="http://schemas.microsoft.com/office/drawing/2010/main">
                <a:solidFill>
                  <a:srgbClr val="FFFFFF"/>
                </a:solidFill>
              </a14:hiddenFill>
            </a:ext>
          </a:extLst>
        </p:spPr>
      </p:pic>
      <p:pic>
        <p:nvPicPr>
          <p:cNvPr id="510981" name="Picture 5" descr="District at Metuchen.jpg                                       000BFD44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46851" y="1447800"/>
            <a:ext cx="2597151" cy="2027238"/>
          </a:xfrm>
          <a:prstGeom prst="rect">
            <a:avLst/>
          </a:prstGeom>
          <a:noFill/>
          <a:extLst>
            <a:ext uri="{909E8E84-426E-40dd-AFC4-6F175D3DCCD1}">
              <a14:hiddenFill xmlns="" xmlns:a14="http://schemas.microsoft.com/office/drawing/2010/main">
                <a:solidFill>
                  <a:srgbClr val="FFFFFF"/>
                </a:solidFill>
              </a14:hiddenFill>
            </a:ext>
          </a:extLst>
        </p:spPr>
      </p:pic>
      <p:sp>
        <p:nvSpPr>
          <p:cNvPr id="510982" name="Text Box 6"/>
          <p:cNvSpPr txBox="1">
            <a:spLocks noChangeArrowheads="1"/>
          </p:cNvSpPr>
          <p:nvPr/>
        </p:nvSpPr>
        <p:spPr bwMode="auto">
          <a:xfrm>
            <a:off x="6477000" y="3581408"/>
            <a:ext cx="2667000" cy="1450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90000"/>
              </a:lnSpc>
              <a:spcBef>
                <a:spcPct val="50000"/>
              </a:spcBef>
            </a:pPr>
            <a:r>
              <a:rPr lang="en-US" sz="1600" b="1">
                <a:solidFill>
                  <a:srgbClr val="000000"/>
                </a:solidFill>
                <a:latin typeface="Arial" charset="0"/>
                <a:ea typeface="ヒラギノ角ゴ Pro W3" charset="0"/>
                <a:cs typeface="ヒラギノ角ゴ Pro W3" charset="0"/>
              </a:rPr>
              <a:t>The District at Metuchen</a:t>
            </a:r>
            <a:r>
              <a:rPr lang="en-US" sz="1600">
                <a:solidFill>
                  <a:srgbClr val="000000"/>
                </a:solidFill>
                <a:latin typeface="Arial" charset="0"/>
                <a:ea typeface="ヒラギノ角ゴ Pro W3" charset="0"/>
                <a:cs typeface="ヒラギノ角ゴ Pro W3" charset="0"/>
              </a:rPr>
              <a:t>, Metuchen, NJ</a:t>
            </a:r>
          </a:p>
          <a:p>
            <a:pPr>
              <a:lnSpc>
                <a:spcPct val="90000"/>
              </a:lnSpc>
              <a:spcBef>
                <a:spcPct val="50000"/>
              </a:spcBef>
            </a:pPr>
            <a:r>
              <a:rPr lang="en-US" sz="1600">
                <a:solidFill>
                  <a:srgbClr val="000000"/>
                </a:solidFill>
                <a:latin typeface="Arial" charset="0"/>
                <a:ea typeface="ヒラギノ角ゴ Pro W3" charset="0"/>
                <a:cs typeface="ヒラギノ角ゴ Pro W3" charset="0"/>
              </a:rPr>
              <a:t>Developer: Renaissance Properties</a:t>
            </a:r>
          </a:p>
          <a:p>
            <a:pPr>
              <a:lnSpc>
                <a:spcPct val="90000"/>
              </a:lnSpc>
              <a:spcBef>
                <a:spcPct val="50000"/>
              </a:spcBef>
            </a:pPr>
            <a:endParaRPr lang="en-US" sz="1600">
              <a:solidFill>
                <a:srgbClr val="000000"/>
              </a:solidFill>
              <a:latin typeface="Arial" charset="0"/>
              <a:ea typeface="ヒラギノ角ゴ Pro W3" charset="0"/>
              <a:cs typeface="ヒラギノ角ゴ Pro W3" charset="0"/>
            </a:endParaRPr>
          </a:p>
        </p:txBody>
      </p:sp>
      <p:sp>
        <p:nvSpPr>
          <p:cNvPr id="510983" name="Text Box 7"/>
          <p:cNvSpPr txBox="1">
            <a:spLocks noChangeArrowheads="1"/>
          </p:cNvSpPr>
          <p:nvPr/>
        </p:nvSpPr>
        <p:spPr bwMode="auto">
          <a:xfrm>
            <a:off x="6477000" y="1108076"/>
            <a:ext cx="2667000" cy="3462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90000"/>
              </a:lnSpc>
              <a:spcBef>
                <a:spcPct val="50000"/>
              </a:spcBef>
            </a:pPr>
            <a:r>
              <a:rPr lang="en-US" sz="1800" b="1">
                <a:solidFill>
                  <a:srgbClr val="000000"/>
                </a:solidFill>
                <a:latin typeface="Arial" charset="0"/>
                <a:ea typeface="ヒラギノ角ゴ Pro W3" charset="0"/>
                <a:cs typeface="ヒラギノ角ゴ Pro W3" charset="0"/>
              </a:rPr>
              <a:t>240 ft x 360 ft block</a:t>
            </a:r>
            <a:endParaRPr lang="en-US" sz="1800">
              <a:solidFill>
                <a:srgbClr val="000000"/>
              </a:solidFill>
              <a:latin typeface="Arial" charset="0"/>
              <a:ea typeface="ヒラギノ角ゴ Pro W3" charset="0"/>
              <a:cs typeface="ヒラギノ角ゴ Pro W3" charset="0"/>
            </a:endParaRPr>
          </a:p>
        </p:txBody>
      </p:sp>
      <p:sp>
        <p:nvSpPr>
          <p:cNvPr id="510984" name="Text Box 8"/>
          <p:cNvSpPr txBox="1">
            <a:spLocks noChangeArrowheads="1"/>
          </p:cNvSpPr>
          <p:nvPr/>
        </p:nvSpPr>
        <p:spPr bwMode="auto">
          <a:xfrm>
            <a:off x="152400" y="1066802"/>
            <a:ext cx="6096000" cy="3693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eaLnBrk="1" hangingPunct="1">
              <a:spcBef>
                <a:spcPct val="50000"/>
              </a:spcBef>
            </a:pPr>
            <a:r>
              <a:rPr lang="en-US" sz="1800" b="1">
                <a:solidFill>
                  <a:srgbClr val="000000"/>
                </a:solidFill>
                <a:latin typeface="Arial" charset="0"/>
                <a:ea typeface="ヒラギノ角ゴ Pro W3" charset="0"/>
                <a:cs typeface="ヒラギノ角ゴ Pro W3" charset="0"/>
              </a:rPr>
              <a:t>450 ft x 800 ft block - Texas donut </a:t>
            </a:r>
            <a:r>
              <a:rPr lang="ja-JP" altLang="en-US" sz="1800" b="1">
                <a:solidFill>
                  <a:srgbClr val="000000"/>
                </a:solidFill>
                <a:latin typeface="Arial"/>
                <a:ea typeface="ヒラギノ角ゴ Pro W3" charset="0"/>
                <a:cs typeface="ヒラギノ角ゴ Pro W3" charset="0"/>
              </a:rPr>
              <a:t>“</a:t>
            </a:r>
            <a:r>
              <a:rPr lang="en-US" sz="1800" b="1">
                <a:solidFill>
                  <a:srgbClr val="000000"/>
                </a:solidFill>
                <a:latin typeface="Arial" charset="0"/>
                <a:ea typeface="ヒラギノ角ゴ Pro W3" charset="0"/>
                <a:cs typeface="ヒラギノ角ゴ Pro W3" charset="0"/>
              </a:rPr>
              <a:t>with fingers</a:t>
            </a:r>
            <a:r>
              <a:rPr lang="ja-JP" altLang="en-US" sz="1800" b="1">
                <a:solidFill>
                  <a:srgbClr val="000000"/>
                </a:solidFill>
                <a:latin typeface="Arial"/>
                <a:ea typeface="ヒラギノ角ゴ Pro W3" charset="0"/>
                <a:cs typeface="ヒラギノ角ゴ Pro W3" charset="0"/>
              </a:rPr>
              <a:t>”</a:t>
            </a:r>
            <a:endParaRPr lang="en-US" sz="1800" b="1">
              <a:solidFill>
                <a:srgbClr val="000000"/>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11217663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228588" y="4648203"/>
            <a:ext cx="8610949" cy="639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USE SHALLOW LINER </a:t>
            </a:r>
            <a:r>
              <a:rPr lang="en-US" sz="3500" b="1" dirty="0" smtClean="0">
                <a:latin typeface="Arial"/>
                <a:cs typeface="Arial"/>
              </a:rPr>
              <a:t>BUILDINGS</a:t>
            </a:r>
            <a:endParaRPr lang="en-US" sz="3500" b="1" dirty="0">
              <a:latin typeface="Arial"/>
              <a:cs typeface="Arial"/>
            </a:endParaRPr>
          </a:p>
        </p:txBody>
      </p:sp>
      <p:sp>
        <p:nvSpPr>
          <p:cNvPr id="116739"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#5</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222766299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02" name="Picture 2" descr="5-9_Mash_momnpop_JW05adjBW.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13367" y="1081088"/>
            <a:ext cx="3830636" cy="5105400"/>
          </a:xfrm>
          <a:prstGeom prst="rect">
            <a:avLst/>
          </a:prstGeom>
          <a:noFill/>
          <a:extLst>
            <a:ext uri="{909E8E84-426E-40dd-AFC4-6F175D3DCCD1}">
              <a14:hiddenFill xmlns="" xmlns:a14="http://schemas.microsoft.com/office/drawing/2010/main">
                <a:solidFill>
                  <a:srgbClr val="FFFFFF"/>
                </a:solidFill>
              </a14:hiddenFill>
            </a:ext>
          </a:extLst>
        </p:spPr>
      </p:pic>
      <p:sp>
        <p:nvSpPr>
          <p:cNvPr id="512003" name="Text Box 3"/>
          <p:cNvSpPr txBox="1">
            <a:spLocks noChangeArrowheads="1"/>
          </p:cNvSpPr>
          <p:nvPr/>
        </p:nvSpPr>
        <p:spPr bwMode="auto">
          <a:xfrm>
            <a:off x="152400" y="852489"/>
            <a:ext cx="8991600" cy="2564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60000"/>
              </a:lnSpc>
              <a:spcBef>
                <a:spcPct val="50000"/>
              </a:spcBef>
            </a:pPr>
            <a:r>
              <a:rPr lang="en-US" sz="1600" b="1">
                <a:solidFill>
                  <a:srgbClr val="000000"/>
                </a:solidFill>
                <a:latin typeface="Arial" charset="0"/>
                <a:ea typeface="ヒラギノ角ゴ Pro W3" charset="0"/>
                <a:cs typeface="ヒラギノ角ゴ Pro W3" charset="0"/>
              </a:rPr>
              <a:t>Mashpee Commons</a:t>
            </a:r>
            <a:r>
              <a:rPr lang="en-US" sz="1600">
                <a:solidFill>
                  <a:srgbClr val="000000"/>
                </a:solidFill>
                <a:latin typeface="Arial" charset="0"/>
                <a:ea typeface="ヒラギノ角ゴ Pro W3" charset="0"/>
                <a:cs typeface="ヒラギノ角ゴ Pro W3" charset="0"/>
              </a:rPr>
              <a:t>, Mashpee, MA, Imai Keller Moore Architects and DPZ for Cornish Assoc.</a:t>
            </a:r>
          </a:p>
        </p:txBody>
      </p:sp>
      <p:sp>
        <p:nvSpPr>
          <p:cNvPr id="512004" name="Text Box 6"/>
          <p:cNvSpPr txBox="1">
            <a:spLocks noChangeArrowheads="1"/>
          </p:cNvSpPr>
          <p:nvPr/>
        </p:nvSpPr>
        <p:spPr bwMode="auto">
          <a:xfrm>
            <a:off x="152400" y="4945069"/>
            <a:ext cx="2362200" cy="13815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nSpc>
                <a:spcPct val="90000"/>
              </a:lnSpc>
              <a:spcBef>
                <a:spcPct val="50000"/>
              </a:spcBef>
            </a:pPr>
            <a:r>
              <a:rPr lang="en-US" sz="1800" b="1">
                <a:solidFill>
                  <a:srgbClr val="000000"/>
                </a:solidFill>
                <a:ea typeface="ＭＳ Ｐゴシック" charset="0"/>
                <a:cs typeface="ＭＳ Ｐゴシック" charset="0"/>
              </a:rPr>
              <a:t>20 ft. deep stores</a:t>
            </a:r>
            <a:r>
              <a:rPr lang="en-US" sz="1800">
                <a:solidFill>
                  <a:srgbClr val="000000"/>
                </a:solidFill>
                <a:ea typeface="ＭＳ Ｐゴシック" charset="0"/>
                <a:cs typeface="ＭＳ Ｐゴシック" charset="0"/>
              </a:rPr>
              <a:t> leased to local retailers, used as liners around parking lots</a:t>
            </a:r>
          </a:p>
        </p:txBody>
      </p:sp>
      <p:sp>
        <p:nvSpPr>
          <p:cNvPr id="512005" name="Text Box 5"/>
          <p:cNvSpPr txBox="1">
            <a:spLocks noChangeArrowheads="1"/>
          </p:cNvSpPr>
          <p:nvPr/>
        </p:nvSpPr>
        <p:spPr bwMode="auto">
          <a:xfrm>
            <a:off x="228601" y="76202"/>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#5: SHALLOW LINER BUILDINGS</a:t>
            </a:r>
          </a:p>
        </p:txBody>
      </p:sp>
      <p:pic>
        <p:nvPicPr>
          <p:cNvPr id="512006" name="Picture 6" descr="liners_Mashpee_FG_2005.jpg                                     000BFD44Macintosh HD                   C3E30C5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90802" y="4479933"/>
            <a:ext cx="2581276" cy="2301875"/>
          </a:xfrm>
          <a:prstGeom prst="rect">
            <a:avLst/>
          </a:prstGeom>
          <a:noFill/>
          <a:extLst>
            <a:ext uri="{909E8E84-426E-40dd-AFC4-6F175D3DCCD1}">
              <a14:hiddenFill xmlns="" xmlns:a14="http://schemas.microsoft.com/office/drawing/2010/main">
                <a:solidFill>
                  <a:srgbClr val="FFFFFF"/>
                </a:solidFill>
              </a14:hiddenFill>
            </a:ext>
          </a:extLst>
        </p:spPr>
      </p:pic>
      <p:pic>
        <p:nvPicPr>
          <p:cNvPr id="512007" name="Picture 7" descr="5-10_Mash_liners_JW05BW.jpg                                    000BFD44Macintosh HD                   C3E30C5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081090"/>
            <a:ext cx="5257800" cy="3473450"/>
          </a:xfrm>
          <a:prstGeom prst="rect">
            <a:avLst/>
          </a:prstGeom>
          <a:noFill/>
          <a:extLst>
            <a:ext uri="{909E8E84-426E-40dd-AFC4-6F175D3DCCD1}">
              <a14:hiddenFill xmlns="" xmlns:a14="http://schemas.microsoft.com/office/drawing/2010/main">
                <a:solidFill>
                  <a:srgbClr val="FFFFFF"/>
                </a:solidFill>
              </a14:hiddenFill>
            </a:ext>
          </a:extLst>
        </p:spPr>
      </p:pic>
      <p:sp>
        <p:nvSpPr>
          <p:cNvPr id="512008" name="Text Box 8"/>
          <p:cNvSpPr txBox="1">
            <a:spLocks noChangeArrowheads="1"/>
          </p:cNvSpPr>
          <p:nvPr/>
        </p:nvSpPr>
        <p:spPr bwMode="auto">
          <a:xfrm>
            <a:off x="5334000" y="6186493"/>
            <a:ext cx="3733800" cy="215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r">
              <a:spcBef>
                <a:spcPct val="50000"/>
              </a:spcBef>
            </a:pPr>
            <a:r>
              <a:rPr lang="en-US" sz="800">
                <a:solidFill>
                  <a:srgbClr val="000000"/>
                </a:solidFill>
                <a:latin typeface="Arial" charset="0"/>
                <a:ea typeface="ヒラギノ角ゴ Pro W3" charset="0"/>
                <a:cs typeface="ヒラギノ角ゴ Pro W3" charset="0"/>
              </a:rPr>
              <a:t>Photos: June Williamson, from </a:t>
            </a:r>
            <a:r>
              <a:rPr lang="en-US" sz="800" i="1">
                <a:solidFill>
                  <a:srgbClr val="000000"/>
                </a:solidFill>
                <a:latin typeface="Arial" charset="0"/>
                <a:ea typeface="ヒラギノ角ゴ Pro W3" charset="0"/>
                <a:cs typeface="ヒラギノ角ゴ Pro W3" charset="0"/>
              </a:rPr>
              <a:t>Retrofitting Suburbia</a:t>
            </a:r>
            <a:r>
              <a:rPr lang="en-US" sz="800">
                <a:solidFill>
                  <a:srgbClr val="000000"/>
                </a:solidFill>
                <a:latin typeface="Arial" charset="0"/>
                <a:ea typeface="ヒラギノ角ゴ Pro W3" charset="0"/>
                <a:cs typeface="ヒラギノ角ゴ Pro W3" charset="0"/>
              </a:rPr>
              <a:t> (Wiley, 2009, 2011)</a:t>
            </a:r>
          </a:p>
        </p:txBody>
      </p:sp>
    </p:spTree>
    <p:extLst>
      <p:ext uri="{BB962C8B-B14F-4D97-AF65-F5344CB8AC3E}">
        <p14:creationId xmlns:p14="http://schemas.microsoft.com/office/powerpoint/2010/main" val="339626190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290" name="Picture 2" descr="Bel_wrap.jpg                                                   0048CBA1uqbar1                         BCFB4E1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825630"/>
            <a:ext cx="5029200" cy="3736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52291" name="Picture 5" descr="Block 7_ADJ.jpg                                                0048CBA1uqbar1                         BCFB4E1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16518" y="838200"/>
            <a:ext cx="4027487" cy="472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52292" name="Text Box 4"/>
          <p:cNvSpPr txBox="1">
            <a:spLocks noChangeArrowheads="1"/>
          </p:cNvSpPr>
          <p:nvPr/>
        </p:nvSpPr>
        <p:spPr bwMode="auto">
          <a:xfrm>
            <a:off x="152400" y="1219202"/>
            <a:ext cx="8991600" cy="5273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60000"/>
              </a:lnSpc>
              <a:spcBef>
                <a:spcPct val="50000"/>
              </a:spcBef>
            </a:pPr>
            <a:r>
              <a:rPr lang="en-US" sz="1600" b="1">
                <a:solidFill>
                  <a:srgbClr val="000000"/>
                </a:solidFill>
                <a:latin typeface="Arial" charset="0"/>
                <a:ea typeface="ヒラギノ角ゴ Pro W3" charset="0"/>
                <a:cs typeface="ヒラギノ角ゴ Pro W3" charset="0"/>
              </a:rPr>
              <a:t>Belmar</a:t>
            </a:r>
            <a:r>
              <a:rPr lang="en-US" sz="1600">
                <a:solidFill>
                  <a:srgbClr val="000000"/>
                </a:solidFill>
                <a:latin typeface="Arial" charset="0"/>
                <a:ea typeface="ヒラギノ角ゴ Pro W3" charset="0"/>
                <a:cs typeface="ヒラギノ角ゴ Pro W3" charset="0"/>
              </a:rPr>
              <a:t>, Lakewood, CO</a:t>
            </a:r>
          </a:p>
          <a:p>
            <a:pPr>
              <a:lnSpc>
                <a:spcPct val="60000"/>
              </a:lnSpc>
              <a:spcBef>
                <a:spcPct val="50000"/>
              </a:spcBef>
            </a:pPr>
            <a:r>
              <a:rPr lang="en-US" sz="1600">
                <a:solidFill>
                  <a:srgbClr val="000000"/>
                </a:solidFill>
                <a:latin typeface="Arial" charset="0"/>
                <a:ea typeface="ヒラギノ角ゴ Pro W3" charset="0"/>
                <a:cs typeface="ヒラギノ角ゴ Pro W3" charset="0"/>
              </a:rPr>
              <a:t>Developers: Continuum; Architects: Elkus Manfredi</a:t>
            </a:r>
          </a:p>
        </p:txBody>
      </p:sp>
      <p:sp>
        <p:nvSpPr>
          <p:cNvPr id="652293" name="Text Box 6"/>
          <p:cNvSpPr txBox="1">
            <a:spLocks noChangeArrowheads="1"/>
          </p:cNvSpPr>
          <p:nvPr/>
        </p:nvSpPr>
        <p:spPr bwMode="auto">
          <a:xfrm>
            <a:off x="228600" y="5965827"/>
            <a:ext cx="8763000" cy="595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nSpc>
                <a:spcPct val="90000"/>
              </a:lnSpc>
              <a:spcBef>
                <a:spcPct val="50000"/>
              </a:spcBef>
            </a:pPr>
            <a:r>
              <a:rPr lang="ja-JP" altLang="en-US" sz="1800" b="1">
                <a:solidFill>
                  <a:srgbClr val="000000"/>
                </a:solidFill>
                <a:ea typeface="ＭＳ Ｐゴシック" charset="0"/>
                <a:cs typeface="ＭＳ Ｐゴシック" charset="0"/>
              </a:rPr>
              <a:t>“</a:t>
            </a:r>
            <a:r>
              <a:rPr lang="en-US" sz="1800" b="1">
                <a:solidFill>
                  <a:srgbClr val="000000"/>
                </a:solidFill>
                <a:ea typeface="ＭＳ Ｐゴシック" charset="0"/>
                <a:cs typeface="ＭＳ Ｐゴシック" charset="0"/>
              </a:rPr>
              <a:t>Block 7</a:t>
            </a:r>
            <a:r>
              <a:rPr lang="ja-JP" altLang="en-US" sz="1800" b="1">
                <a:solidFill>
                  <a:srgbClr val="000000"/>
                </a:solidFill>
                <a:ea typeface="ＭＳ Ｐゴシック" charset="0"/>
                <a:cs typeface="ＭＳ Ｐゴシック" charset="0"/>
              </a:rPr>
              <a:t>”</a:t>
            </a:r>
            <a:r>
              <a:rPr lang="en-US" sz="1800">
                <a:solidFill>
                  <a:srgbClr val="000000"/>
                </a:solidFill>
                <a:ea typeface="ＭＳ Ｐゴシック" charset="0"/>
                <a:cs typeface="ＭＳ Ｐゴシック" charset="0"/>
              </a:rPr>
              <a:t> is a ground floor liner of small artists</a:t>
            </a:r>
            <a:r>
              <a:rPr lang="ja-JP" altLang="en-US" sz="1800">
                <a:solidFill>
                  <a:srgbClr val="000000"/>
                </a:solidFill>
                <a:ea typeface="ＭＳ Ｐゴシック" charset="0"/>
                <a:cs typeface="ＭＳ Ｐゴシック" charset="0"/>
              </a:rPr>
              <a:t>’</a:t>
            </a:r>
            <a:r>
              <a:rPr lang="en-US" sz="1800">
                <a:solidFill>
                  <a:srgbClr val="000000"/>
                </a:solidFill>
                <a:ea typeface="ＭＳ Ｐゴシック" charset="0"/>
                <a:cs typeface="ＭＳ Ｐゴシック" charset="0"/>
              </a:rPr>
              <a:t> workshops (subsidized rent), enlivening the streetscape of the theater parking deck</a:t>
            </a:r>
          </a:p>
        </p:txBody>
      </p:sp>
      <p:sp>
        <p:nvSpPr>
          <p:cNvPr id="652294" name="AutoShape 6"/>
          <p:cNvSpPr>
            <a:spLocks noChangeArrowheads="1"/>
          </p:cNvSpPr>
          <p:nvPr/>
        </p:nvSpPr>
        <p:spPr bwMode="auto">
          <a:xfrm>
            <a:off x="4419600" y="3962400"/>
            <a:ext cx="1219200" cy="304800"/>
          </a:xfrm>
          <a:prstGeom prst="leftArrow">
            <a:avLst>
              <a:gd name="adj1" fmla="val 50000"/>
              <a:gd name="adj2" fmla="val 100000"/>
            </a:avLst>
          </a:prstGeom>
          <a:solidFill>
            <a:schemeClr val="hlink"/>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652295" name="Text Box 7"/>
          <p:cNvSpPr txBox="1">
            <a:spLocks noChangeArrowheads="1"/>
          </p:cNvSpPr>
          <p:nvPr/>
        </p:nvSpPr>
        <p:spPr bwMode="auto">
          <a:xfrm>
            <a:off x="5715000" y="5576893"/>
            <a:ext cx="3352800" cy="215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r">
              <a:spcBef>
                <a:spcPct val="50000"/>
              </a:spcBef>
            </a:pPr>
            <a:r>
              <a:rPr lang="en-US" sz="800">
                <a:solidFill>
                  <a:srgbClr val="000000"/>
                </a:solidFill>
                <a:latin typeface="Arial" charset="0"/>
                <a:ea typeface="ヒラギノ角ゴ Pro W3" charset="0"/>
                <a:cs typeface="ヒラギノ角ゴ Pro W3" charset="0"/>
              </a:rPr>
              <a:t>Photo: June Williamson, from </a:t>
            </a:r>
            <a:r>
              <a:rPr lang="en-US" sz="800" i="1">
                <a:solidFill>
                  <a:srgbClr val="000000"/>
                </a:solidFill>
                <a:latin typeface="Arial" charset="0"/>
                <a:ea typeface="ヒラギノ角ゴ Pro W3" charset="0"/>
                <a:cs typeface="ヒラギノ角ゴ Pro W3" charset="0"/>
              </a:rPr>
              <a:t>Retrofitting Suburbia</a:t>
            </a:r>
            <a:r>
              <a:rPr lang="en-US" sz="800">
                <a:solidFill>
                  <a:srgbClr val="000000"/>
                </a:solidFill>
                <a:latin typeface="Arial" charset="0"/>
                <a:ea typeface="ヒラギノ角ゴ Pro W3" charset="0"/>
                <a:cs typeface="ヒラギノ角ゴ Pro W3" charset="0"/>
              </a:rPr>
              <a:t> (Wiley, 2009)</a:t>
            </a:r>
          </a:p>
        </p:txBody>
      </p:sp>
      <p:sp>
        <p:nvSpPr>
          <p:cNvPr id="652296" name="Text Box 8"/>
          <p:cNvSpPr txBox="1">
            <a:spLocks noChangeArrowheads="1"/>
          </p:cNvSpPr>
          <p:nvPr/>
        </p:nvSpPr>
        <p:spPr bwMode="auto">
          <a:xfrm>
            <a:off x="228601" y="76202"/>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#5: SHALLOW LINER BUILDINGS</a:t>
            </a:r>
          </a:p>
        </p:txBody>
      </p:sp>
    </p:spTree>
    <p:extLst>
      <p:ext uri="{BB962C8B-B14F-4D97-AF65-F5344CB8AC3E}">
        <p14:creationId xmlns:p14="http://schemas.microsoft.com/office/powerpoint/2010/main" val="3962262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p:cNvSpPr txBox="1">
            <a:spLocks noChangeArrowheads="1"/>
          </p:cNvSpPr>
          <p:nvPr/>
        </p:nvSpPr>
        <p:spPr bwMode="auto">
          <a:xfrm>
            <a:off x="228588" y="4648203"/>
            <a:ext cx="8610949" cy="639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REAL STREETS AND SIDEWALKS</a:t>
            </a:r>
          </a:p>
        </p:txBody>
      </p:sp>
      <p:sp>
        <p:nvSpPr>
          <p:cNvPr id="117763"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#6</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2334964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Text Box 2"/>
          <p:cNvSpPr txBox="1">
            <a:spLocks noChangeArrowheads="1"/>
          </p:cNvSpPr>
          <p:nvPr/>
        </p:nvSpPr>
        <p:spPr bwMode="auto">
          <a:xfrm>
            <a:off x="5486400" y="5867407"/>
            <a:ext cx="3581400" cy="6463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1600" b="1">
                <a:solidFill>
                  <a:srgbClr val="000000"/>
                </a:solidFill>
                <a:latin typeface="Arial" charset="0"/>
                <a:ea typeface="ヒラギノ角ゴ Pro W3" charset="0"/>
                <a:cs typeface="ヒラギノ角ゴ Pro W3" charset="0"/>
              </a:rPr>
              <a:t>Santana Row</a:t>
            </a:r>
            <a:r>
              <a:rPr lang="en-US" sz="1600">
                <a:solidFill>
                  <a:srgbClr val="000000"/>
                </a:solidFill>
                <a:latin typeface="Arial" charset="0"/>
                <a:ea typeface="ヒラギノ角ゴ Pro W3" charset="0"/>
                <a:cs typeface="ヒラギノ角ゴ Pro W3" charset="0"/>
              </a:rPr>
              <a:t>, San Jose, CA; </a:t>
            </a:r>
          </a:p>
          <a:p>
            <a:pPr>
              <a:lnSpc>
                <a:spcPct val="70000"/>
              </a:lnSpc>
              <a:spcBef>
                <a:spcPct val="50000"/>
              </a:spcBef>
            </a:pPr>
            <a:r>
              <a:rPr lang="en-US" sz="1600">
                <a:solidFill>
                  <a:srgbClr val="000000"/>
                </a:solidFill>
                <a:latin typeface="Arial" charset="0"/>
                <a:ea typeface="ヒラギノ角ゴ Pro W3" charset="0"/>
                <a:cs typeface="ヒラギノ角ゴ Pro W3" charset="0"/>
              </a:rPr>
              <a:t>Street Works for Federal Realty Trust</a:t>
            </a:r>
            <a:endParaRPr lang="en-US" sz="1600" b="1">
              <a:solidFill>
                <a:srgbClr val="000000"/>
              </a:solidFill>
              <a:latin typeface="Arial" charset="0"/>
              <a:ea typeface="ヒラギノ角ゴ Pro W3" charset="0"/>
              <a:cs typeface="ヒラギノ角ゴ Pro W3" charset="0"/>
            </a:endParaRPr>
          </a:p>
        </p:txBody>
      </p:sp>
      <p:sp>
        <p:nvSpPr>
          <p:cNvPr id="518147" name="Text Box 3"/>
          <p:cNvSpPr txBox="1">
            <a:spLocks noChangeArrowheads="1"/>
          </p:cNvSpPr>
          <p:nvPr/>
        </p:nvSpPr>
        <p:spPr bwMode="auto">
          <a:xfrm>
            <a:off x="1295400" y="914407"/>
            <a:ext cx="4114800" cy="6463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1800">
                <a:solidFill>
                  <a:srgbClr val="000000"/>
                </a:solidFill>
                <a:latin typeface="Arial" charset="0"/>
                <a:ea typeface="ヒラギノ角ゴ Pro W3" charset="0"/>
                <a:cs typeface="ヒラギノ角ゴ Pro W3" charset="0"/>
              </a:rPr>
              <a:t>Main Street as a well-furnished and popular outdoor room</a:t>
            </a:r>
          </a:p>
        </p:txBody>
      </p:sp>
      <p:pic>
        <p:nvPicPr>
          <p:cNvPr id="518148" name="Picture 4" descr="Santana Row_GoogleEarth.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l="-79" t="-29"/>
          <a:stretch>
            <a:fillRect/>
          </a:stretch>
        </p:blipFill>
        <p:spPr bwMode="auto">
          <a:xfrm rot="5400000">
            <a:off x="1720057" y="-138907"/>
            <a:ext cx="2019300" cy="5459413"/>
          </a:xfrm>
          <a:prstGeom prst="rect">
            <a:avLst/>
          </a:prstGeom>
          <a:noFill/>
          <a:extLst>
            <a:ext uri="{909E8E84-426E-40dd-AFC4-6F175D3DCCD1}">
              <a14:hiddenFill xmlns="" xmlns:a14="http://schemas.microsoft.com/office/drawing/2010/main">
                <a:solidFill>
                  <a:srgbClr val="FFFFFF"/>
                </a:solidFill>
              </a14:hiddenFill>
            </a:ext>
          </a:extLst>
        </p:spPr>
      </p:pic>
      <p:pic>
        <p:nvPicPr>
          <p:cNvPr id="518149" name="Picture 5" descr="santanarow_street.jpg                                          000BFD44Macintosh HD                   C3E30C5D:"/>
          <p:cNvPicPr>
            <a:picLocks noGrp="1" noChangeAspect="1" noChangeArrowheads="1"/>
          </p:cNvPicPr>
          <p:nvPr>
            <p:ph/>
          </p:nvPr>
        </p:nvPicPr>
        <p:blipFill rotWithShape="1">
          <a:blip r:embed="rId4" cstate="email">
            <a:extLst>
              <a:ext uri="{28A0092B-C50C-407E-A947-70E740481C1C}">
                <a14:useLocalDpi xmlns:a14="http://schemas.microsoft.com/office/drawing/2010/main"/>
              </a:ext>
            </a:extLst>
          </a:blip>
          <a:srcRect b="-310"/>
          <a:stretch/>
        </p:blipFill>
        <p:spPr>
          <a:xfrm>
            <a:off x="5612606" y="987833"/>
            <a:ext cx="3533916" cy="4879574"/>
          </a:xfrm>
        </p:spPr>
      </p:pic>
      <p:pic>
        <p:nvPicPr>
          <p:cNvPr id="518150" name="Picture 6" descr="santanarow_park3.jpg                                           000BFD44Macintosh HD                   C3E30C5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50556" y="3714750"/>
            <a:ext cx="4191000" cy="3143250"/>
          </a:xfrm>
          <a:prstGeom prst="rect">
            <a:avLst/>
          </a:prstGeom>
          <a:noFill/>
          <a:extLst>
            <a:ext uri="{909E8E84-426E-40dd-AFC4-6F175D3DCCD1}">
              <a14:hiddenFill xmlns="" xmlns:a14="http://schemas.microsoft.com/office/drawing/2010/main">
                <a:solidFill>
                  <a:srgbClr val="FFFFFF"/>
                </a:solidFill>
              </a14:hiddenFill>
            </a:ext>
          </a:extLst>
        </p:spPr>
      </p:pic>
      <p:sp>
        <p:nvSpPr>
          <p:cNvPr id="518151" name="Text Box 7"/>
          <p:cNvSpPr txBox="1">
            <a:spLocks noChangeArrowheads="1"/>
          </p:cNvSpPr>
          <p:nvPr/>
        </p:nvSpPr>
        <p:spPr bwMode="auto">
          <a:xfrm>
            <a:off x="228601" y="76202"/>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#6: REAL STREETS + SIDEWALKS</a:t>
            </a:r>
          </a:p>
        </p:txBody>
      </p:sp>
    </p:spTree>
    <p:extLst>
      <p:ext uri="{BB962C8B-B14F-4D97-AF65-F5344CB8AC3E}">
        <p14:creationId xmlns:p14="http://schemas.microsoft.com/office/powerpoint/2010/main" val="7984106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228588" y="4648203"/>
            <a:ext cx="8610949" cy="639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CONNECTIVITY</a:t>
            </a:r>
          </a:p>
        </p:txBody>
      </p:sp>
      <p:sp>
        <p:nvSpPr>
          <p:cNvPr id="118787"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#7</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31699306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9170" name="Picture 2" descr="2-16_Gramercy_BeforeAfter.jpg                                  005EA36EMacintosh HD                   C3E30C5D:"/>
          <p:cNvPicPr>
            <a:picLocks noGrp="1" noChangeAspect="1" noChangeArrowheads="1"/>
          </p:cNvPicPr>
          <p:nvPr>
            <p:ph/>
          </p:nvPr>
        </p:nvPicPr>
        <p:blipFill>
          <a:blip r:embed="rId3" cstate="email">
            <a:extLst>
              <a:ext uri="{28A0092B-C50C-407E-A947-70E740481C1C}">
                <a14:useLocalDpi xmlns:a14="http://schemas.microsoft.com/office/drawing/2010/main"/>
              </a:ext>
            </a:extLst>
          </a:blip>
          <a:srcRect/>
          <a:stretch>
            <a:fillRect/>
          </a:stretch>
        </p:blipFill>
        <p:spPr>
          <a:xfrm>
            <a:off x="304801" y="1370013"/>
            <a:ext cx="8458200" cy="4832350"/>
          </a:xfrm>
        </p:spPr>
      </p:pic>
      <p:sp>
        <p:nvSpPr>
          <p:cNvPr id="519171" name="Text Box 3"/>
          <p:cNvSpPr txBox="1">
            <a:spLocks noChangeArrowheads="1"/>
          </p:cNvSpPr>
          <p:nvPr/>
        </p:nvSpPr>
        <p:spPr bwMode="auto">
          <a:xfrm>
            <a:off x="228600" y="6324601"/>
            <a:ext cx="8763000" cy="338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1600" b="1">
                <a:solidFill>
                  <a:srgbClr val="000000"/>
                </a:solidFill>
                <a:latin typeface="Arial" charset="0"/>
                <a:ea typeface="ヒラギノ角ゴ Pro W3" charset="0"/>
                <a:cs typeface="ヒラギノ角ゴ Pro W3" charset="0"/>
              </a:rPr>
              <a:t>Gramercy, </a:t>
            </a:r>
            <a:r>
              <a:rPr lang="en-US" sz="1600">
                <a:solidFill>
                  <a:srgbClr val="000000"/>
                </a:solidFill>
                <a:latin typeface="Arial" charset="0"/>
                <a:ea typeface="ヒラギノ角ゴ Pro W3" charset="0"/>
                <a:cs typeface="ヒラギノ角ゴ Pro W3" charset="0"/>
              </a:rPr>
              <a:t>Carmel, IN: Looney, Ricks, Kiss Architects for the Buckingham Companies</a:t>
            </a:r>
          </a:p>
        </p:txBody>
      </p:sp>
      <p:sp>
        <p:nvSpPr>
          <p:cNvPr id="519172" name="Oval 4"/>
          <p:cNvSpPr>
            <a:spLocks noChangeArrowheads="1"/>
          </p:cNvSpPr>
          <p:nvPr/>
        </p:nvSpPr>
        <p:spPr bwMode="auto">
          <a:xfrm>
            <a:off x="5257800" y="26320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3" name="Oval 5"/>
          <p:cNvSpPr>
            <a:spLocks noChangeArrowheads="1"/>
          </p:cNvSpPr>
          <p:nvPr/>
        </p:nvSpPr>
        <p:spPr bwMode="auto">
          <a:xfrm>
            <a:off x="5257800" y="31654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4" name="Oval 6"/>
          <p:cNvSpPr>
            <a:spLocks noChangeArrowheads="1"/>
          </p:cNvSpPr>
          <p:nvPr/>
        </p:nvSpPr>
        <p:spPr bwMode="auto">
          <a:xfrm>
            <a:off x="5257800" y="37750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5" name="Oval 7"/>
          <p:cNvSpPr>
            <a:spLocks noChangeArrowheads="1"/>
          </p:cNvSpPr>
          <p:nvPr/>
        </p:nvSpPr>
        <p:spPr bwMode="auto">
          <a:xfrm>
            <a:off x="5257800" y="46894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6" name="Oval 8"/>
          <p:cNvSpPr>
            <a:spLocks noChangeArrowheads="1"/>
          </p:cNvSpPr>
          <p:nvPr/>
        </p:nvSpPr>
        <p:spPr bwMode="auto">
          <a:xfrm>
            <a:off x="6324600" y="49942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7" name="Oval 9"/>
          <p:cNvSpPr>
            <a:spLocks noChangeArrowheads="1"/>
          </p:cNvSpPr>
          <p:nvPr/>
        </p:nvSpPr>
        <p:spPr bwMode="auto">
          <a:xfrm>
            <a:off x="6781800" y="49942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8" name="Oval 10"/>
          <p:cNvSpPr>
            <a:spLocks noChangeArrowheads="1"/>
          </p:cNvSpPr>
          <p:nvPr/>
        </p:nvSpPr>
        <p:spPr bwMode="auto">
          <a:xfrm>
            <a:off x="7543800" y="41560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79" name="Oval 11"/>
          <p:cNvSpPr>
            <a:spLocks noChangeArrowheads="1"/>
          </p:cNvSpPr>
          <p:nvPr/>
        </p:nvSpPr>
        <p:spPr bwMode="auto">
          <a:xfrm>
            <a:off x="5867400" y="17176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80" name="Oval 12"/>
          <p:cNvSpPr>
            <a:spLocks noChangeArrowheads="1"/>
          </p:cNvSpPr>
          <p:nvPr/>
        </p:nvSpPr>
        <p:spPr bwMode="auto">
          <a:xfrm>
            <a:off x="6248400" y="17176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81" name="Oval 13"/>
          <p:cNvSpPr>
            <a:spLocks noChangeArrowheads="1"/>
          </p:cNvSpPr>
          <p:nvPr/>
        </p:nvSpPr>
        <p:spPr bwMode="auto">
          <a:xfrm>
            <a:off x="6629400" y="17176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82" name="Oval 14"/>
          <p:cNvSpPr>
            <a:spLocks noChangeArrowheads="1"/>
          </p:cNvSpPr>
          <p:nvPr/>
        </p:nvSpPr>
        <p:spPr bwMode="auto">
          <a:xfrm>
            <a:off x="7086600" y="17176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83" name="Oval 15"/>
          <p:cNvSpPr>
            <a:spLocks noChangeArrowheads="1"/>
          </p:cNvSpPr>
          <p:nvPr/>
        </p:nvSpPr>
        <p:spPr bwMode="auto">
          <a:xfrm>
            <a:off x="2743200" y="1717675"/>
            <a:ext cx="304800" cy="3048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19184" name="Text Box 6"/>
          <p:cNvSpPr txBox="1">
            <a:spLocks noChangeArrowheads="1"/>
          </p:cNvSpPr>
          <p:nvPr/>
        </p:nvSpPr>
        <p:spPr bwMode="auto">
          <a:xfrm>
            <a:off x="381001" y="838202"/>
            <a:ext cx="8382000" cy="34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nSpc>
                <a:spcPct val="90000"/>
              </a:lnSpc>
              <a:spcBef>
                <a:spcPct val="50000"/>
              </a:spcBef>
            </a:pPr>
            <a:r>
              <a:rPr lang="en-US" sz="1800" b="1">
                <a:solidFill>
                  <a:srgbClr val="000000"/>
                </a:solidFill>
                <a:ea typeface="ＭＳ Ｐゴシック" charset="0"/>
                <a:cs typeface="ＭＳ Ｐゴシック" charset="0"/>
              </a:rPr>
              <a:t>From 1 to 11 points of connection</a:t>
            </a:r>
            <a:r>
              <a:rPr lang="en-US" sz="1800">
                <a:solidFill>
                  <a:srgbClr val="000000"/>
                </a:solidFill>
                <a:ea typeface="ＭＳ Ｐゴシック" charset="0"/>
                <a:cs typeface="ＭＳ Ｐゴシック" charset="0"/>
              </a:rPr>
              <a:t>, retrofitting a residential golf community</a:t>
            </a:r>
          </a:p>
        </p:txBody>
      </p:sp>
      <p:sp>
        <p:nvSpPr>
          <p:cNvPr id="519185" name="Text Box 17"/>
          <p:cNvSpPr txBox="1">
            <a:spLocks noChangeArrowheads="1"/>
          </p:cNvSpPr>
          <p:nvPr/>
        </p:nvSpPr>
        <p:spPr bwMode="auto">
          <a:xfrm>
            <a:off x="4419600" y="6151567"/>
            <a:ext cx="4419600" cy="215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r" eaLnBrk="1" hangingPunct="1">
              <a:spcBef>
                <a:spcPct val="50000"/>
              </a:spcBef>
            </a:pPr>
            <a:r>
              <a:rPr lang="en-US" sz="800">
                <a:solidFill>
                  <a:srgbClr val="000000"/>
                </a:solidFill>
                <a:latin typeface="Arial" charset="0"/>
                <a:ea typeface="ヒラギノ角ゴ Pro W3" charset="0"/>
                <a:cs typeface="ヒラギノ角ゴ Pro W3" charset="0"/>
              </a:rPr>
              <a:t>Courtesy of Looney Ricks Kiss Architects, from </a:t>
            </a:r>
            <a:r>
              <a:rPr lang="en-US" sz="800" i="1">
                <a:solidFill>
                  <a:srgbClr val="000000"/>
                </a:solidFill>
                <a:latin typeface="Arial" charset="0"/>
                <a:ea typeface="ヒラギノ角ゴ Pro W3" charset="0"/>
                <a:cs typeface="ヒラギノ角ゴ Pro W3" charset="0"/>
              </a:rPr>
              <a:t>Retrofitting Suburbia</a:t>
            </a:r>
            <a:r>
              <a:rPr lang="en-US" sz="800">
                <a:solidFill>
                  <a:srgbClr val="000000"/>
                </a:solidFill>
                <a:latin typeface="Arial" charset="0"/>
                <a:ea typeface="ヒラギノ角ゴ Pro W3" charset="0"/>
                <a:cs typeface="ヒラギノ角ゴ Pro W3" charset="0"/>
              </a:rPr>
              <a:t> (Wiley, 2009, 2011)</a:t>
            </a:r>
            <a:endParaRPr lang="en-US" sz="800" i="1">
              <a:solidFill>
                <a:srgbClr val="000000"/>
              </a:solidFill>
              <a:latin typeface="Arial" charset="0"/>
              <a:ea typeface="ヒラギノ角ゴ Pro W3" charset="0"/>
              <a:cs typeface="ヒラギノ角ゴ Pro W3" charset="0"/>
            </a:endParaRPr>
          </a:p>
        </p:txBody>
      </p:sp>
      <p:sp>
        <p:nvSpPr>
          <p:cNvPr id="519186" name="Text Box 18"/>
          <p:cNvSpPr txBox="1">
            <a:spLocks noChangeArrowheads="1"/>
          </p:cNvSpPr>
          <p:nvPr/>
        </p:nvSpPr>
        <p:spPr bwMode="auto">
          <a:xfrm>
            <a:off x="152400" y="90488"/>
            <a:ext cx="88392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#7: CONNECTIVITY</a:t>
            </a:r>
          </a:p>
        </p:txBody>
      </p:sp>
    </p:spTree>
    <p:extLst>
      <p:ext uri="{BB962C8B-B14F-4D97-AF65-F5344CB8AC3E}">
        <p14:creationId xmlns:p14="http://schemas.microsoft.com/office/powerpoint/2010/main" val="32546239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228588" y="4648203"/>
            <a:ext cx="8610949" cy="592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200" b="1" i="1" dirty="0">
                <a:latin typeface="Arial"/>
                <a:cs typeface="Arial"/>
              </a:rPr>
              <a:t>FUTURE</a:t>
            </a:r>
            <a:r>
              <a:rPr lang="en-US" sz="3200" b="1" dirty="0">
                <a:latin typeface="Arial"/>
                <a:cs typeface="Arial"/>
              </a:rPr>
              <a:t> CONNECTIVITY + ADAPTABILITY</a:t>
            </a:r>
          </a:p>
        </p:txBody>
      </p:sp>
      <p:sp>
        <p:nvSpPr>
          <p:cNvPr id="118787"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#8</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3183015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4" name="Picture 2" descr="Mashpee_FG_2025.jpg                                            00464994uqbar1                         BCFB4E1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1657354"/>
            <a:ext cx="4191000" cy="381317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520195" name="Line 3"/>
          <p:cNvSpPr>
            <a:spLocks noChangeShapeType="1"/>
          </p:cNvSpPr>
          <p:nvPr/>
        </p:nvSpPr>
        <p:spPr bwMode="auto">
          <a:xfrm flipH="1">
            <a:off x="2057400" y="4019550"/>
            <a:ext cx="127000" cy="331788"/>
          </a:xfrm>
          <a:prstGeom prst="line">
            <a:avLst/>
          </a:prstGeom>
          <a:noFill/>
          <a:ln w="635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20196" name="Oval 4"/>
          <p:cNvSpPr>
            <a:spLocks noChangeArrowheads="1"/>
          </p:cNvSpPr>
          <p:nvPr/>
        </p:nvSpPr>
        <p:spPr bwMode="auto">
          <a:xfrm>
            <a:off x="1676402" y="3790951"/>
            <a:ext cx="890588" cy="863600"/>
          </a:xfrm>
          <a:prstGeom prst="ellipse">
            <a:avLst/>
          </a:prstGeom>
          <a:noFill/>
          <a:ln w="381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pic>
        <p:nvPicPr>
          <p:cNvPr id="520197" name="Picture 3" descr="Belmar_2015.jpg                                                00464994uqbar1                         BCFB4E1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40240" y="1676400"/>
            <a:ext cx="4627563" cy="3810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520198" name="Oval 6"/>
          <p:cNvSpPr>
            <a:spLocks noChangeArrowheads="1"/>
          </p:cNvSpPr>
          <p:nvPr/>
        </p:nvSpPr>
        <p:spPr bwMode="auto">
          <a:xfrm>
            <a:off x="7162800" y="2651125"/>
            <a:ext cx="1066800" cy="2286000"/>
          </a:xfrm>
          <a:prstGeom prst="ellipse">
            <a:avLst/>
          </a:prstGeom>
          <a:noFill/>
          <a:ln w="381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20199" name="Line 7"/>
          <p:cNvSpPr>
            <a:spLocks noChangeShapeType="1"/>
          </p:cNvSpPr>
          <p:nvPr/>
        </p:nvSpPr>
        <p:spPr bwMode="auto">
          <a:xfrm flipV="1">
            <a:off x="7467600" y="3260725"/>
            <a:ext cx="457200" cy="76200"/>
          </a:xfrm>
          <a:prstGeom prst="line">
            <a:avLst/>
          </a:prstGeom>
          <a:noFill/>
          <a:ln w="635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20200" name="Line 8"/>
          <p:cNvSpPr>
            <a:spLocks noChangeShapeType="1"/>
          </p:cNvSpPr>
          <p:nvPr/>
        </p:nvSpPr>
        <p:spPr bwMode="auto">
          <a:xfrm flipV="1">
            <a:off x="7543800" y="4251325"/>
            <a:ext cx="457200" cy="0"/>
          </a:xfrm>
          <a:prstGeom prst="line">
            <a:avLst/>
          </a:prstGeom>
          <a:noFill/>
          <a:ln w="635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20201" name="Text Box 9"/>
          <p:cNvSpPr txBox="1">
            <a:spLocks noChangeArrowheads="1"/>
          </p:cNvSpPr>
          <p:nvPr/>
        </p:nvSpPr>
        <p:spPr bwMode="auto">
          <a:xfrm>
            <a:off x="381000" y="990603"/>
            <a:ext cx="8763000" cy="3693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1800">
                <a:solidFill>
                  <a:srgbClr val="000000"/>
                </a:solidFill>
                <a:latin typeface="Arial" charset="0"/>
                <a:ea typeface="ヒラギノ角ゴ Pro W3" charset="0"/>
                <a:cs typeface="ヒラギノ角ゴ Pro W3" charset="0"/>
              </a:rPr>
              <a:t>Planning for </a:t>
            </a:r>
            <a:r>
              <a:rPr lang="en-US" sz="1800" b="1">
                <a:solidFill>
                  <a:srgbClr val="000000"/>
                </a:solidFill>
                <a:latin typeface="Arial" charset="0"/>
                <a:ea typeface="ヒラギノ角ゴ Pro W3" charset="0"/>
                <a:cs typeface="ヒラギノ角ゴ Pro W3" charset="0"/>
              </a:rPr>
              <a:t>potential future connectivity</a:t>
            </a:r>
            <a:r>
              <a:rPr lang="en-US" sz="1800">
                <a:solidFill>
                  <a:srgbClr val="000000"/>
                </a:solidFill>
                <a:latin typeface="Arial" charset="0"/>
                <a:ea typeface="ヒラギノ角ゴ Pro W3" charset="0"/>
                <a:cs typeface="ヒラギノ角ゴ Pro W3" charset="0"/>
              </a:rPr>
              <a:t> at Mashpee Commons &amp; Belmar</a:t>
            </a:r>
          </a:p>
        </p:txBody>
      </p:sp>
      <p:sp>
        <p:nvSpPr>
          <p:cNvPr id="520202" name="Text Box 10"/>
          <p:cNvSpPr txBox="1">
            <a:spLocks noChangeArrowheads="1"/>
          </p:cNvSpPr>
          <p:nvPr/>
        </p:nvSpPr>
        <p:spPr bwMode="auto">
          <a:xfrm>
            <a:off x="152400" y="90489"/>
            <a:ext cx="88392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#8: </a:t>
            </a:r>
            <a:r>
              <a:rPr lang="en-US" sz="2800" b="1" u="sng" dirty="0">
                <a:solidFill>
                  <a:srgbClr val="FF0000"/>
                </a:solidFill>
                <a:latin typeface="Arial" charset="0"/>
                <a:ea typeface="ヒラギノ角ゴ Pro W3" charset="0"/>
                <a:cs typeface="ヒラギノ角ゴ Pro W3" charset="0"/>
              </a:rPr>
              <a:t>FUTURE</a:t>
            </a:r>
            <a:r>
              <a:rPr lang="en-US" sz="2800" b="1" dirty="0">
                <a:solidFill>
                  <a:srgbClr val="FF0000"/>
                </a:solidFill>
                <a:latin typeface="Arial" charset="0"/>
                <a:ea typeface="ヒラギノ角ゴ Pro W3" charset="0"/>
                <a:cs typeface="ヒラギノ角ゴ Pro W3" charset="0"/>
              </a:rPr>
              <a:t> CONNECTIVITY + ADAPTABILITY</a:t>
            </a:r>
          </a:p>
        </p:txBody>
      </p:sp>
    </p:spTree>
    <p:extLst>
      <p:ext uri="{BB962C8B-B14F-4D97-AF65-F5344CB8AC3E}">
        <p14:creationId xmlns:p14="http://schemas.microsoft.com/office/powerpoint/2010/main" val="428644309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859" name="Picture 3" descr="citycenter plan.jpg"/>
          <p:cNvPicPr>
            <a:picLocks noChangeAspect="1"/>
          </p:cNvPicPr>
          <p:nvPr/>
        </p:nvPicPr>
        <p:blipFill>
          <a:blip r:embed="rId3" cstate="screen">
            <a:lum bright="20000"/>
            <a:extLst>
              <a:ext uri="{28A0092B-C50C-407E-A947-70E740481C1C}">
                <a14:useLocalDpi xmlns:a14="http://schemas.microsoft.com/office/drawing/2010/main"/>
              </a:ext>
            </a:extLst>
          </a:blip>
          <a:srcRect/>
          <a:stretch>
            <a:fillRect/>
          </a:stretch>
        </p:blipFill>
        <p:spPr bwMode="auto">
          <a:xfrm>
            <a:off x="1" y="2008188"/>
            <a:ext cx="4330700" cy="312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90860" name="Picture 4" descr="Englewood walmart.jpg"/>
          <p:cNvPicPr>
            <a:picLocks noChangeAspect="1"/>
          </p:cNvPicPr>
          <p:nvPr/>
        </p:nvPicPr>
        <p:blipFill>
          <a:blip r:embed="rId4" cstate="email">
            <a:lum bright="6000" contrast="4000"/>
            <a:extLst>
              <a:ext uri="{28A0092B-C50C-407E-A947-70E740481C1C}">
                <a14:useLocalDpi xmlns:a14="http://schemas.microsoft.com/office/drawing/2010/main"/>
              </a:ext>
            </a:extLst>
          </a:blip>
          <a:srcRect/>
          <a:stretch>
            <a:fillRect/>
          </a:stretch>
        </p:blipFill>
        <p:spPr bwMode="auto">
          <a:xfrm>
            <a:off x="4330701" y="1970089"/>
            <a:ext cx="4813300" cy="3168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90861" name="TextBox 8"/>
          <p:cNvSpPr txBox="1">
            <a:spLocks noChangeArrowheads="1"/>
          </p:cNvSpPr>
          <p:nvPr/>
        </p:nvSpPr>
        <p:spPr bwMode="auto">
          <a:xfrm>
            <a:off x="0" y="5438783"/>
            <a:ext cx="9144000" cy="584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a:solidFill>
                  <a:srgbClr val="000000"/>
                </a:solidFill>
                <a:ea typeface="ＭＳ Ｐゴシック" charset="0"/>
                <a:cs typeface="ＭＳ Ｐゴシック" charset="0"/>
              </a:rPr>
              <a:t>CityCenter Englewood</a:t>
            </a:r>
            <a:r>
              <a:rPr lang="en-US" sz="1600">
                <a:solidFill>
                  <a:srgbClr val="000000"/>
                </a:solidFill>
                <a:ea typeface="ＭＳ Ｐゴシック" charset="0"/>
                <a:cs typeface="ＭＳ Ｐゴシック" charset="0"/>
              </a:rPr>
              <a:t>, City of Englewood, CO, Miller Weingarten Realty, Trammell Crow Residential, David Owen Tryba Architects, Calthorpe Associates</a:t>
            </a:r>
          </a:p>
        </p:txBody>
      </p:sp>
      <p:sp>
        <p:nvSpPr>
          <p:cNvPr id="590862" name="TextBox 6"/>
          <p:cNvSpPr txBox="1">
            <a:spLocks noChangeArrowheads="1"/>
          </p:cNvSpPr>
          <p:nvPr/>
        </p:nvSpPr>
        <p:spPr bwMode="auto">
          <a:xfrm>
            <a:off x="6858000" y="5105407"/>
            <a:ext cx="2209800" cy="2154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r>
              <a:rPr lang="en-US" sz="800">
                <a:solidFill>
                  <a:srgbClr val="000000"/>
                </a:solidFill>
                <a:ea typeface="ＭＳ Ｐゴシック" charset="0"/>
                <a:cs typeface="ＭＳ Ｐゴシック" charset="0"/>
              </a:rPr>
              <a:t>Photo: Ellen Dunham-Jones</a:t>
            </a:r>
          </a:p>
        </p:txBody>
      </p:sp>
      <p:sp>
        <p:nvSpPr>
          <p:cNvPr id="590864" name="Line 16"/>
          <p:cNvSpPr>
            <a:spLocks noChangeShapeType="1"/>
          </p:cNvSpPr>
          <p:nvPr/>
        </p:nvSpPr>
        <p:spPr bwMode="auto">
          <a:xfrm flipV="1">
            <a:off x="1447800" y="3429000"/>
            <a:ext cx="2743200" cy="0"/>
          </a:xfrm>
          <a:prstGeom prst="line">
            <a:avLst/>
          </a:prstGeom>
          <a:noFill/>
          <a:ln w="508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90865" name="TextBox 5"/>
          <p:cNvSpPr txBox="1">
            <a:spLocks noChangeArrowheads="1"/>
          </p:cNvSpPr>
          <p:nvPr/>
        </p:nvSpPr>
        <p:spPr bwMode="auto">
          <a:xfrm>
            <a:off x="457200" y="914400"/>
            <a:ext cx="7620000" cy="9233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2" tIns="45712" rIns="91422" bIns="45712">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r>
              <a:rPr lang="en-US" sz="1800" b="1">
                <a:solidFill>
                  <a:srgbClr val="000000"/>
                </a:solidFill>
                <a:cs typeface="Arial" charset="0"/>
              </a:rPr>
              <a:t>Anticipatory or Planned Retrofitting:</a:t>
            </a:r>
            <a:r>
              <a:rPr lang="en-US" sz="1800">
                <a:solidFill>
                  <a:srgbClr val="000000"/>
                </a:solidFill>
                <a:cs typeface="Arial" charset="0"/>
              </a:rPr>
              <a:t> </a:t>
            </a:r>
          </a:p>
          <a:p>
            <a:r>
              <a:rPr lang="en-US" sz="1800">
                <a:solidFill>
                  <a:srgbClr val="000000"/>
                </a:solidFill>
                <a:cs typeface="Arial" charset="0"/>
              </a:rPr>
              <a:t>Lay out parking lots as future building sites with utilities and trees lining the </a:t>
            </a:r>
            <a:r>
              <a:rPr lang="ja-JP" altLang="en-US" sz="1800">
                <a:solidFill>
                  <a:srgbClr val="000000"/>
                </a:solidFill>
                <a:cs typeface="Arial" charset="0"/>
              </a:rPr>
              <a:t>“</a:t>
            </a:r>
            <a:r>
              <a:rPr lang="en-US" sz="1800">
                <a:solidFill>
                  <a:srgbClr val="000000"/>
                </a:solidFill>
                <a:cs typeface="Arial" charset="0"/>
              </a:rPr>
              <a:t>streets</a:t>
            </a:r>
            <a:r>
              <a:rPr lang="ja-JP" altLang="en-US" sz="1800">
                <a:solidFill>
                  <a:srgbClr val="000000"/>
                </a:solidFill>
                <a:cs typeface="Arial" charset="0"/>
              </a:rPr>
              <a:t>”</a:t>
            </a:r>
            <a:endParaRPr lang="en-US" sz="1800">
              <a:solidFill>
                <a:srgbClr val="000000"/>
              </a:solidFill>
              <a:cs typeface="Arial" charset="0"/>
            </a:endParaRPr>
          </a:p>
        </p:txBody>
      </p:sp>
      <p:sp>
        <p:nvSpPr>
          <p:cNvPr id="590866" name="Line 18"/>
          <p:cNvSpPr>
            <a:spLocks noChangeShapeType="1"/>
          </p:cNvSpPr>
          <p:nvPr/>
        </p:nvSpPr>
        <p:spPr bwMode="auto">
          <a:xfrm>
            <a:off x="2590800" y="2133600"/>
            <a:ext cx="0" cy="2514600"/>
          </a:xfrm>
          <a:prstGeom prst="line">
            <a:avLst/>
          </a:prstGeom>
          <a:noFill/>
          <a:ln w="508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90867" name="Line 19"/>
          <p:cNvSpPr>
            <a:spLocks noChangeShapeType="1"/>
          </p:cNvSpPr>
          <p:nvPr/>
        </p:nvSpPr>
        <p:spPr bwMode="auto">
          <a:xfrm>
            <a:off x="3810000" y="2057400"/>
            <a:ext cx="0" cy="2590800"/>
          </a:xfrm>
          <a:prstGeom prst="line">
            <a:avLst/>
          </a:prstGeom>
          <a:noFill/>
          <a:ln w="508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90869" name="Line 21"/>
          <p:cNvSpPr>
            <a:spLocks noChangeShapeType="1"/>
          </p:cNvSpPr>
          <p:nvPr/>
        </p:nvSpPr>
        <p:spPr bwMode="auto">
          <a:xfrm flipV="1">
            <a:off x="2514600" y="3886200"/>
            <a:ext cx="1295400" cy="0"/>
          </a:xfrm>
          <a:prstGeom prst="line">
            <a:avLst/>
          </a:prstGeom>
          <a:noFill/>
          <a:ln w="508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
        <p:nvSpPr>
          <p:cNvPr id="590870" name="Text Box 22"/>
          <p:cNvSpPr txBox="1">
            <a:spLocks noChangeArrowheads="1"/>
          </p:cNvSpPr>
          <p:nvPr/>
        </p:nvSpPr>
        <p:spPr bwMode="auto">
          <a:xfrm>
            <a:off x="152400" y="90489"/>
            <a:ext cx="88392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#8: </a:t>
            </a:r>
            <a:r>
              <a:rPr lang="en-US" sz="2800" b="1" u="sng" dirty="0">
                <a:solidFill>
                  <a:srgbClr val="FF0000"/>
                </a:solidFill>
                <a:latin typeface="Arial" charset="0"/>
                <a:ea typeface="ヒラギノ角ゴ Pro W3" charset="0"/>
                <a:cs typeface="ヒラギノ角ゴ Pro W3" charset="0"/>
              </a:rPr>
              <a:t>FUTURE</a:t>
            </a:r>
            <a:r>
              <a:rPr lang="en-US" sz="2800" b="1" dirty="0">
                <a:solidFill>
                  <a:srgbClr val="FF0000"/>
                </a:solidFill>
                <a:latin typeface="Arial" charset="0"/>
                <a:ea typeface="ヒラギノ角ゴ Pro W3" charset="0"/>
                <a:cs typeface="ヒラギノ角ゴ Pro W3" charset="0"/>
              </a:rPr>
              <a:t> CONNECTIVITY + ADAPTABILITY</a:t>
            </a:r>
          </a:p>
        </p:txBody>
      </p:sp>
    </p:spTree>
    <p:extLst>
      <p:ext uri="{BB962C8B-B14F-4D97-AF65-F5344CB8AC3E}">
        <p14:creationId xmlns:p14="http://schemas.microsoft.com/office/powerpoint/2010/main" val="95022400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228588" y="4648203"/>
            <a:ext cx="8610949" cy="592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200" b="1" dirty="0">
                <a:latin typeface="Arial"/>
                <a:cs typeface="Arial"/>
              </a:rPr>
              <a:t>DIVERSITY IN HOUSING CHOICE + PRICE</a:t>
            </a:r>
          </a:p>
        </p:txBody>
      </p:sp>
      <p:sp>
        <p:nvSpPr>
          <p:cNvPr id="120835"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#9</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827258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Text Box 2"/>
          <p:cNvSpPr txBox="1">
            <a:spLocks noChangeArrowheads="1"/>
          </p:cNvSpPr>
          <p:nvPr/>
        </p:nvSpPr>
        <p:spPr bwMode="auto">
          <a:xfrm>
            <a:off x="228600" y="5192720"/>
            <a:ext cx="5334000" cy="144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110000"/>
              </a:lnSpc>
              <a:spcBef>
                <a:spcPct val="50000"/>
              </a:spcBef>
            </a:pPr>
            <a:r>
              <a:rPr lang="en-US" sz="1800" b="1">
                <a:solidFill>
                  <a:srgbClr val="000000"/>
                </a:solidFill>
                <a:latin typeface="Arial" charset="0"/>
                <a:ea typeface="ヒラギノ角ゴ Pro W3" charset="0"/>
                <a:cs typeface="ヒラギノ角ゴ Pro W3" charset="0"/>
              </a:rPr>
              <a:t>The Towers at University Town Center</a:t>
            </a:r>
            <a:r>
              <a:rPr lang="en-US" sz="1800">
                <a:solidFill>
                  <a:srgbClr val="000000"/>
                </a:solidFill>
                <a:latin typeface="Arial" charset="0"/>
                <a:ea typeface="ヒラギノ角ゴ Pro W3" charset="0"/>
                <a:cs typeface="ヒラギノ角ゴ Pro W3" charset="0"/>
              </a:rPr>
              <a:t>, Hyattsville, MD; RTKL</a:t>
            </a:r>
          </a:p>
          <a:p>
            <a:pPr>
              <a:lnSpc>
                <a:spcPct val="110000"/>
              </a:lnSpc>
              <a:spcBef>
                <a:spcPct val="50000"/>
              </a:spcBef>
            </a:pPr>
            <a:r>
              <a:rPr lang="en-US" sz="1800">
                <a:solidFill>
                  <a:srgbClr val="000000"/>
                </a:solidFill>
                <a:latin typeface="Arial" charset="0"/>
                <a:ea typeface="ヒラギノ角ゴ Pro W3" charset="0"/>
                <a:cs typeface="ヒラギノ角ゴ Pro W3" charset="0"/>
              </a:rPr>
              <a:t>910-bed apartment building, marketed to college students, close to transit and part-time service jobs</a:t>
            </a:r>
          </a:p>
        </p:txBody>
      </p:sp>
      <p:pic>
        <p:nvPicPr>
          <p:cNvPr id="523267" name="Picture 3" descr="UTC_2020_detail.jpg                                            000BFD44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1201" y="762000"/>
            <a:ext cx="2914651" cy="4191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523268" name="Picture 4" descr="UTC_towers_frmRTKL.jpg                                         000BFD44Macintosh HD                   C3E30C5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800" y="762008"/>
            <a:ext cx="4724400" cy="4168775"/>
          </a:xfrm>
          <a:prstGeom prst="rect">
            <a:avLst/>
          </a:prstGeom>
          <a:noFill/>
          <a:extLst>
            <a:ext uri="{909E8E84-426E-40dd-AFC4-6F175D3DCCD1}">
              <a14:hiddenFill xmlns="" xmlns:a14="http://schemas.microsoft.com/office/drawing/2010/main">
                <a:solidFill>
                  <a:srgbClr val="FFFFFF"/>
                </a:solidFill>
              </a14:hiddenFill>
            </a:ext>
          </a:extLst>
        </p:spPr>
      </p:pic>
      <p:pic>
        <p:nvPicPr>
          <p:cNvPr id="523269" name="Picture 5" descr="UTC_Towers_4bdrm.jpg                                           000BFD44Macintosh HD                   C3E30C5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91200" y="5029200"/>
            <a:ext cx="2971800" cy="1703388"/>
          </a:xfrm>
          <a:prstGeom prst="rect">
            <a:avLst/>
          </a:prstGeom>
          <a:noFill/>
          <a:extLst>
            <a:ext uri="{909E8E84-426E-40dd-AFC4-6F175D3DCCD1}">
              <a14:hiddenFill xmlns="" xmlns:a14="http://schemas.microsoft.com/office/drawing/2010/main">
                <a:solidFill>
                  <a:srgbClr val="FFFFFF"/>
                </a:solidFill>
              </a14:hiddenFill>
            </a:ext>
          </a:extLst>
        </p:spPr>
      </p:pic>
      <p:sp>
        <p:nvSpPr>
          <p:cNvPr id="523270" name="Text Box 6"/>
          <p:cNvSpPr txBox="1">
            <a:spLocks noChangeArrowheads="1"/>
          </p:cNvSpPr>
          <p:nvPr/>
        </p:nvSpPr>
        <p:spPr bwMode="auto">
          <a:xfrm>
            <a:off x="228601" y="4891094"/>
            <a:ext cx="4114800" cy="215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800">
                <a:solidFill>
                  <a:srgbClr val="000000"/>
                </a:solidFill>
                <a:latin typeface="Arial" charset="0"/>
                <a:ea typeface="ヒラギノ角ゴ Pro W3" charset="0"/>
                <a:cs typeface="ヒラギノ角ゴ Pro W3" charset="0"/>
              </a:rPr>
              <a:t>Photo courtesy of RTKL Baltimore</a:t>
            </a:r>
          </a:p>
        </p:txBody>
      </p:sp>
      <p:sp>
        <p:nvSpPr>
          <p:cNvPr id="523273" name="Text Box 9"/>
          <p:cNvSpPr txBox="1">
            <a:spLocks noChangeArrowheads="1"/>
          </p:cNvSpPr>
          <p:nvPr/>
        </p:nvSpPr>
        <p:spPr bwMode="auto">
          <a:xfrm>
            <a:off x="228601" y="90489"/>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#9: DIVERSITY IN HOUSING CHOICE + PRICE</a:t>
            </a:r>
          </a:p>
        </p:txBody>
      </p:sp>
    </p:spTree>
    <p:extLst>
      <p:ext uri="{BB962C8B-B14F-4D97-AF65-F5344CB8AC3E}">
        <p14:creationId xmlns:p14="http://schemas.microsoft.com/office/powerpoint/2010/main" val="30708000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73" name="Text Box 9"/>
          <p:cNvSpPr txBox="1">
            <a:spLocks noChangeArrowheads="1"/>
          </p:cNvSpPr>
          <p:nvPr/>
        </p:nvSpPr>
        <p:spPr bwMode="auto">
          <a:xfrm>
            <a:off x="228601" y="90489"/>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#9: DIVERSITY IN HOUSING CHOICE + PRICE</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74795"/>
            <a:ext cx="9144000" cy="3227858"/>
          </a:xfrm>
          <a:prstGeom prst="rect">
            <a:avLst/>
          </a:prstGeom>
        </p:spPr>
      </p:pic>
      <p:sp>
        <p:nvSpPr>
          <p:cNvPr id="523266" name="Text Box 2"/>
          <p:cNvSpPr txBox="1">
            <a:spLocks noChangeArrowheads="1"/>
          </p:cNvSpPr>
          <p:nvPr/>
        </p:nvSpPr>
        <p:spPr bwMode="auto">
          <a:xfrm>
            <a:off x="450851" y="5202653"/>
            <a:ext cx="5334000" cy="12387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nSpc>
                <a:spcPct val="110000"/>
              </a:lnSpc>
            </a:pPr>
            <a:r>
              <a:rPr lang="en-US" sz="1800" b="1" dirty="0" smtClean="0">
                <a:solidFill>
                  <a:srgbClr val="000000"/>
                </a:solidFill>
                <a:latin typeface="Arial" charset="0"/>
                <a:ea typeface="ヒラギノ角ゴ Pro W3" charset="0"/>
                <a:cs typeface="ヒラギノ角ゴ Pro W3" charset="0"/>
              </a:rPr>
              <a:t>Missing Middle </a:t>
            </a:r>
            <a:r>
              <a:rPr lang="en-US" b="1" dirty="0">
                <a:solidFill>
                  <a:srgbClr val="000000"/>
                </a:solidFill>
                <a:latin typeface="Arial" charset="0"/>
                <a:ea typeface="ヒラギノ角ゴ Pro W3" charset="0"/>
                <a:cs typeface="ヒラギノ角ゴ Pro W3" charset="0"/>
              </a:rPr>
              <a:t>h</a:t>
            </a:r>
            <a:r>
              <a:rPr lang="en-US" sz="1800" b="1" dirty="0" smtClean="0">
                <a:solidFill>
                  <a:srgbClr val="000000"/>
                </a:solidFill>
                <a:latin typeface="Arial" charset="0"/>
                <a:ea typeface="ヒラギノ角ゴ Pro W3" charset="0"/>
                <a:cs typeface="ヒラギノ角ゴ Pro W3" charset="0"/>
              </a:rPr>
              <a:t>ousing </a:t>
            </a:r>
            <a:r>
              <a:rPr lang="en-US" b="1" dirty="0">
                <a:solidFill>
                  <a:srgbClr val="000000"/>
                </a:solidFill>
                <a:latin typeface="Arial" charset="0"/>
                <a:ea typeface="ヒラギノ角ゴ Pro W3" charset="0"/>
                <a:cs typeface="ヒラギノ角ゴ Pro W3" charset="0"/>
              </a:rPr>
              <a:t>d</a:t>
            </a:r>
            <a:r>
              <a:rPr lang="en-US" sz="1800" b="1" dirty="0" smtClean="0">
                <a:solidFill>
                  <a:srgbClr val="000000"/>
                </a:solidFill>
                <a:latin typeface="Arial" charset="0"/>
                <a:ea typeface="ヒラギノ角ゴ Pro W3" charset="0"/>
                <a:cs typeface="ヒラギノ角ゴ Pro W3" charset="0"/>
              </a:rPr>
              <a:t>iagram</a:t>
            </a:r>
          </a:p>
          <a:p>
            <a:pPr>
              <a:lnSpc>
                <a:spcPct val="110000"/>
              </a:lnSpc>
            </a:pPr>
            <a:r>
              <a:rPr lang="en-US" dirty="0" smtClean="0">
                <a:solidFill>
                  <a:srgbClr val="000000"/>
                </a:solidFill>
                <a:latin typeface="Arial" charset="0"/>
                <a:ea typeface="ヒラギノ角ゴ Pro W3" charset="0"/>
                <a:cs typeface="ヒラギノ角ゴ Pro W3" charset="0"/>
              </a:rPr>
              <a:t>Dan </a:t>
            </a:r>
            <a:r>
              <a:rPr lang="en-US" dirty="0" err="1" smtClean="0">
                <a:solidFill>
                  <a:srgbClr val="000000"/>
                </a:solidFill>
                <a:latin typeface="Arial" charset="0"/>
                <a:ea typeface="ヒラギノ角ゴ Pro W3" charset="0"/>
                <a:cs typeface="ヒラギノ角ゴ Pro W3" charset="0"/>
              </a:rPr>
              <a:t>Parolek</a:t>
            </a:r>
            <a:r>
              <a:rPr lang="en-US" dirty="0" smtClean="0">
                <a:solidFill>
                  <a:srgbClr val="000000"/>
                </a:solidFill>
                <a:latin typeface="Arial" charset="0"/>
                <a:ea typeface="ヒラギノ角ゴ Pro W3" charset="0"/>
                <a:cs typeface="ヒラギノ角ゴ Pro W3" charset="0"/>
              </a:rPr>
              <a:t>, </a:t>
            </a:r>
            <a:r>
              <a:rPr lang="en-US" dirty="0" err="1" smtClean="0">
                <a:solidFill>
                  <a:srgbClr val="000000"/>
                </a:solidFill>
                <a:latin typeface="Arial" charset="0"/>
                <a:ea typeface="ヒラギノ角ゴ Pro W3" charset="0"/>
                <a:cs typeface="ヒラギノ角ゴ Pro W3" charset="0"/>
              </a:rPr>
              <a:t>Opticos</a:t>
            </a:r>
            <a:r>
              <a:rPr lang="en-US" dirty="0" smtClean="0">
                <a:solidFill>
                  <a:srgbClr val="000000"/>
                </a:solidFill>
                <a:latin typeface="Arial" charset="0"/>
                <a:ea typeface="ヒラギノ角ゴ Pro W3" charset="0"/>
                <a:cs typeface="ヒラギノ角ゴ Pro W3" charset="0"/>
              </a:rPr>
              <a:t> Design, Inc</a:t>
            </a:r>
            <a:r>
              <a:rPr lang="en-US" dirty="0">
                <a:solidFill>
                  <a:srgbClr val="000000"/>
                </a:solidFill>
                <a:latin typeface="Arial" charset="0"/>
                <a:ea typeface="ヒラギノ角ゴ Pro W3" charset="0"/>
                <a:cs typeface="ヒラギノ角ゴ Pro W3" charset="0"/>
              </a:rPr>
              <a:t>. </a:t>
            </a:r>
            <a:r>
              <a:rPr lang="en-US" sz="1400" dirty="0">
                <a:solidFill>
                  <a:srgbClr val="000000"/>
                </a:solidFill>
                <a:latin typeface="Arial" charset="0"/>
                <a:ea typeface="ヒラギノ角ゴ Pro W3" charset="0"/>
                <a:cs typeface="ヒラギノ角ゴ Pro W3" charset="0"/>
                <a:hlinkClick r:id="rId4"/>
              </a:rPr>
              <a:t>http://missingmiddlehousing.com</a:t>
            </a:r>
            <a:r>
              <a:rPr lang="en-US" sz="1400" dirty="0" smtClean="0">
                <a:solidFill>
                  <a:srgbClr val="000000"/>
                </a:solidFill>
                <a:latin typeface="Arial" charset="0"/>
                <a:ea typeface="ヒラギノ角ゴ Pro W3" charset="0"/>
                <a:cs typeface="ヒラギノ角ゴ Pro W3" charset="0"/>
                <a:hlinkClick r:id="rId4"/>
              </a:rPr>
              <a:t>/</a:t>
            </a:r>
            <a:r>
              <a:rPr lang="en-US" sz="1400" dirty="0" smtClean="0">
                <a:solidFill>
                  <a:srgbClr val="000000"/>
                </a:solidFill>
                <a:latin typeface="Arial" charset="0"/>
                <a:ea typeface="ヒラギノ角ゴ Pro W3" charset="0"/>
                <a:cs typeface="ヒラギノ角ゴ Pro W3" charset="0"/>
              </a:rPr>
              <a:t>  </a:t>
            </a:r>
          </a:p>
          <a:p>
            <a:pPr>
              <a:lnSpc>
                <a:spcPct val="110000"/>
              </a:lnSpc>
            </a:pPr>
            <a:endParaRPr lang="en-US" dirty="0" smtClean="0">
              <a:solidFill>
                <a:srgbClr val="000000"/>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16476830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email">
            <a:extLst>
              <a:ext uri="{28A0092B-C50C-407E-A947-70E740481C1C}">
                <a14:useLocalDpi xmlns:a14="http://schemas.microsoft.com/office/drawing/2010/main"/>
              </a:ext>
            </a:extLst>
          </a:blip>
          <a:srcRect t="6" b="25638"/>
          <a:stretch/>
        </p:blipFill>
        <p:spPr>
          <a:xfrm>
            <a:off x="469900" y="741184"/>
            <a:ext cx="8229600" cy="3173592"/>
          </a:xfrm>
          <a:prstGeom prst="rect">
            <a:avLst/>
          </a:prstGeom>
        </p:spPr>
      </p:pic>
      <p:sp>
        <p:nvSpPr>
          <p:cNvPr id="7" name="Text Box 2"/>
          <p:cNvSpPr txBox="1">
            <a:spLocks noChangeArrowheads="1"/>
          </p:cNvSpPr>
          <p:nvPr/>
        </p:nvSpPr>
        <p:spPr bwMode="auto">
          <a:xfrm>
            <a:off x="469900" y="5697863"/>
            <a:ext cx="5867400" cy="5724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313" tIns="45658" rIns="91313" bIns="45658">
            <a:spAutoFit/>
          </a:bodyPr>
          <a:lstStyle/>
          <a:p>
            <a:pPr>
              <a:lnSpc>
                <a:spcPct val="70000"/>
              </a:lnSpc>
              <a:spcBef>
                <a:spcPct val="50000"/>
              </a:spcBef>
            </a:pPr>
            <a:r>
              <a:rPr lang="en-US" sz="1600" b="1" dirty="0" smtClean="0">
                <a:solidFill>
                  <a:srgbClr val="000000"/>
                </a:solidFill>
                <a:latin typeface="Arial" charset="0"/>
                <a:ea typeface="ヒラギノ角ゴ Pro W3" charset="0"/>
                <a:cs typeface="ヒラギノ角ゴ Pro W3" charset="0"/>
              </a:rPr>
              <a:t>The Cottages on Greene</a:t>
            </a:r>
            <a:r>
              <a:rPr lang="en-US" sz="1600" dirty="0" smtClean="0">
                <a:solidFill>
                  <a:srgbClr val="000000"/>
                </a:solidFill>
                <a:latin typeface="Arial" charset="0"/>
                <a:ea typeface="ヒラギノ角ゴ Pro W3" charset="0"/>
                <a:cs typeface="ヒラギノ角ゴ Pro W3" charset="0"/>
              </a:rPr>
              <a:t>, East Greenwich, RI</a:t>
            </a:r>
            <a:endParaRPr lang="en-US" sz="1600" dirty="0">
              <a:solidFill>
                <a:srgbClr val="000000"/>
              </a:solidFill>
              <a:latin typeface="Arial" charset="0"/>
              <a:ea typeface="ヒラギノ角ゴ Pro W3" charset="0"/>
              <a:cs typeface="ヒラギノ角ゴ Pro W3" charset="0"/>
            </a:endParaRPr>
          </a:p>
          <a:p>
            <a:pPr>
              <a:lnSpc>
                <a:spcPct val="70000"/>
              </a:lnSpc>
              <a:spcBef>
                <a:spcPct val="50000"/>
              </a:spcBef>
            </a:pPr>
            <a:r>
              <a:rPr lang="en-US" sz="1600" dirty="0" smtClean="0">
                <a:solidFill>
                  <a:srgbClr val="000000"/>
                </a:solidFill>
                <a:latin typeface="Arial" charset="0"/>
                <a:ea typeface="ヒラギノ角ゴ Pro W3" charset="0"/>
                <a:cs typeface="ヒラギノ角ゴ Pro W3" charset="0"/>
              </a:rPr>
              <a:t>Architect: Union Studio</a:t>
            </a:r>
            <a:endParaRPr lang="en-US" sz="1600" dirty="0">
              <a:solidFill>
                <a:srgbClr val="000000"/>
              </a:solidFill>
              <a:latin typeface="Arial" charset="0"/>
              <a:ea typeface="ヒラギノ角ゴ Pro W3" charset="0"/>
              <a:cs typeface="ヒラギノ角ゴ Pro W3" charset="0"/>
            </a:endParaRPr>
          </a:p>
        </p:txBody>
      </p:sp>
      <p:sp>
        <p:nvSpPr>
          <p:cNvPr id="10" name="Text Box 8"/>
          <p:cNvSpPr txBox="1">
            <a:spLocks noChangeArrowheads="1"/>
          </p:cNvSpPr>
          <p:nvPr/>
        </p:nvSpPr>
        <p:spPr bwMode="auto">
          <a:xfrm>
            <a:off x="480443" y="6321127"/>
            <a:ext cx="8203181" cy="369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91313" tIns="45658" rIns="91313" bIns="45658">
            <a:spAutoFit/>
          </a:bodyPr>
          <a:lstStyle/>
          <a:p>
            <a:pPr eaLnBrk="1" hangingPunct="1">
              <a:spcBef>
                <a:spcPct val="50000"/>
              </a:spcBef>
            </a:pPr>
            <a:r>
              <a:rPr lang="en-US" sz="1800" b="1" dirty="0" smtClean="0">
                <a:solidFill>
                  <a:srgbClr val="000000"/>
                </a:solidFill>
                <a:latin typeface="Arial" charset="0"/>
                <a:ea typeface="ヒラギノ角ゴ Pro W3" charset="0"/>
                <a:cs typeface="ヒラギノ角ゴ Pro W3" charset="0"/>
              </a:rPr>
              <a:t>15-unit </a:t>
            </a:r>
            <a:r>
              <a:rPr lang="ja-JP" altLang="en-US" sz="1800" b="1" dirty="0" smtClean="0">
                <a:solidFill>
                  <a:srgbClr val="000000"/>
                </a:solidFill>
                <a:latin typeface="Arial"/>
                <a:ea typeface="ヒラギノ角ゴ Pro W3" charset="0"/>
                <a:cs typeface="ヒラギノ角ゴ Pro W3" charset="0"/>
              </a:rPr>
              <a:t>”</a:t>
            </a:r>
            <a:r>
              <a:rPr lang="en-US" altLang="ja-JP" sz="1800" b="1" dirty="0" smtClean="0">
                <a:solidFill>
                  <a:srgbClr val="000000"/>
                </a:solidFill>
                <a:latin typeface="Arial"/>
                <a:ea typeface="ヒラギノ角ゴ Pro W3" charset="0"/>
                <a:cs typeface="ヒラギノ角ゴ Pro W3" charset="0"/>
              </a:rPr>
              <a:t>missing middle” cottage courtyard on 1-acre site, 33% affordable</a:t>
            </a:r>
            <a:endParaRPr lang="en-US" sz="1800" b="1" dirty="0">
              <a:solidFill>
                <a:srgbClr val="000000"/>
              </a:solidFill>
              <a:latin typeface="Arial" charset="0"/>
              <a:ea typeface="ヒラギノ角ゴ Pro W3" charset="0"/>
              <a:cs typeface="ヒラギノ角ゴ Pro W3" charset="0"/>
            </a:endParaRPr>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6319" y="3990975"/>
            <a:ext cx="8203181" cy="1676400"/>
          </a:xfrm>
          <a:prstGeom prst="rect">
            <a:avLst/>
          </a:prstGeom>
        </p:spPr>
      </p:pic>
      <p:sp>
        <p:nvSpPr>
          <p:cNvPr id="8" name="Text Box 9"/>
          <p:cNvSpPr txBox="1">
            <a:spLocks noChangeArrowheads="1"/>
          </p:cNvSpPr>
          <p:nvPr/>
        </p:nvSpPr>
        <p:spPr bwMode="auto">
          <a:xfrm>
            <a:off x="228601" y="90489"/>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#9: DIVERSITY IN HOUSING CHOICE + PRICE</a:t>
            </a:r>
          </a:p>
        </p:txBody>
      </p:sp>
    </p:spTree>
    <p:extLst>
      <p:ext uri="{BB962C8B-B14F-4D97-AF65-F5344CB8AC3E}">
        <p14:creationId xmlns:p14="http://schemas.microsoft.com/office/powerpoint/2010/main" val="12079738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228588" y="4648205"/>
            <a:ext cx="8610949" cy="10853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200" b="1" dirty="0">
                <a:latin typeface="Arial"/>
                <a:cs typeface="Arial"/>
              </a:rPr>
              <a:t>ADD NEW </a:t>
            </a:r>
            <a:r>
              <a:rPr lang="en-US" sz="3200" b="1" dirty="0" smtClean="0">
                <a:latin typeface="Arial"/>
                <a:cs typeface="Arial"/>
              </a:rPr>
              <a:t>HOUSING UNITS </a:t>
            </a:r>
            <a:r>
              <a:rPr lang="en-US" sz="3200" b="1" dirty="0">
                <a:latin typeface="Arial"/>
                <a:cs typeface="Arial"/>
              </a:rPr>
              <a:t>TO EXISTING </a:t>
            </a:r>
            <a:r>
              <a:rPr lang="en-US" sz="3200" b="1" dirty="0" smtClean="0">
                <a:latin typeface="Arial"/>
                <a:cs typeface="Arial"/>
              </a:rPr>
              <a:t>NEIGHBORHOODS</a:t>
            </a:r>
            <a:endParaRPr lang="en-US" sz="3200" b="1" dirty="0">
              <a:latin typeface="Arial"/>
              <a:cs typeface="Arial"/>
            </a:endParaRPr>
          </a:p>
        </p:txBody>
      </p:sp>
      <p:sp>
        <p:nvSpPr>
          <p:cNvPr id="122883"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#10</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411315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0" name="Picture 2" descr="LictonFigGrnd.jpg                                              005EA36EMacintosh HD                   C3E30C5D:"/>
          <p:cNvPicPr>
            <a:picLocks noGrp="1" noChangeAspect="1" noChangeArrowheads="1"/>
          </p:cNvPicPr>
          <p:nvPr>
            <p:ph/>
          </p:nvPr>
        </p:nvPicPr>
        <p:blipFill>
          <a:blip r:embed="rId3" cstate="email">
            <a:extLst>
              <a:ext uri="{28A0092B-C50C-407E-A947-70E740481C1C}">
                <a14:useLocalDpi xmlns:a14="http://schemas.microsoft.com/office/drawing/2010/main"/>
              </a:ext>
            </a:extLst>
          </a:blip>
          <a:srcRect/>
          <a:stretch>
            <a:fillRect/>
          </a:stretch>
        </p:blipFill>
        <p:spPr>
          <a:xfrm>
            <a:off x="4648200" y="609608"/>
            <a:ext cx="4495800" cy="4302125"/>
          </a:xfrm>
        </p:spPr>
      </p:pic>
      <p:pic>
        <p:nvPicPr>
          <p:cNvPr id="524291" name="Picture 3" descr="TEnglish_051506_018 copy.jpg                                   005EA36E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09601"/>
            <a:ext cx="4419600" cy="2947988"/>
          </a:xfrm>
          <a:prstGeom prst="rect">
            <a:avLst/>
          </a:prstGeom>
          <a:noFill/>
          <a:extLst>
            <a:ext uri="{909E8E84-426E-40dd-AFC4-6F175D3DCCD1}">
              <a14:hiddenFill xmlns="" xmlns:a14="http://schemas.microsoft.com/office/drawing/2010/main">
                <a:solidFill>
                  <a:srgbClr val="FFFFFF"/>
                </a:solidFill>
              </a14:hiddenFill>
            </a:ext>
          </a:extLst>
        </p:spPr>
      </p:pic>
      <p:pic>
        <p:nvPicPr>
          <p:cNvPr id="524292" name="Picture 4" descr="TEnglish_051506_019 copy.jpg                                   005EA36EMacintosh HD                   C3E30C5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3657601"/>
            <a:ext cx="4419600" cy="2947988"/>
          </a:xfrm>
          <a:prstGeom prst="rect">
            <a:avLst/>
          </a:prstGeom>
          <a:noFill/>
          <a:extLst>
            <a:ext uri="{909E8E84-426E-40dd-AFC4-6F175D3DCCD1}">
              <a14:hiddenFill xmlns="" xmlns:a14="http://schemas.microsoft.com/office/drawing/2010/main">
                <a:solidFill>
                  <a:srgbClr val="FFFFFF"/>
                </a:solidFill>
              </a14:hiddenFill>
            </a:ext>
          </a:extLst>
        </p:spPr>
      </p:pic>
      <p:sp>
        <p:nvSpPr>
          <p:cNvPr id="524293" name="Text Box 5"/>
          <p:cNvSpPr txBox="1">
            <a:spLocks noChangeArrowheads="1"/>
          </p:cNvSpPr>
          <p:nvPr/>
        </p:nvSpPr>
        <p:spPr bwMode="auto">
          <a:xfrm>
            <a:off x="4572000" y="5029205"/>
            <a:ext cx="4572000" cy="14773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1800">
                <a:solidFill>
                  <a:srgbClr val="000000"/>
                </a:solidFill>
                <a:latin typeface="Arial" charset="0"/>
                <a:ea typeface="ヒラギノ角ゴ Pro W3" charset="0"/>
                <a:cs typeface="ヒラギノ角ゴ Pro W3" charset="0"/>
              </a:rPr>
              <a:t>Zoning to permit accessory dwelling units</a:t>
            </a:r>
          </a:p>
          <a:p>
            <a:pPr>
              <a:spcBef>
                <a:spcPct val="50000"/>
              </a:spcBef>
            </a:pPr>
            <a:endParaRPr lang="en-US" sz="1800">
              <a:solidFill>
                <a:srgbClr val="000000"/>
              </a:solidFill>
              <a:latin typeface="Arial" charset="0"/>
              <a:ea typeface="ヒラギノ角ゴ Pro W3" charset="0"/>
              <a:cs typeface="ヒラギノ角ゴ Pro W3" charset="0"/>
            </a:endParaRPr>
          </a:p>
          <a:p>
            <a:pPr>
              <a:spcBef>
                <a:spcPct val="50000"/>
              </a:spcBef>
            </a:pPr>
            <a:r>
              <a:rPr lang="en-US" sz="1800" b="1">
                <a:solidFill>
                  <a:srgbClr val="000000"/>
                </a:solidFill>
                <a:latin typeface="Arial" charset="0"/>
                <a:ea typeface="ヒラギノ角ゴ Pro W3" charset="0"/>
                <a:cs typeface="ヒラギノ角ゴ Pro W3" charset="0"/>
              </a:rPr>
              <a:t>Licton Springs DADU</a:t>
            </a:r>
            <a:r>
              <a:rPr lang="en-US" sz="1800">
                <a:solidFill>
                  <a:srgbClr val="000000"/>
                </a:solidFill>
                <a:latin typeface="Arial" charset="0"/>
                <a:ea typeface="ヒラギノ角ゴ Pro W3" charset="0"/>
                <a:cs typeface="ヒラギノ角ゴ Pro W3" charset="0"/>
              </a:rPr>
              <a:t>, Chad Rollins, Seattle, WA</a:t>
            </a:r>
          </a:p>
        </p:txBody>
      </p:sp>
      <p:sp>
        <p:nvSpPr>
          <p:cNvPr id="524294" name="Text Box 6"/>
          <p:cNvSpPr txBox="1">
            <a:spLocks noChangeArrowheads="1"/>
          </p:cNvSpPr>
          <p:nvPr/>
        </p:nvSpPr>
        <p:spPr bwMode="auto">
          <a:xfrm>
            <a:off x="0" y="6567493"/>
            <a:ext cx="4572000" cy="215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spcBef>
                <a:spcPct val="50000"/>
              </a:spcBef>
            </a:pPr>
            <a:r>
              <a:rPr lang="en-US" sz="800">
                <a:solidFill>
                  <a:srgbClr val="000000"/>
                </a:solidFill>
                <a:latin typeface="Arial" charset="0"/>
                <a:ea typeface="ヒラギノ角ゴ Pro W3" charset="0"/>
                <a:cs typeface="ヒラギノ角ゴ Pro W3" charset="0"/>
              </a:rPr>
              <a:t>Courtesy of Chad Rollins and Jonathan Reich, from </a:t>
            </a:r>
            <a:r>
              <a:rPr lang="en-US" sz="800" i="1">
                <a:solidFill>
                  <a:srgbClr val="000000"/>
                </a:solidFill>
                <a:latin typeface="Arial" charset="0"/>
                <a:ea typeface="ヒラギノ角ゴ Pro W3" charset="0"/>
                <a:cs typeface="ヒラギノ角ゴ Pro W3" charset="0"/>
              </a:rPr>
              <a:t>Retrofitting Suburbia</a:t>
            </a:r>
            <a:r>
              <a:rPr lang="en-US" sz="800">
                <a:solidFill>
                  <a:srgbClr val="000000"/>
                </a:solidFill>
                <a:latin typeface="Arial" charset="0"/>
                <a:ea typeface="ヒラギノ角ゴ Pro W3" charset="0"/>
                <a:cs typeface="ヒラギノ角ゴ Pro W3" charset="0"/>
              </a:rPr>
              <a:t> (Wiley, 2009, 2011)</a:t>
            </a:r>
          </a:p>
        </p:txBody>
      </p:sp>
      <p:sp>
        <p:nvSpPr>
          <p:cNvPr id="524295" name="Text Box 7"/>
          <p:cNvSpPr txBox="1">
            <a:spLocks noChangeArrowheads="1"/>
          </p:cNvSpPr>
          <p:nvPr/>
        </p:nvSpPr>
        <p:spPr bwMode="auto">
          <a:xfrm>
            <a:off x="304800" y="76202"/>
            <a:ext cx="8610600" cy="523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2" tIns="45712" rIns="91422" bIns="45712">
            <a:spAutoFit/>
          </a:bodyPr>
          <a:lstStyle/>
          <a:p>
            <a:pPr algn="ctr">
              <a:spcBef>
                <a:spcPct val="50000"/>
              </a:spcBef>
            </a:pPr>
            <a:r>
              <a:rPr lang="en-US" sz="2800" b="1" dirty="0">
                <a:solidFill>
                  <a:srgbClr val="FF0000"/>
                </a:solidFill>
                <a:latin typeface="Arial" charset="0"/>
                <a:ea typeface="ヒラギノ角ゴ Pro W3" charset="0"/>
                <a:cs typeface="ヒラギノ角ゴ Pro W3" charset="0"/>
              </a:rPr>
              <a:t>#10: ADD NEW UNITS TO EXISTING </a:t>
            </a:r>
            <a:r>
              <a:rPr lang="en-US" sz="2800" b="1" dirty="0" smtClean="0">
                <a:solidFill>
                  <a:srgbClr val="FF0000"/>
                </a:solidFill>
                <a:latin typeface="Arial" charset="0"/>
                <a:ea typeface="ヒラギノ角ゴ Pro W3" charset="0"/>
                <a:cs typeface="ヒラギノ角ゴ Pro W3" charset="0"/>
              </a:rPr>
              <a:t>‘HOODS</a:t>
            </a:r>
            <a:endParaRPr lang="en-US" sz="2800" b="1" dirty="0">
              <a:solidFill>
                <a:srgbClr val="FF0000"/>
              </a:solidFill>
              <a:latin typeface="Arial" charset="0"/>
              <a:ea typeface="ヒラギノ角ゴ Pro W3" charset="0"/>
              <a:cs typeface="ヒラギノ角ゴ Pro W3" charset="0"/>
            </a:endParaRPr>
          </a:p>
        </p:txBody>
      </p:sp>
      <p:sp>
        <p:nvSpPr>
          <p:cNvPr id="524296" name="Oval 8"/>
          <p:cNvSpPr>
            <a:spLocks noChangeArrowheads="1"/>
          </p:cNvSpPr>
          <p:nvPr/>
        </p:nvSpPr>
        <p:spPr bwMode="auto">
          <a:xfrm>
            <a:off x="6858002" y="1981201"/>
            <a:ext cx="890588" cy="863600"/>
          </a:xfrm>
          <a:prstGeom prst="ellipse">
            <a:avLst/>
          </a:prstGeom>
          <a:noFill/>
          <a:ln w="381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1422" tIns="45712" rIns="91422" bIns="45712" anchor="ctr"/>
          <a:lstStyle/>
          <a:p>
            <a:pPr eaLnBrk="1" hangingPunct="1"/>
            <a:endParaRPr lang="en-US" sz="2400">
              <a:solidFill>
                <a:srgbClr val="000000"/>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96570126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228588" y="4648203"/>
            <a:ext cx="8610949" cy="639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spAutoFit/>
          </a:bodyPr>
          <a:lstStyle/>
          <a:p>
            <a:pPr algn="ctr">
              <a:spcBef>
                <a:spcPct val="50000"/>
              </a:spcBef>
              <a:defRPr/>
            </a:pPr>
            <a:r>
              <a:rPr lang="en-US" sz="3500" b="1" dirty="0">
                <a:latin typeface="Arial"/>
                <a:cs typeface="Arial"/>
              </a:rPr>
              <a:t>INVEST IN QUALITY ARCHITECTURE</a:t>
            </a:r>
          </a:p>
        </p:txBody>
      </p:sp>
      <p:sp>
        <p:nvSpPr>
          <p:cNvPr id="121859" name="Rectangle 3"/>
          <p:cNvSpPr>
            <a:spLocks noChangeArrowheads="1"/>
          </p:cNvSpPr>
          <p:nvPr/>
        </p:nvSpPr>
        <p:spPr bwMode="auto">
          <a:xfrm>
            <a:off x="685735" y="2286000"/>
            <a:ext cx="7772535"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9461" tIns="49730" rIns="99461" bIns="49730" anchor="ctr"/>
          <a:lstStyle/>
          <a:p>
            <a:pPr algn="ctr" eaLnBrk="1" hangingPunct="1">
              <a:defRPr/>
            </a:pPr>
            <a:r>
              <a:rPr lang="en-US" sz="3500" b="1" i="1" dirty="0">
                <a:solidFill>
                  <a:srgbClr val="FF0000"/>
                </a:solidFill>
                <a:latin typeface="Arial"/>
                <a:cs typeface="Arial"/>
              </a:rPr>
              <a:t>tactic</a:t>
            </a:r>
            <a:r>
              <a:rPr lang="en-US" sz="5900" b="1" i="1" dirty="0">
                <a:solidFill>
                  <a:srgbClr val="FF0000"/>
                </a:solidFill>
                <a:latin typeface="Arial"/>
                <a:cs typeface="Arial"/>
              </a:rPr>
              <a:t> #11</a:t>
            </a:r>
            <a:endParaRPr lang="en-US" sz="4700" i="1" dirty="0">
              <a:solidFill>
                <a:srgbClr val="FF0000"/>
              </a:solidFill>
              <a:latin typeface="Arial"/>
              <a:cs typeface="Arial"/>
            </a:endParaRPr>
          </a:p>
        </p:txBody>
      </p:sp>
    </p:spTree>
    <p:extLst>
      <p:ext uri="{BB962C8B-B14F-4D97-AF65-F5344CB8AC3E}">
        <p14:creationId xmlns:p14="http://schemas.microsoft.com/office/powerpoint/2010/main" val="19737771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9" name="Rectangle 3"/>
          <p:cNvSpPr>
            <a:spLocks noGrp="1" noChangeArrowheads="1"/>
          </p:cNvSpPr>
          <p:nvPr>
            <p:ph type="subTitle" idx="1"/>
          </p:nvPr>
        </p:nvSpPr>
        <p:spPr>
          <a:xfrm>
            <a:off x="609600" y="1828800"/>
            <a:ext cx="7848600" cy="2743200"/>
          </a:xfrm>
        </p:spPr>
        <p:txBody>
          <a:bodyPr/>
          <a:lstStyle/>
          <a:p>
            <a:pPr marL="223838" indent="-223838" algn="l">
              <a:lnSpc>
                <a:spcPct val="130000"/>
              </a:lnSpc>
              <a:buFontTx/>
              <a:buChar char="•"/>
            </a:pPr>
            <a:r>
              <a:rPr lang="en-US" sz="1800" b="1" dirty="0">
                <a:latin typeface="Arial" charset="0"/>
                <a:ea typeface="ＭＳ Ｐゴシック" charset="0"/>
                <a:cs typeface="ＭＳ Ｐゴシック" charset="0"/>
              </a:rPr>
              <a:t>DADU Competition</a:t>
            </a:r>
            <a:r>
              <a:rPr lang="en-US" sz="1800" dirty="0">
                <a:latin typeface="Arial" charset="0"/>
                <a:ea typeface="ＭＳ Ｐゴシック" charset="0"/>
                <a:cs typeface="ＭＳ Ｐゴシック" charset="0"/>
              </a:rPr>
              <a:t> (City of Seattle)</a:t>
            </a:r>
          </a:p>
          <a:p>
            <a:pPr marL="223838" indent="-223838" algn="l">
              <a:lnSpc>
                <a:spcPct val="130000"/>
              </a:lnSpc>
              <a:buFontTx/>
              <a:buChar char="•"/>
            </a:pPr>
            <a:r>
              <a:rPr lang="en-US" sz="1800" b="1" dirty="0" err="1">
                <a:latin typeface="Arial" charset="0"/>
                <a:ea typeface="ＭＳ Ｐゴシック" charset="0"/>
                <a:cs typeface="ＭＳ Ｐゴシック" charset="0"/>
              </a:rPr>
              <a:t>ReBurbia</a:t>
            </a:r>
            <a:r>
              <a:rPr lang="en-US" sz="1800" dirty="0">
                <a:latin typeface="Arial" charset="0"/>
                <a:ea typeface="ＭＳ Ｐゴシック" charset="0"/>
                <a:cs typeface="ＭＳ Ｐゴシック" charset="0"/>
              </a:rPr>
              <a:t> (Dwell Magazine/</a:t>
            </a:r>
            <a:r>
              <a:rPr lang="en-US" sz="1800" dirty="0" err="1">
                <a:latin typeface="Arial" charset="0"/>
                <a:ea typeface="ＭＳ Ｐゴシック" charset="0"/>
                <a:cs typeface="ＭＳ Ｐゴシック" charset="0"/>
              </a:rPr>
              <a:t>Inhabitat</a:t>
            </a:r>
            <a:r>
              <a:rPr lang="en-US" sz="1800" dirty="0">
                <a:latin typeface="Arial" charset="0"/>
                <a:ea typeface="ＭＳ Ｐゴシック" charset="0"/>
                <a:cs typeface="ＭＳ Ｐゴシック" charset="0"/>
              </a:rPr>
              <a:t>)</a:t>
            </a:r>
          </a:p>
          <a:p>
            <a:pPr marL="223838" indent="-223838" algn="l">
              <a:lnSpc>
                <a:spcPct val="130000"/>
              </a:lnSpc>
              <a:buFontTx/>
              <a:buChar char="•"/>
            </a:pPr>
            <a:r>
              <a:rPr lang="en-US" sz="1800" b="1" dirty="0" err="1">
                <a:latin typeface="Arial" charset="0"/>
                <a:ea typeface="ＭＳ Ｐゴシック" charset="0"/>
                <a:cs typeface="ＭＳ Ｐゴシック" charset="0"/>
              </a:rPr>
              <a:t>TownShift</a:t>
            </a:r>
            <a:r>
              <a:rPr lang="en-US" sz="1800" b="1" dirty="0">
                <a:latin typeface="Arial" charset="0"/>
                <a:ea typeface="ＭＳ Ｐゴシック" charset="0"/>
                <a:cs typeface="ＭＳ Ｐゴシック" charset="0"/>
              </a:rPr>
              <a:t>: Suburb into City</a:t>
            </a:r>
            <a:r>
              <a:rPr lang="en-US" sz="1800" dirty="0">
                <a:latin typeface="Arial" charset="0"/>
                <a:ea typeface="ＭＳ Ｐゴシック" charset="0"/>
                <a:cs typeface="ＭＳ Ｐゴシック" charset="0"/>
              </a:rPr>
              <a:t> (City of Surrey, British Columbia)</a:t>
            </a:r>
          </a:p>
          <a:p>
            <a:pPr marL="223838" indent="-223838" algn="l">
              <a:lnSpc>
                <a:spcPct val="130000"/>
              </a:lnSpc>
              <a:buFontTx/>
              <a:buChar char="•"/>
            </a:pPr>
            <a:r>
              <a:rPr lang="en-US" sz="1800" b="1" dirty="0">
                <a:latin typeface="Arial" charset="0"/>
                <a:ea typeface="ＭＳ Ｐゴシック" charset="0"/>
                <a:cs typeface="ＭＳ Ｐゴシック" charset="0"/>
              </a:rPr>
              <a:t>Adapting Suburbs in the 21st Century</a:t>
            </a:r>
            <a:r>
              <a:rPr lang="en-US" sz="1800" dirty="0">
                <a:latin typeface="Arial" charset="0"/>
                <a:ea typeface="ＭＳ Ｐゴシック" charset="0"/>
                <a:cs typeface="ＭＳ Ｐゴシック" charset="0"/>
              </a:rPr>
              <a:t> (RRCDC)</a:t>
            </a:r>
          </a:p>
          <a:p>
            <a:pPr marL="223838" indent="-223838" algn="l">
              <a:lnSpc>
                <a:spcPct val="130000"/>
              </a:lnSpc>
              <a:buFontTx/>
              <a:buChar char="•"/>
            </a:pPr>
            <a:r>
              <a:rPr lang="en-US" sz="1800" b="1" dirty="0">
                <a:latin typeface="Arial" charset="0"/>
                <a:ea typeface="ＭＳ Ｐゴシック" charset="0"/>
                <a:cs typeface="ＭＳ Ｐゴシック" charset="0"/>
              </a:rPr>
              <a:t>Build a Better </a:t>
            </a:r>
            <a:r>
              <a:rPr lang="en-US" sz="1800" b="1" dirty="0" smtClean="0">
                <a:latin typeface="Arial" charset="0"/>
                <a:ea typeface="ＭＳ Ｐゴシック" charset="0"/>
                <a:cs typeface="ＭＳ Ｐゴシック" charset="0"/>
              </a:rPr>
              <a:t>Burb: Be Bold</a:t>
            </a:r>
            <a:r>
              <a:rPr lang="en-US" sz="1800" dirty="0" smtClean="0">
                <a:latin typeface="Arial" charset="0"/>
                <a:ea typeface="ＭＳ Ｐゴシック" charset="0"/>
                <a:cs typeface="ＭＳ Ｐゴシック" charset="0"/>
              </a:rPr>
              <a:t> </a:t>
            </a:r>
            <a:r>
              <a:rPr lang="en-US" sz="1800" dirty="0">
                <a:latin typeface="Arial" charset="0"/>
                <a:ea typeface="ＭＳ Ｐゴシック" charset="0"/>
                <a:cs typeface="ＭＳ Ｐゴシック" charset="0"/>
              </a:rPr>
              <a:t>(Long Island Index/Rauch Foundations)</a:t>
            </a:r>
          </a:p>
          <a:p>
            <a:pPr marL="223838" indent="-223838" algn="l">
              <a:lnSpc>
                <a:spcPct val="130000"/>
              </a:lnSpc>
              <a:buFontTx/>
              <a:buChar char="•"/>
            </a:pPr>
            <a:r>
              <a:rPr lang="en-US" sz="1800" b="1" dirty="0">
                <a:latin typeface="Arial" charset="0"/>
                <a:ea typeface="ＭＳ Ｐゴシック" charset="0"/>
                <a:cs typeface="ＭＳ Ｐゴシック" charset="0"/>
              </a:rPr>
              <a:t>Foreclosed: Rehousing the American Dream</a:t>
            </a:r>
            <a:r>
              <a:rPr lang="en-US" sz="1800" dirty="0">
                <a:latin typeface="Arial" charset="0"/>
                <a:ea typeface="ＭＳ Ｐゴシック" charset="0"/>
                <a:cs typeface="ＭＳ Ｐゴシック" charset="0"/>
              </a:rPr>
              <a:t> (</a:t>
            </a:r>
            <a:r>
              <a:rPr lang="en-US" sz="1800" dirty="0" err="1">
                <a:latin typeface="Arial" charset="0"/>
                <a:ea typeface="ＭＳ Ｐゴシック" charset="0"/>
                <a:cs typeface="ＭＳ Ｐゴシック" charset="0"/>
              </a:rPr>
              <a:t>MoMA</a:t>
            </a:r>
            <a:r>
              <a:rPr lang="en-US" sz="1800" dirty="0">
                <a:latin typeface="Arial" charset="0"/>
                <a:ea typeface="ＭＳ Ｐゴシック" charset="0"/>
                <a:cs typeface="ＭＳ Ｐゴシック" charset="0"/>
              </a:rPr>
              <a:t> New York)</a:t>
            </a:r>
          </a:p>
        </p:txBody>
      </p:sp>
      <p:sp>
        <p:nvSpPr>
          <p:cNvPr id="674820" name="Text Box 4"/>
          <p:cNvSpPr txBox="1">
            <a:spLocks noChangeArrowheads="1"/>
          </p:cNvSpPr>
          <p:nvPr/>
        </p:nvSpPr>
        <p:spPr bwMode="auto">
          <a:xfrm>
            <a:off x="228600" y="90488"/>
            <a:ext cx="8610600" cy="519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eaLnBrk="0" fontAlgn="base" hangingPunct="0">
              <a:spcBef>
                <a:spcPct val="50000"/>
              </a:spcBef>
              <a:spcAft>
                <a:spcPct val="0"/>
              </a:spcAft>
            </a:pPr>
            <a:r>
              <a:rPr lang="en-US" sz="2800" b="1" dirty="0">
                <a:solidFill>
                  <a:srgbClr val="FF0000"/>
                </a:solidFill>
                <a:latin typeface="Arial" charset="0"/>
                <a:ea typeface="ヒラギノ角ゴ Pro W3" charset="0"/>
                <a:cs typeface="ヒラギノ角ゴ Pro W3" charset="0"/>
              </a:rPr>
              <a:t>#11: INVEST IN QUALITY ARCHITECTURE</a:t>
            </a:r>
          </a:p>
        </p:txBody>
      </p:sp>
      <p:sp>
        <p:nvSpPr>
          <p:cNvPr id="674821" name="Text Box 5"/>
          <p:cNvSpPr txBox="1">
            <a:spLocks noChangeArrowheads="1"/>
          </p:cNvSpPr>
          <p:nvPr/>
        </p:nvSpPr>
        <p:spPr bwMode="auto">
          <a:xfrm>
            <a:off x="609600" y="990600"/>
            <a:ext cx="75438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50000"/>
              </a:spcBef>
              <a:spcAft>
                <a:spcPct val="0"/>
              </a:spcAft>
            </a:pPr>
            <a:r>
              <a:rPr lang="en-US" sz="2000" b="1" dirty="0">
                <a:latin typeface="Arial" charset="0"/>
                <a:ea typeface="ＭＳ Ｐゴシック" charset="0"/>
                <a:cs typeface="ＭＳ Ｐゴシック" charset="0"/>
              </a:rPr>
              <a:t>Consider organizing, sponsoring, or participating in a design competition and/or exhibition</a:t>
            </a:r>
          </a:p>
        </p:txBody>
      </p:sp>
      <p:pic>
        <p:nvPicPr>
          <p:cNvPr id="674824" name="Picture 8" descr="TownShift_logo.jpg                                             027095E0Macintosh HD                   C3E30C5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7600" y="4846638"/>
            <a:ext cx="3455988" cy="2011362"/>
          </a:xfrm>
          <a:prstGeom prst="rect">
            <a:avLst/>
          </a:prstGeom>
          <a:noFill/>
          <a:extLst>
            <a:ext uri="{909E8E84-426E-40dd-AFC4-6F175D3DCCD1}">
              <a14:hiddenFill xmlns="" xmlns:a14="http://schemas.microsoft.com/office/drawing/2010/main">
                <a:solidFill>
                  <a:srgbClr val="FFFFFF"/>
                </a:solidFill>
              </a14:hiddenFill>
            </a:ext>
          </a:extLst>
        </p:spPr>
      </p:pic>
      <p:pic>
        <p:nvPicPr>
          <p:cNvPr id="674825" name="Picture 9" descr="BBB_logo.jpg                                                   027095E0Macintosh HD                   C3E30C5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4849813"/>
            <a:ext cx="2514600" cy="2008187"/>
          </a:xfrm>
          <a:prstGeom prst="rect">
            <a:avLst/>
          </a:prstGeom>
          <a:noFill/>
          <a:extLst>
            <a:ext uri="{909E8E84-426E-40dd-AFC4-6F175D3DCCD1}">
              <a14:hiddenFill xmlns="" xmlns:a14="http://schemas.microsoft.com/office/drawing/2010/main">
                <a:solidFill>
                  <a:srgbClr val="FFFFFF"/>
                </a:solidFill>
              </a14:hiddenFill>
            </a:ext>
          </a:extLst>
        </p:spPr>
      </p:pic>
      <p:pic>
        <p:nvPicPr>
          <p:cNvPr id="674826" name="Picture 10" descr="ReBurbia_Logo.jpg                                              027095E0Macintosh HD                   C3E30C5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4846638"/>
            <a:ext cx="4121150" cy="20113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0820321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creen Shot 2016-11-30 at 6.08.08 PM.png"/>
          <p:cNvPicPr>
            <a:picLocks noChangeAspect="1"/>
          </p:cNvPicPr>
          <p:nvPr/>
        </p:nvPicPr>
        <p:blipFill rotWithShape="1">
          <a:blip r:embed="rId3" cstate="email">
            <a:extLst>
              <a:ext uri="{28A0092B-C50C-407E-A947-70E740481C1C}">
                <a14:useLocalDpi xmlns:a14="http://schemas.microsoft.com/office/drawing/2010/main"/>
              </a:ext>
            </a:extLst>
          </a:blip>
          <a:srcRect t="-4089"/>
          <a:stretch/>
        </p:blipFill>
        <p:spPr>
          <a:xfrm>
            <a:off x="0" y="-123916"/>
            <a:ext cx="9144000" cy="6981916"/>
          </a:xfrm>
          <a:prstGeom prst="rect">
            <a:avLst/>
          </a:prstGeom>
        </p:spPr>
      </p:pic>
    </p:spTree>
    <p:extLst>
      <p:ext uri="{BB962C8B-B14F-4D97-AF65-F5344CB8AC3E}">
        <p14:creationId xmlns:p14="http://schemas.microsoft.com/office/powerpoint/2010/main" val="9759876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3-28 at 8.37.34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9700"/>
            <a:ext cx="9144000" cy="6569676"/>
          </a:xfrm>
          <a:prstGeom prst="rect">
            <a:avLst/>
          </a:prstGeom>
        </p:spPr>
      </p:pic>
    </p:spTree>
    <p:extLst>
      <p:ext uri="{BB962C8B-B14F-4D97-AF65-F5344CB8AC3E}">
        <p14:creationId xmlns:p14="http://schemas.microsoft.com/office/powerpoint/2010/main" val="1591541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
            <a:ext cx="3054354" cy="307777"/>
          </a:xfrm>
          <a:prstGeom prst="rect">
            <a:avLst/>
          </a:prstGeom>
          <a:noFill/>
        </p:spPr>
        <p:txBody>
          <a:bodyPr wrap="none" rtlCol="0">
            <a:spAutoFit/>
          </a:bodyPr>
          <a:lstStyle/>
          <a:p>
            <a:r>
              <a:rPr lang="en-US" sz="1400" dirty="0" smtClean="0">
                <a:solidFill>
                  <a:prstClr val="black"/>
                </a:solidFill>
                <a:latin typeface="Arial"/>
                <a:cs typeface="Arial"/>
              </a:rPr>
              <a:t>FOUR SITES FOR PARKING PLUS</a:t>
            </a:r>
            <a:endParaRPr lang="en-US" sz="1400" dirty="0">
              <a:solidFill>
                <a:prstClr val="black"/>
              </a:solidFill>
              <a:latin typeface="Arial"/>
              <a:cs typeface="Arial"/>
            </a:endParaRPr>
          </a:p>
        </p:txBody>
      </p:sp>
      <p:pic>
        <p:nvPicPr>
          <p:cNvPr id="7" name="Picture 6" descr="Map_of_Long_Island_NY.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70590"/>
            <a:ext cx="9144000" cy="3656321"/>
          </a:xfrm>
          <a:prstGeom prst="rect">
            <a:avLst/>
          </a:prstGeom>
        </p:spPr>
      </p:pic>
      <p:pic>
        <p:nvPicPr>
          <p:cNvPr id="8" name="Picture 7" descr="BBB_parkingplus_logo.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82482" y="5690214"/>
            <a:ext cx="1561517" cy="1167786"/>
          </a:xfrm>
          <a:prstGeom prst="rect">
            <a:avLst/>
          </a:prstGeom>
        </p:spPr>
      </p:pic>
    </p:spTree>
    <p:extLst>
      <p:ext uri="{BB962C8B-B14F-4D97-AF65-F5344CB8AC3E}">
        <p14:creationId xmlns:p14="http://schemas.microsoft.com/office/powerpoint/2010/main" val="361640438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Picture 4" descr="BBB_parkingplus_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82482" y="5690214"/>
            <a:ext cx="1561517" cy="1167786"/>
          </a:xfrm>
          <a:prstGeom prst="rect">
            <a:avLst/>
          </a:prstGeom>
        </p:spPr>
      </p:pic>
      <p:sp>
        <p:nvSpPr>
          <p:cNvPr id="6" name="TextBox 5"/>
          <p:cNvSpPr txBox="1"/>
          <p:nvPr/>
        </p:nvSpPr>
        <p:spPr>
          <a:xfrm>
            <a:off x="265145" y="460573"/>
            <a:ext cx="6530930" cy="646331"/>
          </a:xfrm>
          <a:prstGeom prst="rect">
            <a:avLst/>
          </a:prstGeom>
          <a:noFill/>
        </p:spPr>
        <p:txBody>
          <a:bodyPr wrap="square" rtlCol="0">
            <a:spAutoFit/>
          </a:bodyPr>
          <a:lstStyle/>
          <a:p>
            <a:pPr algn="l"/>
            <a:r>
              <a:rPr lang="en-US" sz="3600" dirty="0" smtClean="0">
                <a:solidFill>
                  <a:srgbClr val="000000"/>
                </a:solidFill>
                <a:latin typeface="+mj-lt"/>
              </a:rPr>
              <a:t>ROCKVILLE CENTRE</a:t>
            </a:r>
            <a:endParaRPr lang="en-US" sz="3600" dirty="0">
              <a:solidFill>
                <a:srgbClr val="000000"/>
              </a:solidFill>
              <a:latin typeface="+mj-lt"/>
            </a:endParaRPr>
          </a:p>
        </p:txBody>
      </p:sp>
      <p:sp>
        <p:nvSpPr>
          <p:cNvPr id="7" name="TextBox 6"/>
          <p:cNvSpPr txBox="1"/>
          <p:nvPr/>
        </p:nvSpPr>
        <p:spPr>
          <a:xfrm>
            <a:off x="265144" y="5736228"/>
            <a:ext cx="4591189" cy="738664"/>
          </a:xfrm>
          <a:prstGeom prst="rect">
            <a:avLst/>
          </a:prstGeom>
          <a:noFill/>
        </p:spPr>
        <p:txBody>
          <a:bodyPr wrap="square" rtlCol="0">
            <a:spAutoFit/>
          </a:bodyPr>
          <a:lstStyle/>
          <a:p>
            <a:pPr algn="l"/>
            <a:r>
              <a:rPr lang="en-US" sz="1800" dirty="0" smtClean="0">
                <a:solidFill>
                  <a:srgbClr val="808080"/>
                </a:solidFill>
              </a:rPr>
              <a:t>Paired with:</a:t>
            </a:r>
          </a:p>
          <a:p>
            <a:pPr algn="l"/>
            <a:r>
              <a:rPr lang="en-US" sz="2400" dirty="0" smtClean="0">
                <a:solidFill>
                  <a:srgbClr val="FF6600"/>
                </a:solidFill>
              </a:rPr>
              <a:t>Utile, Inc. (Boston)</a:t>
            </a:r>
            <a:endParaRPr lang="en-US" sz="2400" dirty="0">
              <a:solidFill>
                <a:srgbClr val="FF6600"/>
              </a:solidFill>
            </a:endParaRPr>
          </a:p>
        </p:txBody>
      </p:sp>
      <p:pic>
        <p:nvPicPr>
          <p:cNvPr id="2" name="Picture 1" descr="PP_Site Primer_Interactive.pdf"/>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9823" y="1018842"/>
            <a:ext cx="6400800" cy="5451316"/>
          </a:xfrm>
          <a:prstGeom prst="rect">
            <a:avLst/>
          </a:prstGeom>
        </p:spPr>
      </p:pic>
    </p:spTree>
    <p:extLst>
      <p:ext uri="{BB962C8B-B14F-4D97-AF65-F5344CB8AC3E}">
        <p14:creationId xmlns:p14="http://schemas.microsoft.com/office/powerpoint/2010/main" val="118089366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17 at 12.54.35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66611"/>
            <a:ext cx="9144000" cy="5124779"/>
          </a:xfrm>
          <a:prstGeom prst="rect">
            <a:avLst/>
          </a:prstGeom>
        </p:spPr>
      </p:pic>
      <p:pic>
        <p:nvPicPr>
          <p:cNvPr id="4" name="Picture 3" descr="P1040651.JPG"/>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Effect>
                      <a14:brightnessContrast bright="20000" contrast="-23000"/>
                    </a14:imgEffect>
                  </a14:imgLayer>
                </a14:imgProps>
              </a:ext>
              <a:ext uri="{28A0092B-C50C-407E-A947-70E740481C1C}">
                <a14:useLocalDpi xmlns:a14="http://schemas.microsoft.com/office/drawing/2010/main"/>
              </a:ext>
            </a:extLst>
          </a:blip>
          <a:srcRect l="3805"/>
          <a:stretch/>
        </p:blipFill>
        <p:spPr>
          <a:xfrm flipH="1">
            <a:off x="285751" y="254000"/>
            <a:ext cx="2380292" cy="1651000"/>
          </a:xfrm>
          <a:prstGeom prst="rect">
            <a:avLst/>
          </a:prstGeom>
          <a:ln w="12700" cmpd="sng">
            <a:solidFill>
              <a:srgbClr val="FF6600"/>
            </a:solidFill>
          </a:ln>
        </p:spPr>
      </p:pic>
    </p:spTree>
    <p:extLst>
      <p:ext uri="{BB962C8B-B14F-4D97-AF65-F5344CB8AC3E}">
        <p14:creationId xmlns:p14="http://schemas.microsoft.com/office/powerpoint/2010/main" val="31018482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dvisoryCommittee_Page_0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52301"/>
            <a:ext cx="9144000" cy="5153399"/>
          </a:xfrm>
          <a:prstGeom prst="rect">
            <a:avLst/>
          </a:prstGeom>
        </p:spPr>
      </p:pic>
    </p:spTree>
    <p:extLst>
      <p:ext uri="{BB962C8B-B14F-4D97-AF65-F5344CB8AC3E}">
        <p14:creationId xmlns:p14="http://schemas.microsoft.com/office/powerpoint/2010/main" val="17569693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tile_p2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12813"/>
            <a:ext cx="9144000" cy="5032375"/>
          </a:xfrm>
          <a:prstGeom prst="rect">
            <a:avLst/>
          </a:prstGeom>
        </p:spPr>
      </p:pic>
    </p:spTree>
    <p:extLst>
      <p:ext uri="{BB962C8B-B14F-4D97-AF65-F5344CB8AC3E}">
        <p14:creationId xmlns:p14="http://schemas.microsoft.com/office/powerpoint/2010/main" val="6771099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14-01-16_Utile Press Presentation_shortened.pd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50900"/>
            <a:ext cx="9144000" cy="5151549"/>
          </a:xfrm>
          <a:prstGeom prst="rect">
            <a:avLst/>
          </a:prstGeom>
        </p:spPr>
      </p:pic>
    </p:spTree>
    <p:extLst>
      <p:ext uri="{BB962C8B-B14F-4D97-AF65-F5344CB8AC3E}">
        <p14:creationId xmlns:p14="http://schemas.microsoft.com/office/powerpoint/2010/main" val="162927557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243765" y="1035050"/>
            <a:ext cx="8671667" cy="1447800"/>
          </a:xfrm>
        </p:spPr>
        <p:txBody>
          <a:bodyPr/>
          <a:lstStyle/>
          <a:p>
            <a:pPr lvl="1" algn="l" eaLnBrk="1" hangingPunct="1">
              <a:defRPr/>
            </a:pPr>
            <a:r>
              <a:rPr lang="en-US" sz="4000" b="1" dirty="0">
                <a:solidFill>
                  <a:schemeClr val="tx1"/>
                </a:solidFill>
                <a:latin typeface="Arial" charset="0"/>
              </a:rPr>
              <a:t>n</a:t>
            </a:r>
            <a:r>
              <a:rPr lang="en-US" sz="4000" b="1" dirty="0" smtClean="0">
                <a:solidFill>
                  <a:schemeClr val="tx1"/>
                </a:solidFill>
                <a:latin typeface="Arial" charset="0"/>
              </a:rPr>
              <a:t>ext steps</a:t>
            </a:r>
            <a:br>
              <a:rPr lang="en-US" sz="4000" b="1" dirty="0" smtClean="0">
                <a:solidFill>
                  <a:schemeClr val="tx1"/>
                </a:solidFill>
                <a:latin typeface="Arial" charset="0"/>
              </a:rPr>
            </a:br>
            <a:r>
              <a:rPr lang="en-US" sz="2800" b="1" dirty="0" smtClean="0">
                <a:solidFill>
                  <a:srgbClr val="60A0C0"/>
                </a:solidFill>
                <a:latin typeface="Arial" charset="0"/>
                <a:cs typeface="+mj-cs"/>
              </a:rPr>
              <a:t>Raising the bar in response to 21</a:t>
            </a:r>
            <a:r>
              <a:rPr lang="en-US" sz="2800" b="1" baseline="30000" dirty="0" smtClean="0">
                <a:solidFill>
                  <a:srgbClr val="60A0C0"/>
                </a:solidFill>
                <a:latin typeface="Arial" charset="0"/>
                <a:cs typeface="+mj-cs"/>
              </a:rPr>
              <a:t>st</a:t>
            </a:r>
            <a:r>
              <a:rPr lang="en-US" sz="2800" b="1" dirty="0" smtClean="0">
                <a:solidFill>
                  <a:srgbClr val="60A0C0"/>
                </a:solidFill>
                <a:latin typeface="Arial" charset="0"/>
                <a:cs typeface="+mj-cs"/>
              </a:rPr>
              <a:t> c. challenges</a:t>
            </a:r>
            <a:endParaRPr lang="en-US" sz="3600" b="1" dirty="0">
              <a:solidFill>
                <a:srgbClr val="60A0C0"/>
              </a:solidFill>
              <a:latin typeface="Arial" charset="0"/>
              <a:cs typeface="+mj-cs"/>
            </a:endParaRPr>
          </a:p>
        </p:txBody>
      </p:sp>
      <p:sp>
        <p:nvSpPr>
          <p:cNvPr id="2" name="TextBox 1"/>
          <p:cNvSpPr txBox="1"/>
          <p:nvPr/>
        </p:nvSpPr>
        <p:spPr>
          <a:xfrm>
            <a:off x="243764" y="3008540"/>
            <a:ext cx="8671667" cy="3036729"/>
          </a:xfrm>
          <a:prstGeom prst="rect">
            <a:avLst/>
          </a:prstGeom>
          <a:noFill/>
        </p:spPr>
        <p:txBody>
          <a:bodyPr wrap="square" rtlCol="0">
            <a:spAutoFit/>
          </a:bodyPr>
          <a:lstStyle/>
          <a:p>
            <a:pPr marL="457200" indent="-457200">
              <a:lnSpc>
                <a:spcPct val="120000"/>
              </a:lnSpc>
              <a:buFont typeface="Arial"/>
              <a:buChar char="•"/>
            </a:pPr>
            <a:r>
              <a:rPr lang="en-US" sz="2000" dirty="0" smtClean="0">
                <a:latin typeface="Arial"/>
                <a:cs typeface="Arial"/>
              </a:rPr>
              <a:t>Redesigning </a:t>
            </a:r>
            <a:r>
              <a:rPr lang="en-US" sz="2000" b="1" dirty="0" smtClean="0">
                <a:latin typeface="Arial"/>
                <a:cs typeface="Arial"/>
              </a:rPr>
              <a:t>water and energy </a:t>
            </a:r>
            <a:r>
              <a:rPr lang="en-US" sz="2000" dirty="0" smtClean="0">
                <a:latin typeface="Arial"/>
                <a:cs typeface="Arial"/>
              </a:rPr>
              <a:t>for resilience</a:t>
            </a:r>
            <a:endParaRPr lang="en-US" sz="2000" dirty="0">
              <a:latin typeface="Arial"/>
              <a:cs typeface="Arial"/>
            </a:endParaRPr>
          </a:p>
          <a:p>
            <a:pPr marL="457200" indent="-457200">
              <a:lnSpc>
                <a:spcPct val="120000"/>
              </a:lnSpc>
              <a:buFont typeface="Arial"/>
              <a:buChar char="•"/>
            </a:pPr>
            <a:r>
              <a:rPr lang="en-US" sz="2000" dirty="0" smtClean="0">
                <a:latin typeface="Arial"/>
                <a:cs typeface="Arial"/>
              </a:rPr>
              <a:t>Reducing </a:t>
            </a:r>
            <a:r>
              <a:rPr lang="en-US" sz="2000" b="1" dirty="0" smtClean="0">
                <a:latin typeface="Arial"/>
                <a:cs typeface="Arial"/>
              </a:rPr>
              <a:t>auto dependency</a:t>
            </a:r>
            <a:endParaRPr lang="en-US" sz="2000" dirty="0">
              <a:latin typeface="Arial"/>
              <a:cs typeface="Arial"/>
            </a:endParaRPr>
          </a:p>
          <a:p>
            <a:pPr marL="457200" indent="-457200">
              <a:lnSpc>
                <a:spcPct val="120000"/>
              </a:lnSpc>
              <a:buFont typeface="Arial"/>
              <a:buChar char="•"/>
            </a:pPr>
            <a:r>
              <a:rPr lang="en-US" sz="2000" dirty="0" smtClean="0">
                <a:latin typeface="Arial"/>
                <a:cs typeface="Arial"/>
              </a:rPr>
              <a:t>Improving </a:t>
            </a:r>
            <a:r>
              <a:rPr lang="en-US" sz="2000" b="1" dirty="0" smtClean="0">
                <a:latin typeface="Arial"/>
                <a:cs typeface="Arial"/>
              </a:rPr>
              <a:t>public health</a:t>
            </a:r>
            <a:endParaRPr lang="en-US" sz="2000" b="1" dirty="0">
              <a:latin typeface="Arial"/>
              <a:cs typeface="Arial"/>
            </a:endParaRPr>
          </a:p>
          <a:p>
            <a:pPr marL="457200" indent="-457200">
              <a:lnSpc>
                <a:spcPct val="120000"/>
              </a:lnSpc>
              <a:buFont typeface="Arial"/>
              <a:buChar char="•"/>
            </a:pPr>
            <a:r>
              <a:rPr lang="en-US" sz="2000" dirty="0" smtClean="0">
                <a:latin typeface="Arial"/>
                <a:cs typeface="Arial"/>
              </a:rPr>
              <a:t>Retrofitting for an </a:t>
            </a:r>
            <a:r>
              <a:rPr lang="en-US" sz="2000" b="1" dirty="0" smtClean="0">
                <a:latin typeface="Arial"/>
                <a:cs typeface="Arial"/>
              </a:rPr>
              <a:t>aging society</a:t>
            </a:r>
            <a:endParaRPr lang="en-US" sz="2000" dirty="0">
              <a:latin typeface="Arial"/>
              <a:cs typeface="Arial"/>
            </a:endParaRPr>
          </a:p>
          <a:p>
            <a:pPr marL="457200" indent="-457200">
              <a:lnSpc>
                <a:spcPct val="120000"/>
              </a:lnSpc>
              <a:buFont typeface="Arial"/>
              <a:buChar char="•"/>
            </a:pPr>
            <a:r>
              <a:rPr lang="en-US" sz="2000" dirty="0" smtClean="0">
                <a:latin typeface="Arial"/>
                <a:cs typeface="Arial"/>
              </a:rPr>
              <a:t>Ramping up </a:t>
            </a:r>
            <a:r>
              <a:rPr lang="en-US" sz="2000" b="1" dirty="0" smtClean="0">
                <a:latin typeface="Arial"/>
                <a:cs typeface="Arial"/>
              </a:rPr>
              <a:t>affordability</a:t>
            </a:r>
          </a:p>
          <a:p>
            <a:pPr marL="457200" indent="-457200">
              <a:lnSpc>
                <a:spcPct val="120000"/>
              </a:lnSpc>
              <a:buFont typeface="Arial"/>
              <a:buChar char="•"/>
            </a:pPr>
            <a:r>
              <a:rPr lang="en-US" sz="2000" dirty="0" smtClean="0">
                <a:latin typeface="Arial"/>
                <a:cs typeface="Arial"/>
              </a:rPr>
              <a:t>Capitalizing on </a:t>
            </a:r>
            <a:r>
              <a:rPr lang="en-US" sz="2000" b="1" dirty="0" smtClean="0">
                <a:latin typeface="Arial"/>
                <a:cs typeface="Arial"/>
              </a:rPr>
              <a:t>social capital</a:t>
            </a:r>
            <a:r>
              <a:rPr lang="en-US" sz="2000" dirty="0" smtClean="0">
                <a:latin typeface="Arial"/>
                <a:cs typeface="Arial"/>
              </a:rPr>
              <a:t> networks</a:t>
            </a:r>
          </a:p>
          <a:p>
            <a:pPr marL="457200" indent="-457200">
              <a:lnSpc>
                <a:spcPct val="120000"/>
              </a:lnSpc>
              <a:buFont typeface="Arial"/>
              <a:buChar char="•"/>
            </a:pPr>
            <a:r>
              <a:rPr lang="en-US" sz="2000" dirty="0" smtClean="0">
                <a:latin typeface="Arial"/>
                <a:cs typeface="Arial"/>
              </a:rPr>
              <a:t>Creating and competing for </a:t>
            </a:r>
            <a:r>
              <a:rPr lang="en-US" sz="2000" b="1" dirty="0" smtClean="0">
                <a:latin typeface="Arial"/>
                <a:cs typeface="Arial"/>
              </a:rPr>
              <a:t>jobs</a:t>
            </a:r>
          </a:p>
          <a:p>
            <a:pPr marL="457200" indent="-457200">
              <a:lnSpc>
                <a:spcPct val="120000"/>
              </a:lnSpc>
              <a:buFont typeface="Arial"/>
              <a:buChar char="•"/>
            </a:pPr>
            <a:r>
              <a:rPr lang="en-US" sz="2000" dirty="0" smtClean="0">
                <a:latin typeface="Arial"/>
                <a:cs typeface="Arial"/>
              </a:rPr>
              <a:t>Learning from</a:t>
            </a:r>
            <a:r>
              <a:rPr lang="en-US" sz="2000" b="1" dirty="0" smtClean="0">
                <a:latin typeface="Arial"/>
                <a:cs typeface="Arial"/>
              </a:rPr>
              <a:t> international</a:t>
            </a:r>
            <a:r>
              <a:rPr lang="en-US" sz="2000" dirty="0" smtClean="0">
                <a:latin typeface="Arial"/>
                <a:cs typeface="Arial"/>
              </a:rPr>
              <a:t> examples</a:t>
            </a:r>
            <a:endParaRPr lang="en-US" sz="2000" dirty="0">
              <a:latin typeface="Arial"/>
              <a:cs typeface="Arial"/>
            </a:endParaRPr>
          </a:p>
        </p:txBody>
      </p:sp>
    </p:spTree>
    <p:extLst>
      <p:ext uri="{BB962C8B-B14F-4D97-AF65-F5344CB8AC3E}">
        <p14:creationId xmlns:p14="http://schemas.microsoft.com/office/powerpoint/2010/main" val="32397232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243765" y="1257300"/>
            <a:ext cx="8671667" cy="1447800"/>
          </a:xfrm>
        </p:spPr>
        <p:txBody>
          <a:bodyPr/>
          <a:lstStyle/>
          <a:p>
            <a:pPr lvl="1" algn="l" eaLnBrk="1" hangingPunct="1">
              <a:defRPr/>
            </a:pPr>
            <a:r>
              <a:rPr lang="en-US" sz="4000" b="1" dirty="0">
                <a:solidFill>
                  <a:schemeClr val="tx1"/>
                </a:solidFill>
                <a:latin typeface="Arial" charset="0"/>
              </a:rPr>
              <a:t>n</a:t>
            </a:r>
            <a:r>
              <a:rPr lang="en-US" sz="4000" b="1" dirty="0" smtClean="0">
                <a:solidFill>
                  <a:schemeClr val="tx1"/>
                </a:solidFill>
                <a:latin typeface="Arial" charset="0"/>
              </a:rPr>
              <a:t>ext steps</a:t>
            </a:r>
            <a:r>
              <a:rPr lang="en-US" sz="4000" b="1" dirty="0">
                <a:solidFill>
                  <a:srgbClr val="60A0C0"/>
                </a:solidFill>
                <a:latin typeface="Arial" charset="0"/>
              </a:rPr>
              <a:t/>
            </a:r>
            <a:br>
              <a:rPr lang="en-US" sz="4000" b="1" dirty="0">
                <a:solidFill>
                  <a:srgbClr val="60A0C0"/>
                </a:solidFill>
                <a:latin typeface="Arial" charset="0"/>
              </a:rPr>
            </a:br>
            <a:r>
              <a:rPr lang="en-US" sz="2700" b="1" dirty="0" smtClean="0">
                <a:solidFill>
                  <a:srgbClr val="60A0C0"/>
                </a:solidFill>
                <a:latin typeface="Arial" charset="0"/>
                <a:cs typeface="+mj-cs"/>
              </a:rPr>
              <a:t>CNU’s Build a Better Burb Sprawl Retrofit Initiative is pursuing 5 tracts for getting it done</a:t>
            </a:r>
            <a:endParaRPr lang="en-US" sz="2700" b="1" dirty="0">
              <a:solidFill>
                <a:srgbClr val="60A0C0"/>
              </a:solidFill>
              <a:latin typeface="Arial" charset="0"/>
              <a:cs typeface="+mj-cs"/>
            </a:endParaRPr>
          </a:p>
        </p:txBody>
      </p:sp>
      <p:sp>
        <p:nvSpPr>
          <p:cNvPr id="2" name="TextBox 1"/>
          <p:cNvSpPr txBox="1"/>
          <p:nvPr/>
        </p:nvSpPr>
        <p:spPr>
          <a:xfrm>
            <a:off x="243764" y="3228793"/>
            <a:ext cx="8671667" cy="3036729"/>
          </a:xfrm>
          <a:prstGeom prst="rect">
            <a:avLst/>
          </a:prstGeom>
          <a:noFill/>
        </p:spPr>
        <p:txBody>
          <a:bodyPr wrap="square" rtlCol="0">
            <a:spAutoFit/>
          </a:bodyPr>
          <a:lstStyle/>
          <a:p>
            <a:pPr marL="342900" indent="-342900">
              <a:lnSpc>
                <a:spcPct val="120000"/>
              </a:lnSpc>
              <a:buAutoNum type="arabicPeriod"/>
            </a:pPr>
            <a:r>
              <a:rPr lang="en-US" sz="2000" b="1" dirty="0">
                <a:latin typeface="Arial"/>
                <a:cs typeface="Arial"/>
              </a:rPr>
              <a:t>Municipalities: </a:t>
            </a:r>
            <a:r>
              <a:rPr lang="en-US" sz="2000" dirty="0">
                <a:latin typeface="Arial"/>
                <a:cs typeface="Arial"/>
              </a:rPr>
              <a:t>How do we help small to mid-sized towns and suburban municipalities?</a:t>
            </a:r>
          </a:p>
          <a:p>
            <a:pPr marL="342900" indent="-342900">
              <a:lnSpc>
                <a:spcPct val="120000"/>
              </a:lnSpc>
              <a:buAutoNum type="arabicPeriod"/>
            </a:pPr>
            <a:r>
              <a:rPr lang="en-US" sz="2000" b="1" dirty="0">
                <a:latin typeface="Arial"/>
                <a:cs typeface="Arial"/>
              </a:rPr>
              <a:t>Citizens: </a:t>
            </a:r>
            <a:r>
              <a:rPr lang="en-US" sz="2000" dirty="0">
                <a:latin typeface="Arial"/>
                <a:cs typeface="Arial"/>
              </a:rPr>
              <a:t>How do we help citizens go from "No way" to "Yes please!”?</a:t>
            </a:r>
          </a:p>
          <a:p>
            <a:pPr marL="342900" indent="-342900">
              <a:lnSpc>
                <a:spcPct val="120000"/>
              </a:lnSpc>
              <a:buAutoNum type="arabicPeriod"/>
            </a:pPr>
            <a:r>
              <a:rPr lang="en-US" sz="2000" b="1" dirty="0">
                <a:latin typeface="Arial"/>
                <a:cs typeface="Arial"/>
              </a:rPr>
              <a:t>Developers: </a:t>
            </a:r>
            <a:r>
              <a:rPr lang="en-US" sz="2000" dirty="0">
                <a:latin typeface="Arial"/>
                <a:cs typeface="Arial"/>
              </a:rPr>
              <a:t>How do we help developers to achieve successful retrofit through small, incremental steps?</a:t>
            </a:r>
          </a:p>
          <a:p>
            <a:pPr marL="342900" indent="-342900">
              <a:lnSpc>
                <a:spcPct val="120000"/>
              </a:lnSpc>
              <a:buAutoNum type="arabicPeriod"/>
            </a:pPr>
            <a:r>
              <a:rPr lang="en-US" sz="2000" b="1" dirty="0">
                <a:latin typeface="Arial"/>
                <a:cs typeface="Arial"/>
              </a:rPr>
              <a:t>Finance: </a:t>
            </a:r>
            <a:r>
              <a:rPr lang="en-US" sz="2000" dirty="0">
                <a:latin typeface="Arial"/>
                <a:cs typeface="Arial"/>
              </a:rPr>
              <a:t>How are the sprawl retrofit projects financed?</a:t>
            </a:r>
          </a:p>
          <a:p>
            <a:pPr marL="342900" indent="-342900">
              <a:lnSpc>
                <a:spcPct val="120000"/>
              </a:lnSpc>
              <a:buAutoNum type="arabicPeriod"/>
            </a:pPr>
            <a:r>
              <a:rPr lang="en-US" sz="2000" b="1" dirty="0">
                <a:latin typeface="Arial"/>
                <a:cs typeface="Arial"/>
              </a:rPr>
              <a:t>Equity</a:t>
            </a:r>
            <a:r>
              <a:rPr lang="en-US" sz="2000" dirty="0">
                <a:latin typeface="Arial"/>
                <a:cs typeface="Arial"/>
              </a:rPr>
              <a:t>: Can incremental Sprawl Retrofit provide cost-effective, widely applicable strategies for affordable housing and workplace?</a:t>
            </a:r>
          </a:p>
        </p:txBody>
      </p:sp>
    </p:spTree>
    <p:extLst>
      <p:ext uri="{BB962C8B-B14F-4D97-AF65-F5344CB8AC3E}">
        <p14:creationId xmlns:p14="http://schemas.microsoft.com/office/powerpoint/2010/main" val="16634908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026"/>
          <p:cNvSpPr>
            <a:spLocks noGrp="1" noChangeArrowheads="1"/>
          </p:cNvSpPr>
          <p:nvPr>
            <p:ph type="title"/>
          </p:nvPr>
        </p:nvSpPr>
        <p:spPr>
          <a:xfrm>
            <a:off x="243765" y="1164363"/>
            <a:ext cx="8671667" cy="1447800"/>
          </a:xfrm>
        </p:spPr>
        <p:txBody>
          <a:bodyPr/>
          <a:lstStyle/>
          <a:p>
            <a:pPr lvl="1" algn="l" eaLnBrk="1" hangingPunct="1">
              <a:defRPr/>
            </a:pPr>
            <a:r>
              <a:rPr lang="en-US" sz="4000" b="1" dirty="0">
                <a:solidFill>
                  <a:schemeClr val="tx1"/>
                </a:solidFill>
                <a:latin typeface="Arial" charset="0"/>
              </a:rPr>
              <a:t>n</a:t>
            </a:r>
            <a:r>
              <a:rPr lang="en-US" sz="4000" b="1" dirty="0" smtClean="0">
                <a:solidFill>
                  <a:schemeClr val="tx1"/>
                </a:solidFill>
                <a:latin typeface="Arial" charset="0"/>
              </a:rPr>
              <a:t>ext steps</a:t>
            </a:r>
            <a:r>
              <a:rPr lang="en-US" sz="4000" b="1" dirty="0">
                <a:solidFill>
                  <a:srgbClr val="60A0C0"/>
                </a:solidFill>
                <a:latin typeface="Arial" charset="0"/>
              </a:rPr>
              <a:t/>
            </a:r>
            <a:br>
              <a:rPr lang="en-US" sz="4000" b="1" dirty="0">
                <a:solidFill>
                  <a:srgbClr val="60A0C0"/>
                </a:solidFill>
                <a:latin typeface="Arial" charset="0"/>
              </a:rPr>
            </a:br>
            <a:r>
              <a:rPr lang="en-US" sz="2700" b="1" dirty="0" smtClean="0">
                <a:solidFill>
                  <a:srgbClr val="60A0C0"/>
                </a:solidFill>
                <a:latin typeface="Arial" charset="0"/>
                <a:cs typeface="+mj-cs"/>
              </a:rPr>
              <a:t>What can you do in Pinellas County?</a:t>
            </a:r>
            <a:endParaRPr lang="en-US" sz="2700" b="1" dirty="0">
              <a:solidFill>
                <a:srgbClr val="60A0C0"/>
              </a:solidFill>
              <a:latin typeface="Arial" charset="0"/>
              <a:cs typeface="+mj-cs"/>
            </a:endParaRPr>
          </a:p>
        </p:txBody>
      </p:sp>
      <p:sp>
        <p:nvSpPr>
          <p:cNvPr id="2" name="TextBox 1"/>
          <p:cNvSpPr txBox="1"/>
          <p:nvPr/>
        </p:nvSpPr>
        <p:spPr>
          <a:xfrm>
            <a:off x="243764" y="3228793"/>
            <a:ext cx="8671667" cy="2667397"/>
          </a:xfrm>
          <a:prstGeom prst="rect">
            <a:avLst/>
          </a:prstGeom>
          <a:noFill/>
        </p:spPr>
        <p:txBody>
          <a:bodyPr wrap="square" rtlCol="0">
            <a:spAutoFit/>
          </a:bodyPr>
          <a:lstStyle/>
          <a:p>
            <a:pPr marL="342900" indent="-342900">
              <a:lnSpc>
                <a:spcPct val="120000"/>
              </a:lnSpc>
              <a:buAutoNum type="arabicPeriod"/>
            </a:pPr>
            <a:r>
              <a:rPr lang="en-US" sz="2000" b="1" dirty="0" smtClean="0">
                <a:latin typeface="Arial"/>
                <a:cs typeface="Arial"/>
              </a:rPr>
              <a:t>Conduct a “</a:t>
            </a:r>
            <a:r>
              <a:rPr lang="en-US" sz="2000" b="1" dirty="0" err="1" smtClean="0">
                <a:latin typeface="Arial"/>
                <a:cs typeface="Arial"/>
              </a:rPr>
              <a:t>grayfield</a:t>
            </a:r>
            <a:r>
              <a:rPr lang="en-US" sz="2000" b="1" dirty="0" smtClean="0">
                <a:latin typeface="Arial"/>
                <a:cs typeface="Arial"/>
              </a:rPr>
              <a:t> audit” of opportunity sites for retrofitting</a:t>
            </a:r>
            <a:endParaRPr lang="en-US" sz="2000" dirty="0">
              <a:latin typeface="Arial"/>
              <a:cs typeface="Arial"/>
            </a:endParaRPr>
          </a:p>
          <a:p>
            <a:pPr marL="342900" indent="-342900">
              <a:lnSpc>
                <a:spcPct val="120000"/>
              </a:lnSpc>
              <a:buAutoNum type="arabicPeriod"/>
            </a:pPr>
            <a:r>
              <a:rPr lang="en-US" sz="2000" b="1" dirty="0" smtClean="0">
                <a:latin typeface="Arial"/>
                <a:cs typeface="Arial"/>
              </a:rPr>
              <a:t>Develop a framework for incremental </a:t>
            </a:r>
            <a:r>
              <a:rPr lang="en-US" sz="2000" b="1" dirty="0" err="1" smtClean="0">
                <a:latin typeface="Arial"/>
                <a:cs typeface="Arial"/>
              </a:rPr>
              <a:t>metropolitanism</a:t>
            </a:r>
            <a:endParaRPr lang="en-US" sz="2000" dirty="0">
              <a:latin typeface="Arial"/>
              <a:cs typeface="Arial"/>
            </a:endParaRPr>
          </a:p>
          <a:p>
            <a:pPr marL="342900" indent="-342900">
              <a:lnSpc>
                <a:spcPct val="120000"/>
              </a:lnSpc>
              <a:buAutoNum type="arabicPeriod"/>
            </a:pPr>
            <a:r>
              <a:rPr lang="en-US" sz="2000" b="1" dirty="0" smtClean="0">
                <a:latin typeface="Arial"/>
                <a:cs typeface="Arial"/>
              </a:rPr>
              <a:t>Optimize mobility network of transit served and servable nodes and corridors</a:t>
            </a:r>
          </a:p>
          <a:p>
            <a:pPr marL="342900" indent="-342900">
              <a:lnSpc>
                <a:spcPct val="120000"/>
              </a:lnSpc>
              <a:buAutoNum type="arabicPeriod"/>
            </a:pPr>
            <a:r>
              <a:rPr lang="en-US" sz="2000" b="1" dirty="0" smtClean="0">
                <a:latin typeface="Arial"/>
                <a:cs typeface="Arial"/>
              </a:rPr>
              <a:t>Consider new use mixes</a:t>
            </a:r>
            <a:endParaRPr lang="en-US" sz="2000" dirty="0">
              <a:latin typeface="Arial"/>
              <a:cs typeface="Arial"/>
            </a:endParaRPr>
          </a:p>
          <a:p>
            <a:pPr marL="342900" indent="-342900">
              <a:lnSpc>
                <a:spcPct val="120000"/>
              </a:lnSpc>
              <a:buAutoNum type="arabicPeriod"/>
            </a:pPr>
            <a:r>
              <a:rPr lang="en-US" sz="2000" b="1" dirty="0" smtClean="0">
                <a:latin typeface="Arial"/>
                <a:cs typeface="Arial"/>
              </a:rPr>
              <a:t>Incorporate missing middle housing types</a:t>
            </a:r>
          </a:p>
          <a:p>
            <a:pPr marL="342900" indent="-342900">
              <a:lnSpc>
                <a:spcPct val="120000"/>
              </a:lnSpc>
              <a:buAutoNum type="arabicPeriod"/>
            </a:pPr>
            <a:r>
              <a:rPr lang="en-US" sz="2000" b="1" dirty="0" smtClean="0">
                <a:latin typeface="Arial"/>
                <a:cs typeface="Arial"/>
              </a:rPr>
              <a:t>Sponsor an ideas competition and/or design challenge</a:t>
            </a:r>
            <a:endParaRPr lang="en-US" sz="2000" dirty="0">
              <a:latin typeface="Arial"/>
              <a:cs typeface="Arial"/>
            </a:endParaRPr>
          </a:p>
        </p:txBody>
      </p:sp>
    </p:spTree>
    <p:extLst>
      <p:ext uri="{BB962C8B-B14F-4D97-AF65-F5344CB8AC3E}">
        <p14:creationId xmlns:p14="http://schemas.microsoft.com/office/powerpoint/2010/main" val="30973035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93" name="Text Box 9"/>
          <p:cNvSpPr txBox="1">
            <a:spLocks noChangeArrowheads="1"/>
          </p:cNvSpPr>
          <p:nvPr/>
        </p:nvSpPr>
        <p:spPr bwMode="auto">
          <a:xfrm>
            <a:off x="6924675" y="2746375"/>
            <a:ext cx="1711325" cy="1393825"/>
          </a:xfrm>
          <a:prstGeom prst="rect">
            <a:avLst/>
          </a:prstGeom>
          <a:noFill/>
          <a:ln>
            <a:noFill/>
          </a:ln>
          <a:effectLst/>
          <a:extLst>
            <a:ext uri="{909E8E84-426E-40dd-AFC4-6F175D3DCCD1}">
              <a14:hiddenFill xmlns="" xmlns:a14="http://schemas.microsoft.com/office/drawing/2010/main">
                <a:solidFill>
                  <a:srgbClr val="232A2C"/>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50000"/>
              </a:spcBef>
              <a:spcAft>
                <a:spcPct val="0"/>
              </a:spcAft>
            </a:pPr>
            <a:endParaRPr lang="en-US" sz="1400" b="1">
              <a:solidFill>
                <a:srgbClr val="FFFFFF"/>
              </a:solidFill>
              <a:latin typeface="Arial" charset="0"/>
              <a:ea typeface="ＭＳ Ｐゴシック" charset="0"/>
              <a:cs typeface="ＭＳ Ｐゴシック" charset="0"/>
            </a:endParaRPr>
          </a:p>
        </p:txBody>
      </p:sp>
      <p:sp>
        <p:nvSpPr>
          <p:cNvPr id="9" name="Rectangle 2"/>
          <p:cNvSpPr>
            <a:spLocks noChangeArrowheads="1"/>
          </p:cNvSpPr>
          <p:nvPr/>
        </p:nvSpPr>
        <p:spPr bwMode="auto">
          <a:xfrm>
            <a:off x="390768" y="5867400"/>
            <a:ext cx="8448431"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ctr" defTabSz="914400" eaLnBrk="0" fontAlgn="base" hangingPunct="0">
              <a:lnSpc>
                <a:spcPct val="90000"/>
              </a:lnSpc>
              <a:spcBef>
                <a:spcPct val="20000"/>
              </a:spcBef>
              <a:spcAft>
                <a:spcPct val="0"/>
              </a:spcAft>
            </a:pPr>
            <a:r>
              <a:rPr lang="en-US" sz="1600" b="1" dirty="0" smtClean="0">
                <a:solidFill>
                  <a:srgbClr val="000000"/>
                </a:solidFill>
                <a:latin typeface="Arial" charset="0"/>
                <a:ea typeface="ＭＳ Ｐゴシック" charset="0"/>
                <a:cs typeface="ＭＳ Ｐゴシック" charset="0"/>
              </a:rPr>
              <a:t>Professor June </a:t>
            </a:r>
            <a:r>
              <a:rPr lang="en-US" sz="1600" b="1" dirty="0">
                <a:solidFill>
                  <a:srgbClr val="000000"/>
                </a:solidFill>
                <a:latin typeface="Arial" charset="0"/>
                <a:ea typeface="ＭＳ Ｐゴシック" charset="0"/>
                <a:cs typeface="ＭＳ Ｐゴシック" charset="0"/>
              </a:rPr>
              <a:t>Williamson, RA, LEED AP</a:t>
            </a:r>
          </a:p>
          <a:p>
            <a:pPr marL="342900" indent="-342900" algn="ctr" defTabSz="914400" eaLnBrk="0" fontAlgn="base" hangingPunct="0">
              <a:lnSpc>
                <a:spcPct val="90000"/>
              </a:lnSpc>
              <a:spcBef>
                <a:spcPct val="20000"/>
              </a:spcBef>
              <a:spcAft>
                <a:spcPct val="0"/>
              </a:spcAft>
            </a:pPr>
            <a:r>
              <a:rPr lang="en-US" sz="1600" b="1" dirty="0">
                <a:solidFill>
                  <a:srgbClr val="000000"/>
                </a:solidFill>
                <a:latin typeface="Arial" charset="0"/>
                <a:ea typeface="ＭＳ Ｐゴシック" charset="0"/>
                <a:cs typeface="ＭＳ Ｐゴシック" charset="0"/>
              </a:rPr>
              <a:t>The City College of New York / CUNY</a:t>
            </a:r>
          </a:p>
          <a:p>
            <a:pPr marL="342900" indent="-342900" algn="ctr" defTabSz="914400" eaLnBrk="0" fontAlgn="base" hangingPunct="0">
              <a:lnSpc>
                <a:spcPct val="90000"/>
              </a:lnSpc>
              <a:spcBef>
                <a:spcPct val="20000"/>
              </a:spcBef>
              <a:spcAft>
                <a:spcPct val="0"/>
              </a:spcAft>
            </a:pPr>
            <a:r>
              <a:rPr lang="en-US" sz="1600" b="1" dirty="0">
                <a:solidFill>
                  <a:srgbClr val="000000"/>
                </a:solidFill>
                <a:latin typeface="Arial" charset="0"/>
                <a:ea typeface="ＭＳ Ｐゴシック" charset="0"/>
                <a:cs typeface="ＭＳ Ｐゴシック" charset="0"/>
                <a:hlinkClick r:id="rId3"/>
              </a:rPr>
              <a:t>Jwilliamson@ccny.cuny.edu</a:t>
            </a:r>
            <a:endParaRPr lang="en-US" sz="1600" b="1" dirty="0">
              <a:solidFill>
                <a:srgbClr val="000000"/>
              </a:solidFill>
              <a:latin typeface="Arial" charset="0"/>
              <a:ea typeface="ＭＳ Ｐゴシック" charset="0"/>
              <a:cs typeface="ＭＳ Ｐゴシック" charset="0"/>
            </a:endParaRPr>
          </a:p>
        </p:txBody>
      </p:sp>
      <p:pic>
        <p:nvPicPr>
          <p:cNvPr id="6" name="Picture 2" descr="Belmar_after-street.jpg                                        00464994uqbar1                         BCFB4E1D:"/>
          <p:cNvPicPr>
            <a:picLocks noChangeAspect="1" noChangeArrowheads="1"/>
          </p:cNvPicPr>
          <p:nvPr/>
        </p:nvPicPr>
        <p:blipFill>
          <a:blip r:embed="rId4" cstate="email">
            <a:extLst>
              <a:ext uri="{28A0092B-C50C-407E-A947-70E740481C1C}">
                <a14:useLocalDpi xmlns:a14="http://schemas.microsoft.com/office/drawing/2010/main"/>
              </a:ext>
            </a:extLst>
          </a:blip>
          <a:srcRect t="-1527"/>
          <a:stretch>
            <a:fillRect/>
          </a:stretch>
        </p:blipFill>
        <p:spPr bwMode="auto">
          <a:xfrm>
            <a:off x="3124200" y="2114550"/>
            <a:ext cx="3048000" cy="274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2000076_33.jpg                                                 0042DA80uqbar1                         BCFB4E1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2166938"/>
            <a:ext cx="3048000" cy="2690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10" descr="built Phalen.pn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48400" y="2152650"/>
            <a:ext cx="2895600" cy="270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p:cNvSpPr txBox="1"/>
          <p:nvPr/>
        </p:nvSpPr>
        <p:spPr>
          <a:xfrm>
            <a:off x="390768" y="1113274"/>
            <a:ext cx="7495099" cy="707886"/>
          </a:xfrm>
          <a:prstGeom prst="rect">
            <a:avLst/>
          </a:prstGeom>
          <a:noFill/>
        </p:spPr>
        <p:txBody>
          <a:bodyPr wrap="square" rtlCol="0">
            <a:spAutoFit/>
          </a:bodyPr>
          <a:lstStyle/>
          <a:p>
            <a:r>
              <a:rPr lang="en-US" sz="4000" b="1" dirty="0">
                <a:latin typeface="Arial"/>
                <a:cs typeface="Arial"/>
              </a:rPr>
              <a:t>t</a:t>
            </a:r>
            <a:r>
              <a:rPr lang="en-US" sz="4000" b="1" dirty="0" smtClean="0">
                <a:latin typeface="Arial"/>
                <a:cs typeface="Arial"/>
              </a:rPr>
              <a:t>hank you!</a:t>
            </a:r>
          </a:p>
        </p:txBody>
      </p:sp>
    </p:spTree>
    <p:extLst>
      <p:ext uri="{BB962C8B-B14F-4D97-AF65-F5344CB8AC3E}">
        <p14:creationId xmlns:p14="http://schemas.microsoft.com/office/powerpoint/2010/main" val="26539850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theme/theme1.xml><?xml version="1.0" encoding="utf-8"?>
<a:theme xmlns:a="http://schemas.openxmlformats.org/drawingml/2006/main" name="9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232A2C"/>
        </a:solidFill>
        <a:ln>
          <a:noFill/>
        </a:ln>
        <a:effectLst/>
        <a:extLs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rot="10800000"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rgbClr val="232A2C"/>
        </a:solidFill>
        <a:ln>
          <a:noFill/>
        </a:ln>
        <a:effectLst/>
        <a:extLs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rot="10800000"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Blac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3511</TotalTime>
  <Words>4859</Words>
  <Application>Microsoft Office PowerPoint</Application>
  <PresentationFormat>On-screen Show (4:3)</PresentationFormat>
  <Paragraphs>522</Paragraphs>
  <Slides>67</Slides>
  <Notes>67</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67</vt:i4>
      </vt:variant>
    </vt:vector>
  </HeadingPairs>
  <TitlesOfParts>
    <vt:vector size="86" baseType="lpstr">
      <vt:lpstr>ＭＳ Ｐゴシック</vt:lpstr>
      <vt:lpstr>小塚ゴシック Pro EL</vt:lpstr>
      <vt:lpstr>Arial</vt:lpstr>
      <vt:lpstr>Arial Black</vt:lpstr>
      <vt:lpstr>Arial Narrow</vt:lpstr>
      <vt:lpstr>Calibri</vt:lpstr>
      <vt:lpstr>Snell Roundhand</vt:lpstr>
      <vt:lpstr>Times</vt:lpstr>
      <vt:lpstr>ヒラギノ角ゴ Pro W3</vt:lpstr>
      <vt:lpstr>9_Blank Presentation</vt:lpstr>
      <vt:lpstr>Office Theme</vt:lpstr>
      <vt:lpstr>1_Blank Presentation</vt:lpstr>
      <vt:lpstr>10_Blank Presentation</vt:lpstr>
      <vt:lpstr>Default Theme</vt:lpstr>
      <vt:lpstr>Blank Presentation</vt:lpstr>
      <vt:lpstr>2_Blank Presentation</vt:lpstr>
      <vt:lpstr>Black</vt:lpstr>
      <vt:lpstr>5_Blank Presentation</vt:lpstr>
      <vt:lpstr>2_Office Theme</vt:lpstr>
      <vt:lpstr>retrofitting suburbia</vt:lpstr>
      <vt:lpstr> retrofitting suburbia</vt:lpstr>
      <vt:lpstr>prologue  late 20th century (sub)urbanization and property obsolescence</vt:lpstr>
      <vt:lpstr>PowerPoint Presentation</vt:lpstr>
      <vt:lpstr>PowerPoint Presentation</vt:lpstr>
      <vt:lpstr>PowerPoint Presentation</vt:lpstr>
      <vt:lpstr>three strategies and 11 tactics  getting from underperforming asphalt to  incremental metropolitanism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 tactics for retrofitting suburbia  derived from multiple case studies  ranging from “reusing the box” to the imperative to invest in durable, environmentally-responsive, high quality design and materials for buildings and places that will be resilient over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 Raising the bar in response to 21st c. challenges</vt:lpstr>
      <vt:lpstr>next steps CNU’s Build a Better Burb Sprawl Retrofit Initiative is pursuing 5 tracts for getting it done</vt:lpstr>
      <vt:lpstr>next steps What can you do in Pinellas County?</vt:lpstr>
      <vt:lpstr>PowerPoint Presentation</vt:lpstr>
    </vt:vector>
  </TitlesOfParts>
  <Company>CCNY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Williamson</dc:creator>
  <cp:lastModifiedBy>Swank, Stacey L</cp:lastModifiedBy>
  <cp:revision>267</cp:revision>
  <dcterms:created xsi:type="dcterms:W3CDTF">2016-05-24T12:34:50Z</dcterms:created>
  <dcterms:modified xsi:type="dcterms:W3CDTF">2017-04-24T15:00:47Z</dcterms:modified>
</cp:coreProperties>
</file>