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Lst>
  <p:notesMasterIdLst>
    <p:notesMasterId r:id="rId26"/>
  </p:notesMasterIdLst>
  <p:handoutMasterIdLst>
    <p:handoutMasterId r:id="rId27"/>
  </p:handoutMasterIdLst>
  <p:sldIdLst>
    <p:sldId id="270" r:id="rId4"/>
    <p:sldId id="289" r:id="rId5"/>
    <p:sldId id="284" r:id="rId6"/>
    <p:sldId id="283" r:id="rId7"/>
    <p:sldId id="276" r:id="rId8"/>
    <p:sldId id="285" r:id="rId9"/>
    <p:sldId id="271" r:id="rId10"/>
    <p:sldId id="273" r:id="rId11"/>
    <p:sldId id="264" r:id="rId12"/>
    <p:sldId id="286" r:id="rId13"/>
    <p:sldId id="294" r:id="rId14"/>
    <p:sldId id="287" r:id="rId15"/>
    <p:sldId id="293" r:id="rId16"/>
    <p:sldId id="265" r:id="rId17"/>
    <p:sldId id="268" r:id="rId18"/>
    <p:sldId id="267" r:id="rId19"/>
    <p:sldId id="266" r:id="rId20"/>
    <p:sldId id="306" r:id="rId21"/>
    <p:sldId id="307" r:id="rId22"/>
    <p:sldId id="304" r:id="rId23"/>
    <p:sldId id="301" r:id="rId24"/>
    <p:sldId id="299" r:id="rId25"/>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0" autoAdjust="0"/>
    <p:restoredTop sz="94660"/>
  </p:normalViewPr>
  <p:slideViewPr>
    <p:cSldViewPr snapToGrid="0">
      <p:cViewPr varScale="1">
        <p:scale>
          <a:sx n="90" d="100"/>
          <a:sy n="90" d="100"/>
        </p:scale>
        <p:origin x="90"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657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7" y="0"/>
            <a:ext cx="2972421" cy="466578"/>
          </a:xfrm>
          <a:prstGeom prst="rect">
            <a:avLst/>
          </a:prstGeom>
        </p:spPr>
        <p:txBody>
          <a:bodyPr vert="horz" lIns="91440" tIns="45720" rIns="91440" bIns="45720" rtlCol="0"/>
          <a:lstStyle>
            <a:lvl1pPr algn="r">
              <a:defRPr sz="1200"/>
            </a:lvl1pPr>
          </a:lstStyle>
          <a:p>
            <a:fld id="{A1AB6740-EDD2-4590-ADB7-86455AB26AE2}" type="datetimeFigureOut">
              <a:rPr lang="en-US" smtClean="0"/>
              <a:t>4/24/2017</a:t>
            </a:fld>
            <a:endParaRPr lang="en-US"/>
          </a:p>
        </p:txBody>
      </p:sp>
      <p:sp>
        <p:nvSpPr>
          <p:cNvPr id="4" name="Footer Placeholder 3"/>
          <p:cNvSpPr>
            <a:spLocks noGrp="1"/>
          </p:cNvSpPr>
          <p:nvPr>
            <p:ph type="ftr" sz="quarter" idx="2"/>
          </p:nvPr>
        </p:nvSpPr>
        <p:spPr>
          <a:xfrm>
            <a:off x="1" y="8829822"/>
            <a:ext cx="2972421" cy="46657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822"/>
            <a:ext cx="2972421" cy="466578"/>
          </a:xfrm>
          <a:prstGeom prst="rect">
            <a:avLst/>
          </a:prstGeom>
        </p:spPr>
        <p:txBody>
          <a:bodyPr vert="horz" lIns="91440" tIns="45720" rIns="91440" bIns="45720" rtlCol="0" anchor="b"/>
          <a:lstStyle>
            <a:lvl1pPr algn="r">
              <a:defRPr sz="1200"/>
            </a:lvl1pPr>
          </a:lstStyle>
          <a:p>
            <a:fld id="{2A35F7B7-B618-4034-AC3B-DDFFBBB7BEE3}" type="slidenum">
              <a:rPr lang="en-US" smtClean="0"/>
              <a:t>‹#›</a:t>
            </a:fld>
            <a:endParaRPr lang="en-US"/>
          </a:p>
        </p:txBody>
      </p:sp>
    </p:spTree>
    <p:extLst>
      <p:ext uri="{BB962C8B-B14F-4D97-AF65-F5344CB8AC3E}">
        <p14:creationId xmlns:p14="http://schemas.microsoft.com/office/powerpoint/2010/main" val="40560807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5"/>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884613" y="0"/>
            <a:ext cx="2971800" cy="466435"/>
          </a:xfrm>
          <a:prstGeom prst="rect">
            <a:avLst/>
          </a:prstGeom>
        </p:spPr>
        <p:txBody>
          <a:bodyPr vert="horz" lIns="92830" tIns="46415" rIns="92830" bIns="46415" rtlCol="0"/>
          <a:lstStyle>
            <a:lvl1pPr algn="r">
              <a:defRPr sz="1200"/>
            </a:lvl1pPr>
          </a:lstStyle>
          <a:p>
            <a:fld id="{5B09461F-3CFD-4F1C-AA64-53A11B8960D9}" type="datetimeFigureOut">
              <a:rPr lang="en-US" smtClean="0"/>
              <a:t>4/24/2017</a:t>
            </a:fld>
            <a:endParaRPr lang="en-US"/>
          </a:p>
        </p:txBody>
      </p:sp>
      <p:sp>
        <p:nvSpPr>
          <p:cNvPr id="4" name="Slide Image Placeholder 3"/>
          <p:cNvSpPr>
            <a:spLocks noGrp="1" noRot="1" noChangeAspect="1"/>
          </p:cNvSpPr>
          <p:nvPr>
            <p:ph type="sldImg" idx="2"/>
          </p:nvPr>
        </p:nvSpPr>
        <p:spPr>
          <a:xfrm>
            <a:off x="639763" y="1162050"/>
            <a:ext cx="5578475" cy="3138488"/>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685800" y="4473893"/>
            <a:ext cx="5486400" cy="3660458"/>
          </a:xfrm>
          <a:prstGeom prst="rect">
            <a:avLst/>
          </a:prstGeom>
        </p:spPr>
        <p:txBody>
          <a:bodyPr vert="horz" lIns="92830" tIns="46415" rIns="92830" bIns="464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2971800" cy="466434"/>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8"/>
            <a:ext cx="2971800" cy="466434"/>
          </a:xfrm>
          <a:prstGeom prst="rect">
            <a:avLst/>
          </a:prstGeom>
        </p:spPr>
        <p:txBody>
          <a:bodyPr vert="horz" lIns="92830" tIns="46415" rIns="92830" bIns="46415" rtlCol="0" anchor="b"/>
          <a:lstStyle>
            <a:lvl1pPr algn="r">
              <a:defRPr sz="1200"/>
            </a:lvl1pPr>
          </a:lstStyle>
          <a:p>
            <a:fld id="{611F5D03-C9B5-4109-A880-6C0BB143BA8D}" type="slidenum">
              <a:rPr lang="en-US" smtClean="0"/>
              <a:t>‹#›</a:t>
            </a:fld>
            <a:endParaRPr lang="en-US"/>
          </a:p>
        </p:txBody>
      </p:sp>
    </p:spTree>
    <p:extLst>
      <p:ext uri="{BB962C8B-B14F-4D97-AF65-F5344CB8AC3E}">
        <p14:creationId xmlns:p14="http://schemas.microsoft.com/office/powerpoint/2010/main" val="1727033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 of STEM Competitions: CADE Museum Prize and the Healthcare</a:t>
            </a:r>
            <a:r>
              <a:rPr lang="en-US" baseline="0" dirty="0" smtClean="0"/>
              <a:t> Innovation Pitch Competition</a:t>
            </a:r>
            <a:endParaRPr lang="en-US" dirty="0"/>
          </a:p>
        </p:txBody>
      </p:sp>
      <p:sp>
        <p:nvSpPr>
          <p:cNvPr id="4" name="Slide Number Placeholder 3"/>
          <p:cNvSpPr>
            <a:spLocks noGrp="1"/>
          </p:cNvSpPr>
          <p:nvPr>
            <p:ph type="sldNum" sz="quarter" idx="10"/>
          </p:nvPr>
        </p:nvSpPr>
        <p:spPr/>
        <p:txBody>
          <a:bodyPr/>
          <a:lstStyle/>
          <a:p>
            <a:fld id="{E236A1EB-93CA-4A02-A2F9-A6F0E67BA60E}"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859968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 of STEM Competitions: CADE Museum Prize and the Healthcare</a:t>
            </a:r>
            <a:r>
              <a:rPr lang="en-US" baseline="0" dirty="0" smtClean="0"/>
              <a:t> Innovation Pitch Competition</a:t>
            </a:r>
            <a:endParaRPr lang="en-US" dirty="0"/>
          </a:p>
        </p:txBody>
      </p:sp>
      <p:sp>
        <p:nvSpPr>
          <p:cNvPr id="4" name="Slide Number Placeholder 3"/>
          <p:cNvSpPr>
            <a:spLocks noGrp="1"/>
          </p:cNvSpPr>
          <p:nvPr>
            <p:ph type="sldNum" sz="quarter" idx="10"/>
          </p:nvPr>
        </p:nvSpPr>
        <p:spPr/>
        <p:txBody>
          <a:bodyPr/>
          <a:lstStyle/>
          <a:p>
            <a:fld id="{E236A1EB-93CA-4A02-A2F9-A6F0E67BA60E}"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137549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 of STEM Competitions: CADE Museum Prize and the Healthcare</a:t>
            </a:r>
            <a:r>
              <a:rPr lang="en-US" baseline="0" dirty="0" smtClean="0"/>
              <a:t> Innovation Pitch Competition</a:t>
            </a:r>
            <a:endParaRPr lang="en-US" dirty="0"/>
          </a:p>
        </p:txBody>
      </p:sp>
      <p:sp>
        <p:nvSpPr>
          <p:cNvPr id="4" name="Slide Number Placeholder 3"/>
          <p:cNvSpPr>
            <a:spLocks noGrp="1"/>
          </p:cNvSpPr>
          <p:nvPr>
            <p:ph type="sldNum" sz="quarter" idx="10"/>
          </p:nvPr>
        </p:nvSpPr>
        <p:spPr/>
        <p:txBody>
          <a:bodyPr/>
          <a:lstStyle/>
          <a:p>
            <a:fld id="{E236A1EB-93CA-4A02-A2F9-A6F0E67BA60E}"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788688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Discovery before implementation</a:t>
            </a:r>
            <a:endParaRPr lang="en-US" dirty="0"/>
          </a:p>
        </p:txBody>
      </p:sp>
      <p:sp>
        <p:nvSpPr>
          <p:cNvPr id="4" name="Slide Number Placeholder 3"/>
          <p:cNvSpPr>
            <a:spLocks noGrp="1"/>
          </p:cNvSpPr>
          <p:nvPr>
            <p:ph type="sldNum" sz="quarter" idx="10"/>
          </p:nvPr>
        </p:nvSpPr>
        <p:spPr/>
        <p:txBody>
          <a:bodyPr/>
          <a:lstStyle/>
          <a:p>
            <a:fld id="{1499EC5D-1259-4F15-BAEC-9DD7DD98BE38}" type="slidenum">
              <a:rPr lang="en-US" smtClean="0"/>
              <a:t>18</a:t>
            </a:fld>
            <a:endParaRPr lang="en-US"/>
          </a:p>
        </p:txBody>
      </p:sp>
    </p:spTree>
    <p:extLst>
      <p:ext uri="{BB962C8B-B14F-4D97-AF65-F5344CB8AC3E}">
        <p14:creationId xmlns:p14="http://schemas.microsoft.com/office/powerpoint/2010/main" val="434770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 from interviews is analyzed and findings are recorded</a:t>
            </a:r>
            <a:r>
              <a:rPr lang="en-US" baseline="0" dirty="0" smtClean="0"/>
              <a:t> on the business model canvas</a:t>
            </a:r>
            <a:endParaRPr lang="en-US" dirty="0"/>
          </a:p>
        </p:txBody>
      </p:sp>
      <p:sp>
        <p:nvSpPr>
          <p:cNvPr id="4" name="Slide Number Placeholder 3"/>
          <p:cNvSpPr>
            <a:spLocks noGrp="1"/>
          </p:cNvSpPr>
          <p:nvPr>
            <p:ph type="sldNum" sz="quarter" idx="10"/>
          </p:nvPr>
        </p:nvSpPr>
        <p:spPr/>
        <p:txBody>
          <a:bodyPr/>
          <a:lstStyle/>
          <a:p>
            <a:fld id="{1499EC5D-1259-4F15-BAEC-9DD7DD98BE38}" type="slidenum">
              <a:rPr lang="en-US" smtClean="0"/>
              <a:t>19</a:t>
            </a:fld>
            <a:endParaRPr lang="en-US"/>
          </a:p>
        </p:txBody>
      </p:sp>
    </p:spTree>
    <p:extLst>
      <p:ext uri="{BB962C8B-B14F-4D97-AF65-F5344CB8AC3E}">
        <p14:creationId xmlns:p14="http://schemas.microsoft.com/office/powerpoint/2010/main" val="4034632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a:noFill/>
        </p:spPr>
        <p:txBody>
          <a:bodyPr/>
          <a:lstStyle/>
          <a:p>
            <a:pPr eaLnBrk="1" hangingPunct="1"/>
            <a:r>
              <a:rPr lang="en-US" altLang="en-US" sz="900" smtClean="0">
                <a:latin typeface="Times New Roman" panose="02020603050405020304" pitchFamily="18" charset="0"/>
              </a:rPr>
              <a:t>We know that </a:t>
            </a:r>
            <a:r>
              <a:rPr lang="en-US" altLang="en-US" smtClean="0"/>
              <a:t>the top 10 in-demand jobs in 2010 did not exist in 2004. The U.S. Department of Labor estimates that today's learner will have 10-14 jobs by the age of 38</a:t>
            </a:r>
            <a:r>
              <a:rPr lang="en-US" altLang="en-US" sz="900" smtClean="0">
                <a:latin typeface="Times New Roman" panose="02020603050405020304" pitchFamily="18" charset="0"/>
              </a:rPr>
              <a:t>.</a:t>
            </a:r>
            <a:r>
              <a:rPr lang="en-US" altLang="en-US" smtClean="0"/>
              <a:t> The amount of new technical information is doubling every 2 years For students starting a 4 year technical degree this means that half of what they learn in their first year of study will be outdated by their third year of study.We are currently preparing students for jobs that dont yet exist using technologies that haven't been invented in order to solve problems WE DON'T EVEN KNOW ARE PROBLEMS YET.</a:t>
            </a:r>
          </a:p>
          <a:p>
            <a:pPr eaLnBrk="1" hangingPunct="1"/>
            <a:r>
              <a:rPr lang="en-US" altLang="en-US" sz="900" smtClean="0">
                <a:latin typeface="Times New Roman" panose="02020603050405020304" pitchFamily="18" charset="0"/>
              </a:rPr>
              <a:t>Kids now spend 6.5 hours a day interacting with technology</a:t>
            </a:r>
          </a:p>
          <a:p>
            <a:pPr eaLnBrk="1" hangingPunct="1"/>
            <a:r>
              <a:rPr lang="en-US" altLang="en-US" sz="900" smtClean="0">
                <a:latin typeface="Times New Roman" panose="02020603050405020304" pitchFamily="18" charset="0"/>
              </a:rPr>
              <a:t>The need is for accessing information, collaborating, analyzing and synthesizing, not memorizing.</a:t>
            </a:r>
          </a:p>
          <a:p>
            <a:pPr eaLnBrk="1" hangingPunct="1"/>
            <a:r>
              <a:rPr lang="en-US" altLang="en-US" sz="900" smtClean="0">
                <a:latin typeface="Times New Roman" panose="02020603050405020304" pitchFamily="18" charset="0"/>
              </a:rPr>
              <a:t>Recent reports show that top STEM performing high school students go into jobs that  may not be classified as STEM, but use those skills, http://www.edweek.org/ew/articles/2009/10/28/10engineer.h29.html</a:t>
            </a:r>
          </a:p>
          <a:p>
            <a:pPr eaLnBrk="1" hangingPunct="1"/>
            <a:r>
              <a:rPr lang="en-US" altLang="en-US" sz="900" smtClean="0">
                <a:latin typeface="Times New Roman" panose="02020603050405020304" pitchFamily="18" charset="0"/>
              </a:rPr>
              <a:t>Need for Diversity Making a Case for Diversity in STEM Fields, Daryl Chubin, Shirley Malcom, November 2008, http://mentornet.net/documents/about/news/newsart.aspx?nid=37&amp;sid=2</a:t>
            </a:r>
          </a:p>
          <a:p>
            <a:pPr eaLnBrk="1" hangingPunct="1"/>
            <a:r>
              <a:rPr lang="en-US" altLang="en-US" sz="900" smtClean="0">
                <a:latin typeface="Times New Roman" panose="02020603050405020304" pitchFamily="18" charset="0"/>
              </a:rPr>
              <a:t>Tapping America’s Potential: The Education For Innovation Initiative, Gaining Momentum, Losing Ground</a:t>
            </a:r>
          </a:p>
          <a:p>
            <a:pPr eaLnBrk="1" hangingPunct="1"/>
            <a:r>
              <a:rPr lang="en-US" altLang="en-US" sz="900" smtClean="0">
                <a:latin typeface="Times New Roman" panose="02020603050405020304" pitchFamily="18" charset="0"/>
              </a:rPr>
              <a:t>, Business Roundatable, July 2008, http://www.tap2015.org/resource/tap_2008_progress.pdf</a:t>
            </a:r>
          </a:p>
        </p:txBody>
      </p:sp>
    </p:spTree>
    <p:extLst>
      <p:ext uri="{BB962C8B-B14F-4D97-AF65-F5344CB8AC3E}">
        <p14:creationId xmlns:p14="http://schemas.microsoft.com/office/powerpoint/2010/main" val="3048197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fld id="{02EE6DCE-9D2E-4008-BD0C-A44054B3788E}"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19" name="Footer Placeholder 18"/>
          <p:cNvSpPr>
            <a:spLocks noGrp="1"/>
          </p:cNvSpPr>
          <p:nvPr>
            <p:ph type="ftr" sz="quarter" idx="11"/>
          </p:nvPr>
        </p:nvSpPr>
        <p:spPr/>
        <p:txBody>
          <a:bodyPr/>
          <a:lstStyle/>
          <a:p>
            <a:pPr>
              <a:defRPr/>
            </a:pPr>
            <a:endParaRPr lang="en-US" dirty="0">
              <a:solidFill>
                <a:prstClr val="black">
                  <a:tint val="75000"/>
                </a:prstClr>
              </a:solidFill>
            </a:endParaRPr>
          </a:p>
        </p:txBody>
      </p:sp>
      <p:sp>
        <p:nvSpPr>
          <p:cNvPr id="27" name="Slide Number Placeholder 26"/>
          <p:cNvSpPr>
            <a:spLocks noGrp="1"/>
          </p:cNvSpPr>
          <p:nvPr>
            <p:ph type="sldNum" sz="quarter" idx="12"/>
          </p:nvPr>
        </p:nvSpPr>
        <p:spPr/>
        <p:txBody>
          <a:bodyPr/>
          <a:lstStyle/>
          <a:p>
            <a:pPr>
              <a:defRPr/>
            </a:pPr>
            <a:fld id="{5E65C0BE-DBE0-4DA1-854C-C707119E5886}"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314938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41DEA920-8C00-4107-8652-025E14BA7D90}"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3ADB820-8C24-484F-8017-E990EB9B0AD2}"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65648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7D33538A-6150-4430-989A-96622D369C02}"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ADC90A00-3827-4D3C-8D8E-A1885F9B3470}"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1590670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7DF3A105-6D73-4F64-B4B5-B2E68A5158E2}"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E0B6E399-84DB-4C8F-AF96-556331748BA2}"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895852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fld id="{5157226A-7257-4B8A-A365-90E82AB45518}"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57909FD6-4C4F-4D06-A4E0-0A8CBEE255A5}"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002107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146C2B2E-77EA-48CD-BECB-B50D6851E1B9}"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BC1BA93C-2861-4961-AEA7-3451399BF1B2}"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775838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25855EE-A687-48CD-9905-285E925D4FAC}"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9672A783-2AAC-487F-826F-45AA3E38DF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22465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D3BD9598-AFDE-49DA-A0FC-6CF7075B8043}"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8843C382-01E6-4D00-AB9D-42181D5F3ADF}"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4837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C62A62EF-2ED3-4D1B-9B8C-367269C38122}"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a:xfrm>
            <a:off x="10769600" y="6356351"/>
            <a:ext cx="812800" cy="365125"/>
          </a:xfrm>
        </p:spPr>
        <p:txBody>
          <a:bodyPr/>
          <a:lstStyle/>
          <a:p>
            <a:pPr>
              <a:defRPr/>
            </a:pPr>
            <a:fld id="{466FFA78-A3C7-4B75-A188-AB9A2B0C0AF4}" type="slidenum">
              <a:rPr lang="en-US" smtClean="0">
                <a:solidFill>
                  <a:prstClr val="black">
                    <a:tint val="75000"/>
                  </a:prstClr>
                </a:solidFill>
              </a:rPr>
              <a:pPr>
                <a:defRPr/>
              </a:pPr>
              <a:t>‹#›</a:t>
            </a:fld>
            <a:endParaRPr lang="en-US" dirty="0">
              <a:solidFill>
                <a:prstClr val="black">
                  <a:tint val="75000"/>
                </a:prstClr>
              </a:solidFill>
            </a:endParaRP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Tree>
    <p:extLst>
      <p:ext uri="{BB962C8B-B14F-4D97-AF65-F5344CB8AC3E}">
        <p14:creationId xmlns:p14="http://schemas.microsoft.com/office/powerpoint/2010/main" val="2949540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9A44A4B4-3743-4761-B3EE-1F4F32AEA58C}"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7A2CC947-66EB-439F-B0E4-FD550DBB637C}"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62489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A2A4A332-6812-4AC3-AB73-046FA64DDC61}"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6EDC5AC-5A7A-42A0-8B37-F53D900353E4}"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03067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fld id="{02EE6DCE-9D2E-4008-BD0C-A44054B3788E}"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19" name="Footer Placeholder 18"/>
          <p:cNvSpPr>
            <a:spLocks noGrp="1"/>
          </p:cNvSpPr>
          <p:nvPr>
            <p:ph type="ftr" sz="quarter" idx="11"/>
          </p:nvPr>
        </p:nvSpPr>
        <p:spPr/>
        <p:txBody>
          <a:bodyPr/>
          <a:lstStyle/>
          <a:p>
            <a:pPr>
              <a:defRPr/>
            </a:pPr>
            <a:endParaRPr lang="en-US" dirty="0">
              <a:solidFill>
                <a:prstClr val="black">
                  <a:tint val="75000"/>
                </a:prstClr>
              </a:solidFill>
            </a:endParaRPr>
          </a:p>
        </p:txBody>
      </p:sp>
      <p:sp>
        <p:nvSpPr>
          <p:cNvPr id="27" name="Slide Number Placeholder 26"/>
          <p:cNvSpPr>
            <a:spLocks noGrp="1"/>
          </p:cNvSpPr>
          <p:nvPr>
            <p:ph type="sldNum" sz="quarter" idx="12"/>
          </p:nvPr>
        </p:nvSpPr>
        <p:spPr/>
        <p:txBody>
          <a:bodyPr/>
          <a:lstStyle/>
          <a:p>
            <a:pPr>
              <a:defRPr/>
            </a:pPr>
            <a:fld id="{5E65C0BE-DBE0-4DA1-854C-C707119E5886}"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61923910"/>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41DEA920-8C00-4107-8652-025E14BA7D90}"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3ADB820-8C24-484F-8017-E990EB9B0AD2}"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060661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7D33538A-6150-4430-989A-96622D369C02}"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ADC90A00-3827-4D3C-8D8E-A1885F9B3470}"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4776929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7DF3A105-6D73-4F64-B4B5-B2E68A5158E2}"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E0B6E399-84DB-4C8F-AF96-556331748BA2}"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807322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fld id="{5157226A-7257-4B8A-A365-90E82AB45518}"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57909FD6-4C4F-4D06-A4E0-0A8CBEE255A5}"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152002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146C2B2E-77EA-48CD-BECB-B50D6851E1B9}"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BC1BA93C-2861-4961-AEA7-3451399BF1B2}"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0176188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25855EE-A687-48CD-9905-285E925D4FAC}"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9672A783-2AAC-487F-826F-45AA3E38DF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888063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D3BD9598-AFDE-49DA-A0FC-6CF7075B8043}"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8843C382-01E6-4D00-AB9D-42181D5F3ADF}"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04223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C62A62EF-2ED3-4D1B-9B8C-367269C38122}"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a:xfrm>
            <a:off x="10769600" y="6356351"/>
            <a:ext cx="812800" cy="365125"/>
          </a:xfrm>
        </p:spPr>
        <p:txBody>
          <a:bodyPr/>
          <a:lstStyle/>
          <a:p>
            <a:pPr>
              <a:defRPr/>
            </a:pPr>
            <a:fld id="{466FFA78-A3C7-4B75-A188-AB9A2B0C0AF4}" type="slidenum">
              <a:rPr lang="en-US" smtClean="0">
                <a:solidFill>
                  <a:prstClr val="black">
                    <a:tint val="75000"/>
                  </a:prstClr>
                </a:solidFill>
              </a:rPr>
              <a:pPr>
                <a:defRPr/>
              </a:pPr>
              <a:t>‹#›</a:t>
            </a:fld>
            <a:endParaRPr lang="en-US" dirty="0">
              <a:solidFill>
                <a:prstClr val="black">
                  <a:tint val="75000"/>
                </a:prstClr>
              </a:solidFill>
            </a:endParaRP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Tree>
    <p:extLst>
      <p:ext uri="{BB962C8B-B14F-4D97-AF65-F5344CB8AC3E}">
        <p14:creationId xmlns:p14="http://schemas.microsoft.com/office/powerpoint/2010/main" val="3853589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9A44A4B4-3743-4761-B3EE-1F4F32AEA58C}"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7A2CC947-66EB-439F-B0E4-FD550DBB637C}"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420924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A2A4A332-6812-4AC3-AB73-046FA64DDC61}"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6EDC5AC-5A7A-42A0-8B37-F53D900353E4}"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020417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914400" y="1981200"/>
            <a:ext cx="10363200" cy="4114800"/>
          </a:xfrm>
        </p:spPr>
        <p:txBody>
          <a:bodyPr/>
          <a:lstStyle/>
          <a:p>
            <a:endParaRPr lang="en-US" dirty="0"/>
          </a:p>
        </p:txBody>
      </p:sp>
      <p:sp>
        <p:nvSpPr>
          <p:cNvPr id="4" name="Date Placeholder 3"/>
          <p:cNvSpPr>
            <a:spLocks noGrp="1"/>
          </p:cNvSpPr>
          <p:nvPr>
            <p:ph type="dt" sz="half" idx="10"/>
          </p:nvPr>
        </p:nvSpPr>
        <p:spPr>
          <a:xfrm>
            <a:off x="914400" y="6248400"/>
            <a:ext cx="2540000" cy="457200"/>
          </a:xfrm>
        </p:spPr>
        <p:txBody>
          <a:bodyPr/>
          <a:lstStyle>
            <a:lvl1pPr>
              <a:defRPr/>
            </a:lvl1pPr>
          </a:lstStyle>
          <a:p>
            <a:endParaRPr lang="en-US" altLang="en-US" dirty="0">
              <a:solidFill>
                <a:srgbClr val="04617B">
                  <a:shade val="90000"/>
                </a:srgbClr>
              </a:solidFill>
            </a:endParaRPr>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endParaRPr lang="en-US" altLang="en-US" dirty="0">
              <a:solidFill>
                <a:srgbClr val="04617B">
                  <a:shade val="90000"/>
                </a:srgbClr>
              </a:solidFill>
            </a:endParaRPr>
          </a:p>
        </p:txBody>
      </p:sp>
      <p:sp>
        <p:nvSpPr>
          <p:cNvPr id="6" name="Slide Number Placeholder 5"/>
          <p:cNvSpPr>
            <a:spLocks noGrp="1"/>
          </p:cNvSpPr>
          <p:nvPr>
            <p:ph type="sldNum" sz="quarter" idx="12"/>
          </p:nvPr>
        </p:nvSpPr>
        <p:spPr>
          <a:xfrm>
            <a:off x="8737600" y="6248400"/>
            <a:ext cx="2540000" cy="457200"/>
          </a:xfrm>
        </p:spPr>
        <p:txBody>
          <a:bodyPr/>
          <a:lstStyle>
            <a:lvl1pPr>
              <a:defRPr/>
            </a:lvl1pPr>
          </a:lstStyle>
          <a:p>
            <a:fld id="{C55A0F95-1156-45A0-B614-69C46FF8E9F0}" type="slidenum">
              <a:rPr lang="en-US" altLang="en-US">
                <a:solidFill>
                  <a:srgbClr val="04617B">
                    <a:shade val="90000"/>
                  </a:srgbClr>
                </a:solidFill>
              </a:rPr>
              <a:pPr/>
              <a:t>‹#›</a:t>
            </a:fld>
            <a:endParaRPr lang="en-US" altLang="en-US" dirty="0">
              <a:solidFill>
                <a:srgbClr val="04617B">
                  <a:shade val="90000"/>
                </a:srgbClr>
              </a:solidFill>
            </a:endParaRPr>
          </a:p>
        </p:txBody>
      </p:sp>
    </p:spTree>
    <p:extLst>
      <p:ext uri="{BB962C8B-B14F-4D97-AF65-F5344CB8AC3E}">
        <p14:creationId xmlns:p14="http://schemas.microsoft.com/office/powerpoint/2010/main" val="40136094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fld id="{02EE6DCE-9D2E-4008-BD0C-A44054B3788E}"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19" name="Footer Placeholder 18"/>
          <p:cNvSpPr>
            <a:spLocks noGrp="1"/>
          </p:cNvSpPr>
          <p:nvPr>
            <p:ph type="ftr" sz="quarter" idx="11"/>
          </p:nvPr>
        </p:nvSpPr>
        <p:spPr/>
        <p:txBody>
          <a:bodyPr/>
          <a:lstStyle/>
          <a:p>
            <a:pPr>
              <a:defRPr/>
            </a:pPr>
            <a:endParaRPr lang="en-US" dirty="0">
              <a:solidFill>
                <a:prstClr val="black">
                  <a:tint val="75000"/>
                </a:prstClr>
              </a:solidFill>
            </a:endParaRPr>
          </a:p>
        </p:txBody>
      </p:sp>
      <p:sp>
        <p:nvSpPr>
          <p:cNvPr id="27" name="Slide Number Placeholder 26"/>
          <p:cNvSpPr>
            <a:spLocks noGrp="1"/>
          </p:cNvSpPr>
          <p:nvPr>
            <p:ph type="sldNum" sz="quarter" idx="12"/>
          </p:nvPr>
        </p:nvSpPr>
        <p:spPr/>
        <p:txBody>
          <a:bodyPr/>
          <a:lstStyle/>
          <a:p>
            <a:pPr>
              <a:defRPr/>
            </a:pPr>
            <a:fld id="{5E65C0BE-DBE0-4DA1-854C-C707119E5886}"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151700131"/>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41DEA920-8C00-4107-8652-025E14BA7D90}"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3ADB820-8C24-484F-8017-E990EB9B0AD2}"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0947730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7D33538A-6150-4430-989A-96622D369C02}"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ADC90A00-3827-4D3C-8D8E-A1885F9B3470}"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93636780"/>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7DF3A105-6D73-4F64-B4B5-B2E68A5158E2}"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E0B6E399-84DB-4C8F-AF96-556331748BA2}"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078259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fld id="{5157226A-7257-4B8A-A365-90E82AB45518}"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57909FD6-4C4F-4D06-A4E0-0A8CBEE255A5}"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168528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146C2B2E-77EA-48CD-BECB-B50D6851E1B9}"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BC1BA93C-2861-4961-AEA7-3451399BF1B2}"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35984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25855EE-A687-48CD-9905-285E925D4FAC}"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9672A783-2AAC-487F-826F-45AA3E38DF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6326626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D3BD9598-AFDE-49DA-A0FC-6CF7075B8043}"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8843C382-01E6-4D00-AB9D-42181D5F3ADF}"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228460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C62A62EF-2ED3-4D1B-9B8C-367269C38122}"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a:xfrm>
            <a:off x="10769600" y="6356351"/>
            <a:ext cx="812800" cy="365125"/>
          </a:xfrm>
        </p:spPr>
        <p:txBody>
          <a:bodyPr/>
          <a:lstStyle/>
          <a:p>
            <a:pPr>
              <a:defRPr/>
            </a:pPr>
            <a:fld id="{466FFA78-A3C7-4B75-A188-AB9A2B0C0AF4}" type="slidenum">
              <a:rPr lang="en-US" smtClean="0">
                <a:solidFill>
                  <a:prstClr val="black">
                    <a:tint val="75000"/>
                  </a:prstClr>
                </a:solidFill>
              </a:rPr>
              <a:pPr>
                <a:defRPr/>
              </a:pPr>
              <a:t>‹#›</a:t>
            </a:fld>
            <a:endParaRPr lang="en-US" dirty="0">
              <a:solidFill>
                <a:prstClr val="black">
                  <a:tint val="75000"/>
                </a:prstClr>
              </a:solidFill>
            </a:endParaRP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Tree>
    <p:extLst>
      <p:ext uri="{BB962C8B-B14F-4D97-AF65-F5344CB8AC3E}">
        <p14:creationId xmlns:p14="http://schemas.microsoft.com/office/powerpoint/2010/main" val="19960841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9A44A4B4-3743-4761-B3EE-1F4F32AEA58C}"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7A2CC947-66EB-439F-B0E4-FD550DBB637C}"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054974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A2A4A332-6812-4AC3-AB73-046FA64DDC61}"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6EDC5AC-5A7A-42A0-8B37-F53D900353E4}"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898450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914400" y="1981200"/>
            <a:ext cx="10363200" cy="4114800"/>
          </a:xfrm>
        </p:spPr>
        <p:txBody>
          <a:bodyPr/>
          <a:lstStyle/>
          <a:p>
            <a:endParaRPr lang="en-US" dirty="0"/>
          </a:p>
        </p:txBody>
      </p:sp>
      <p:sp>
        <p:nvSpPr>
          <p:cNvPr id="4" name="Date Placeholder 3"/>
          <p:cNvSpPr>
            <a:spLocks noGrp="1"/>
          </p:cNvSpPr>
          <p:nvPr>
            <p:ph type="dt" sz="half" idx="10"/>
          </p:nvPr>
        </p:nvSpPr>
        <p:spPr>
          <a:xfrm>
            <a:off x="914400" y="6248400"/>
            <a:ext cx="2540000" cy="457200"/>
          </a:xfrm>
        </p:spPr>
        <p:txBody>
          <a:bodyPr/>
          <a:lstStyle>
            <a:lvl1pPr>
              <a:defRPr/>
            </a:lvl1pPr>
          </a:lstStyle>
          <a:p>
            <a:endParaRPr lang="en-US" altLang="en-US" dirty="0">
              <a:solidFill>
                <a:srgbClr val="04617B">
                  <a:shade val="90000"/>
                </a:srgbClr>
              </a:solidFill>
            </a:endParaRPr>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endParaRPr lang="en-US" altLang="en-US" dirty="0">
              <a:solidFill>
                <a:srgbClr val="04617B">
                  <a:shade val="90000"/>
                </a:srgbClr>
              </a:solidFill>
            </a:endParaRPr>
          </a:p>
        </p:txBody>
      </p:sp>
      <p:sp>
        <p:nvSpPr>
          <p:cNvPr id="6" name="Slide Number Placeholder 5"/>
          <p:cNvSpPr>
            <a:spLocks noGrp="1"/>
          </p:cNvSpPr>
          <p:nvPr>
            <p:ph type="sldNum" sz="quarter" idx="12"/>
          </p:nvPr>
        </p:nvSpPr>
        <p:spPr>
          <a:xfrm>
            <a:off x="8737600" y="6248400"/>
            <a:ext cx="2540000" cy="457200"/>
          </a:xfrm>
        </p:spPr>
        <p:txBody>
          <a:bodyPr/>
          <a:lstStyle>
            <a:lvl1pPr>
              <a:defRPr/>
            </a:lvl1pPr>
          </a:lstStyle>
          <a:p>
            <a:fld id="{C55A0F95-1156-45A0-B614-69C46FF8E9F0}" type="slidenum">
              <a:rPr lang="en-US" altLang="en-US">
                <a:solidFill>
                  <a:srgbClr val="04617B">
                    <a:shade val="90000"/>
                  </a:srgbClr>
                </a:solidFill>
              </a:rPr>
              <a:pPr/>
              <a:t>‹#›</a:t>
            </a:fld>
            <a:endParaRPr lang="en-US" altLang="en-US" dirty="0">
              <a:solidFill>
                <a:srgbClr val="04617B">
                  <a:shade val="90000"/>
                </a:srgbClr>
              </a:solidFill>
            </a:endParaRPr>
          </a:p>
        </p:txBody>
      </p:sp>
    </p:spTree>
    <p:extLst>
      <p:ext uri="{BB962C8B-B14F-4D97-AF65-F5344CB8AC3E}">
        <p14:creationId xmlns:p14="http://schemas.microsoft.com/office/powerpoint/2010/main" val="1257444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BA88B10A-0275-4C59-9D5A-75CCCA1BE437}"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dirty="0">
              <a:solidFill>
                <a:prstClr val="black">
                  <a:tint val="75000"/>
                </a:prstClr>
              </a:solidFill>
            </a:endParaRP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3BCADBF2-49D7-4B0D-AABF-0027FAA2F1A5}" type="slidenum">
              <a:rPr lang="en-US" smtClean="0">
                <a:solidFill>
                  <a:prstClr val="black">
                    <a:tint val="75000"/>
                  </a:prstClr>
                </a:solidFill>
              </a:rPr>
              <a:pPr>
                <a:defRPr/>
              </a:pPr>
              <a:t>‹#›</a:t>
            </a:fld>
            <a:endParaRPr lang="en-US" dirty="0">
              <a:solidFill>
                <a:prstClr val="black">
                  <a:tint val="75000"/>
                </a:prstClr>
              </a:solidFill>
            </a:endParaRPr>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grpSp>
    </p:spTree>
    <p:extLst>
      <p:ext uri="{BB962C8B-B14F-4D97-AF65-F5344CB8AC3E}">
        <p14:creationId xmlns:p14="http://schemas.microsoft.com/office/powerpoint/2010/main" val="24852157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BA88B10A-0275-4C59-9D5A-75CCCA1BE437}"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dirty="0">
              <a:solidFill>
                <a:prstClr val="black">
                  <a:tint val="75000"/>
                </a:prstClr>
              </a:solidFill>
            </a:endParaRP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3BCADBF2-49D7-4B0D-AABF-0027FAA2F1A5}" type="slidenum">
              <a:rPr lang="en-US" smtClean="0">
                <a:solidFill>
                  <a:prstClr val="black">
                    <a:tint val="75000"/>
                  </a:prstClr>
                </a:solidFill>
              </a:rPr>
              <a:pPr>
                <a:defRPr/>
              </a:pPr>
              <a:t>‹#›</a:t>
            </a:fld>
            <a:endParaRPr lang="en-US" dirty="0">
              <a:solidFill>
                <a:prstClr val="black">
                  <a:tint val="75000"/>
                </a:prstClr>
              </a:solidFill>
            </a:endParaRPr>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grpSp>
    </p:spTree>
    <p:extLst>
      <p:ext uri="{BB962C8B-B14F-4D97-AF65-F5344CB8AC3E}">
        <p14:creationId xmlns:p14="http://schemas.microsoft.com/office/powerpoint/2010/main" val="14162491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BA88B10A-0275-4C59-9D5A-75CCCA1BE437}" type="datetimeFigureOut">
              <a:rPr lang="en-US" smtClean="0">
                <a:solidFill>
                  <a:prstClr val="black">
                    <a:tint val="75000"/>
                  </a:prstClr>
                </a:solidFill>
              </a:rPr>
              <a:pPr>
                <a:defRPr/>
              </a:pPr>
              <a:t>4/24/2017</a:t>
            </a:fld>
            <a:endParaRPr lang="en-US" dirty="0">
              <a:solidFill>
                <a:prstClr val="black">
                  <a:tint val="75000"/>
                </a:prstClr>
              </a:solidFill>
            </a:endParaRPr>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dirty="0">
              <a:solidFill>
                <a:prstClr val="black">
                  <a:tint val="75000"/>
                </a:prstClr>
              </a:solidFill>
            </a:endParaRP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3BCADBF2-49D7-4B0D-AABF-0027FAA2F1A5}" type="slidenum">
              <a:rPr lang="en-US" smtClean="0">
                <a:solidFill>
                  <a:prstClr val="black">
                    <a:tint val="75000"/>
                  </a:prstClr>
                </a:solidFill>
              </a:rPr>
              <a:pPr>
                <a:defRPr/>
              </a:pPr>
              <a:t>‹#›</a:t>
            </a:fld>
            <a:endParaRPr lang="en-US" dirty="0">
              <a:solidFill>
                <a:prstClr val="black">
                  <a:tint val="75000"/>
                </a:prstClr>
              </a:solidFill>
            </a:endParaRPr>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grpSp>
    </p:spTree>
    <p:extLst>
      <p:ext uri="{BB962C8B-B14F-4D97-AF65-F5344CB8AC3E}">
        <p14:creationId xmlns:p14="http://schemas.microsoft.com/office/powerpoint/2010/main" val="137923237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research.usf.edu/nai/nai-usf-chapter.asp" TargetMode="External"/><Relationship Id="rId7" Type="http://schemas.openxmlformats.org/officeDocument/2006/relationships/image" Target="../media/image5.jpeg"/><Relationship Id="rId2" Type="http://schemas.openxmlformats.org/officeDocument/2006/relationships/hyperlink" Target="http://comps.marine.usf.edu/" TargetMode="Externa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image" Target="../media/image19.png"/><Relationship Id="rId1" Type="http://schemas.openxmlformats.org/officeDocument/2006/relationships/slideLayout" Target="../slideLayouts/slideLayout2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4.xml"/><Relationship Id="rId4" Type="http://schemas.openxmlformats.org/officeDocument/2006/relationships/image" Target="../media/image32.JP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396" y="1554468"/>
            <a:ext cx="11249637" cy="609600"/>
          </a:xfrm>
        </p:spPr>
        <p:txBody>
          <a:bodyPr>
            <a:normAutofit fontScale="90000"/>
          </a:bodyPr>
          <a:lstStyle/>
          <a:p>
            <a:pPr algn="ctr">
              <a:lnSpc>
                <a:spcPct val="107000"/>
              </a:lnSpc>
              <a:spcBef>
                <a:spcPts val="0"/>
              </a:spcBef>
              <a:spcAft>
                <a:spcPts val="800"/>
              </a:spcAft>
            </a:pPr>
            <a:r>
              <a:rPr lang="en-US" b="1" dirty="0" smtClean="0">
                <a:solidFill>
                  <a:schemeClr val="tx1"/>
                </a:solidFill>
                <a:latin typeface="Cambria" pitchFamily="18" charset="0"/>
              </a:rPr>
              <a:t/>
            </a:r>
            <a:br>
              <a:rPr lang="en-US" b="1" dirty="0" smtClean="0">
                <a:solidFill>
                  <a:schemeClr val="tx1"/>
                </a:solidFill>
                <a:latin typeface="Cambria" pitchFamily="18" charset="0"/>
              </a:rPr>
            </a:br>
            <a:r>
              <a:rPr lang="en-US" sz="2700" b="1" dirty="0">
                <a:solidFill>
                  <a:schemeClr val="tx1"/>
                </a:solidFill>
                <a:latin typeface="Arial" panose="020B0604020202020204" pitchFamily="34" charset="0"/>
                <a:ea typeface="Calibri"/>
                <a:cs typeface="Arial" panose="020B0604020202020204" pitchFamily="34" charset="0"/>
              </a:rPr>
              <a:t/>
            </a:r>
            <a:br>
              <a:rPr lang="en-US" sz="2700" b="1" dirty="0">
                <a:solidFill>
                  <a:schemeClr val="tx1"/>
                </a:solidFill>
                <a:latin typeface="Arial" panose="020B0604020202020204" pitchFamily="34" charset="0"/>
                <a:ea typeface="Calibri"/>
                <a:cs typeface="Arial" panose="020B0604020202020204" pitchFamily="34" charset="0"/>
              </a:rPr>
            </a:br>
            <a:r>
              <a:rPr lang="en-US" sz="2700" b="1" dirty="0">
                <a:solidFill>
                  <a:schemeClr val="tx1"/>
                </a:solidFill>
                <a:latin typeface="Arial" panose="020B0604020202020204" pitchFamily="34" charset="0"/>
                <a:ea typeface="Calibri"/>
                <a:cs typeface="Arial" panose="020B0604020202020204" pitchFamily="34" charset="0"/>
              </a:rPr>
              <a:t/>
            </a:r>
            <a:br>
              <a:rPr lang="en-US" sz="2700" b="1" dirty="0">
                <a:solidFill>
                  <a:schemeClr val="tx1"/>
                </a:solidFill>
                <a:latin typeface="Arial" panose="020B0604020202020204" pitchFamily="34" charset="0"/>
                <a:ea typeface="Calibri"/>
                <a:cs typeface="Arial" panose="020B0604020202020204" pitchFamily="34" charset="0"/>
              </a:rPr>
            </a:br>
            <a:r>
              <a:rPr lang="en-US" sz="2700" b="1" dirty="0">
                <a:solidFill>
                  <a:schemeClr val="tx1"/>
                </a:solidFill>
                <a:latin typeface="Arial" panose="020B0604020202020204" pitchFamily="34" charset="0"/>
                <a:ea typeface="Calibri"/>
                <a:cs typeface="Arial" panose="020B0604020202020204" pitchFamily="34" charset="0"/>
              </a:rPr>
              <a:t/>
            </a:r>
            <a:br>
              <a:rPr lang="en-US" sz="2700" b="1" dirty="0">
                <a:solidFill>
                  <a:schemeClr val="tx1"/>
                </a:solidFill>
                <a:latin typeface="Arial" panose="020B0604020202020204" pitchFamily="34" charset="0"/>
                <a:ea typeface="Calibri"/>
                <a:cs typeface="Arial" panose="020B0604020202020204" pitchFamily="34" charset="0"/>
              </a:rPr>
            </a:br>
            <a:r>
              <a:rPr lang="en-US" sz="2700" b="1" dirty="0">
                <a:solidFill>
                  <a:schemeClr val="tx1"/>
                </a:solidFill>
                <a:latin typeface="Arial" panose="020B0604020202020204" pitchFamily="34" charset="0"/>
                <a:ea typeface="Calibri"/>
                <a:cs typeface="Arial" panose="020B0604020202020204" pitchFamily="34" charset="0"/>
              </a:rPr>
              <a:t/>
            </a:r>
            <a:br>
              <a:rPr lang="en-US" sz="2700" b="1" dirty="0">
                <a:solidFill>
                  <a:schemeClr val="tx1"/>
                </a:solidFill>
                <a:latin typeface="Arial" panose="020B0604020202020204" pitchFamily="34" charset="0"/>
                <a:ea typeface="Calibri"/>
                <a:cs typeface="Arial" panose="020B0604020202020204" pitchFamily="34" charset="0"/>
              </a:rPr>
            </a:br>
            <a:r>
              <a:rPr lang="en-US" sz="2700" b="1" dirty="0">
                <a:solidFill>
                  <a:schemeClr val="tx1"/>
                </a:solidFill>
                <a:latin typeface="Arial" panose="020B0604020202020204" pitchFamily="34" charset="0"/>
                <a:ea typeface="Calibri"/>
                <a:cs typeface="Arial" panose="020B0604020202020204" pitchFamily="34" charset="0"/>
              </a:rPr>
              <a:t/>
            </a:r>
            <a:br>
              <a:rPr lang="en-US" sz="2700" b="1" dirty="0">
                <a:solidFill>
                  <a:schemeClr val="tx1"/>
                </a:solidFill>
                <a:latin typeface="Arial" panose="020B0604020202020204" pitchFamily="34" charset="0"/>
                <a:ea typeface="Calibri"/>
                <a:cs typeface="Arial" panose="020B0604020202020204" pitchFamily="34" charset="0"/>
              </a:rPr>
            </a:br>
            <a:r>
              <a:rPr lang="en-US" sz="3600" b="1" dirty="0" smtClean="0">
                <a:solidFill>
                  <a:schemeClr val="tx1"/>
                </a:solidFill>
                <a:latin typeface="+mn-lt"/>
                <a:ea typeface="Calibri"/>
                <a:cs typeface="Arial" panose="020B0604020202020204" pitchFamily="34" charset="0"/>
              </a:rPr>
              <a:t>2017 Pinellas County Economic Leadership Symposium</a:t>
            </a:r>
            <a:r>
              <a:rPr lang="en-US" sz="3100" b="1" dirty="0">
                <a:solidFill>
                  <a:schemeClr val="tx1"/>
                </a:solidFill>
                <a:latin typeface="+mn-lt"/>
                <a:ea typeface="Calibri"/>
                <a:cs typeface="Arial" panose="020B0604020202020204" pitchFamily="34" charset="0"/>
              </a:rPr>
              <a:t/>
            </a:r>
            <a:br>
              <a:rPr lang="en-US" sz="3100" b="1" dirty="0">
                <a:solidFill>
                  <a:schemeClr val="tx1"/>
                </a:solidFill>
                <a:latin typeface="+mn-lt"/>
                <a:ea typeface="Calibri"/>
                <a:cs typeface="Arial" panose="020B0604020202020204" pitchFamily="34" charset="0"/>
              </a:rPr>
            </a:br>
            <a:r>
              <a:rPr lang="en-US" sz="3100" dirty="0">
                <a:solidFill>
                  <a:schemeClr val="tx1"/>
                </a:solidFill>
                <a:latin typeface="+mn-lt"/>
                <a:ea typeface="Calibri"/>
                <a:cs typeface="Arial" panose="020B0604020202020204" pitchFamily="34" charset="0"/>
              </a:rPr>
              <a:t/>
            </a:r>
            <a:br>
              <a:rPr lang="en-US" sz="3100" dirty="0">
                <a:solidFill>
                  <a:schemeClr val="tx1"/>
                </a:solidFill>
                <a:latin typeface="+mn-lt"/>
                <a:ea typeface="Calibri"/>
                <a:cs typeface="Arial" panose="020B0604020202020204" pitchFamily="34" charset="0"/>
              </a:rPr>
            </a:br>
            <a:endParaRPr lang="en-US" sz="3100" dirty="0">
              <a:solidFill>
                <a:schemeClr val="tx1"/>
              </a:solidFill>
              <a:latin typeface="+mn-lt"/>
              <a:ea typeface="Calibri"/>
              <a:cs typeface="Arial" panose="020B0604020202020204" pitchFamily="34" charset="0"/>
            </a:endParaRPr>
          </a:p>
        </p:txBody>
      </p:sp>
      <p:sp>
        <p:nvSpPr>
          <p:cNvPr id="3" name="Subtitle 2"/>
          <p:cNvSpPr>
            <a:spLocks noGrp="1"/>
          </p:cNvSpPr>
          <p:nvPr>
            <p:ph idx="1"/>
          </p:nvPr>
        </p:nvSpPr>
        <p:spPr>
          <a:xfrm>
            <a:off x="0" y="1675701"/>
            <a:ext cx="12192000" cy="4290753"/>
          </a:xfrm>
        </p:spPr>
        <p:txBody>
          <a:bodyPr>
            <a:normAutofit fontScale="62500" lnSpcReduction="20000"/>
          </a:bodyPr>
          <a:lstStyle/>
          <a:p>
            <a:pPr marL="393192" lvl="1" indent="0" algn="ctr">
              <a:buNone/>
            </a:pPr>
            <a:r>
              <a:rPr lang="en-US" sz="3600" b="1" dirty="0" smtClean="0">
                <a:cs typeface="Arial" panose="020B0604020202020204" pitchFamily="34" charset="0"/>
              </a:rPr>
              <a:t>Workforce Panel: Preparing for the Future</a:t>
            </a:r>
          </a:p>
          <a:p>
            <a:pPr marL="393192" lvl="1" indent="0" algn="ctr">
              <a:buNone/>
            </a:pPr>
            <a:endParaRPr lang="en-US" sz="2900" dirty="0" smtClean="0">
              <a:solidFill>
                <a:schemeClr val="tx1"/>
              </a:solidFill>
              <a:cs typeface="Arial" panose="020B0604020202020204" pitchFamily="34" charset="0"/>
            </a:endParaRPr>
          </a:p>
          <a:p>
            <a:pPr marL="393192" lvl="1" indent="0" algn="ctr">
              <a:buNone/>
            </a:pPr>
            <a:r>
              <a:rPr lang="en-US" sz="3200" b="1" dirty="0">
                <a:cs typeface="Arial" panose="020B0604020202020204" pitchFamily="34" charset="0"/>
              </a:rPr>
              <a:t>Invited Speaker: </a:t>
            </a:r>
            <a:r>
              <a:rPr lang="en-US" sz="3200" b="1" dirty="0" smtClean="0">
                <a:cs typeface="Arial" panose="020B0604020202020204" pitchFamily="34" charset="0"/>
              </a:rPr>
              <a:t>Dr. Cliff Merz, PE</a:t>
            </a:r>
          </a:p>
          <a:p>
            <a:pPr marL="393192" lvl="1" indent="0" algn="ctr">
              <a:buNone/>
            </a:pPr>
            <a:r>
              <a:rPr lang="en-US" sz="3200" b="1" dirty="0" smtClean="0">
                <a:cs typeface="Arial" panose="020B0604020202020204" pitchFamily="34" charset="0"/>
              </a:rPr>
              <a:t> </a:t>
            </a:r>
          </a:p>
          <a:p>
            <a:pPr marL="393192" lvl="1" indent="0" algn="ctr">
              <a:buNone/>
            </a:pPr>
            <a:r>
              <a:rPr lang="en-US" sz="2900" b="1" dirty="0">
                <a:cs typeface="Arial" panose="020B0604020202020204" pitchFamily="34" charset="0"/>
              </a:rPr>
              <a:t>USF College of Marine Science, </a:t>
            </a:r>
            <a:endParaRPr lang="en-US" sz="2900" b="1" dirty="0" smtClean="0">
              <a:cs typeface="Arial" panose="020B0604020202020204" pitchFamily="34" charset="0"/>
            </a:endParaRPr>
          </a:p>
          <a:p>
            <a:pPr marL="393192" lvl="1" indent="0" algn="ctr">
              <a:buNone/>
            </a:pPr>
            <a:r>
              <a:rPr lang="en-US" sz="2900" b="1" dirty="0" smtClean="0">
                <a:cs typeface="Arial" panose="020B0604020202020204" pitchFamily="34" charset="0"/>
              </a:rPr>
              <a:t>Commissioner City of Safety Harbor</a:t>
            </a:r>
            <a:endParaRPr lang="en-US" sz="2900" b="1" dirty="0">
              <a:cs typeface="Arial" panose="020B0604020202020204" pitchFamily="34" charset="0"/>
            </a:endParaRPr>
          </a:p>
          <a:p>
            <a:pPr marL="393192" lvl="1" indent="0" algn="ctr">
              <a:buNone/>
            </a:pPr>
            <a:endParaRPr lang="en-US" sz="2200" b="1" dirty="0">
              <a:cs typeface="Arial" panose="020B0604020202020204" pitchFamily="34" charset="0"/>
            </a:endParaRPr>
          </a:p>
          <a:p>
            <a:pPr marL="457200" indent="0" algn="ctr">
              <a:lnSpc>
                <a:spcPct val="120000"/>
              </a:lnSpc>
              <a:spcBef>
                <a:spcPts val="0"/>
              </a:spcBef>
              <a:buNone/>
            </a:pPr>
            <a:r>
              <a:rPr lang="en-US" sz="1900" dirty="0" smtClean="0"/>
              <a:t>	</a:t>
            </a:r>
            <a:r>
              <a:rPr lang="en-US" sz="1900" b="1" dirty="0" smtClean="0"/>
              <a:t>Program </a:t>
            </a:r>
            <a:r>
              <a:rPr lang="en-US" sz="1900" b="1" dirty="0"/>
              <a:t>and HF Radar Operations Director, Coastal Ocean Monitoring and Prediction System (COMPS) (</a:t>
            </a:r>
            <a:r>
              <a:rPr lang="en-US" sz="1900" b="1" u="sng" dirty="0">
                <a:solidFill>
                  <a:srgbClr val="0070C0"/>
                </a:solidFill>
                <a:hlinkClick r:id="rId2"/>
              </a:rPr>
              <a:t>http://comps.marine.usf.edu/</a:t>
            </a:r>
            <a:r>
              <a:rPr lang="en-US" sz="1900" b="1" dirty="0">
                <a:solidFill>
                  <a:srgbClr val="0070C0"/>
                </a:solidFill>
              </a:rPr>
              <a:t>)</a:t>
            </a:r>
          </a:p>
          <a:p>
            <a:pPr marL="457200" lvl="1" indent="0" algn="ctr">
              <a:lnSpc>
                <a:spcPct val="120000"/>
              </a:lnSpc>
              <a:spcBef>
                <a:spcPts val="0"/>
              </a:spcBef>
              <a:buNone/>
            </a:pPr>
            <a:r>
              <a:rPr lang="en-US" sz="1900" b="1" dirty="0" smtClean="0"/>
              <a:t>Former </a:t>
            </a:r>
            <a:r>
              <a:rPr lang="en-US" sz="1900" b="1" dirty="0"/>
              <a:t>President of the University of South Florida Chapter of the National Academy of Inventors (NAI) (</a:t>
            </a:r>
            <a:r>
              <a:rPr lang="en-US" sz="1900" b="1" u="sng" dirty="0">
                <a:solidFill>
                  <a:srgbClr val="0070C0"/>
                </a:solidFill>
                <a:hlinkClick r:id="rId3"/>
              </a:rPr>
              <a:t>http://www.research.usf.edu/nai/nai-usf-chapter.asp</a:t>
            </a:r>
            <a:r>
              <a:rPr lang="en-US" sz="1900" b="1" dirty="0"/>
              <a:t>)</a:t>
            </a:r>
          </a:p>
          <a:p>
            <a:pPr marL="393192" lvl="1" indent="0" algn="ctr">
              <a:lnSpc>
                <a:spcPct val="120000"/>
              </a:lnSpc>
              <a:buNone/>
            </a:pPr>
            <a:endParaRPr lang="en-US" sz="1900" b="1" dirty="0" smtClean="0">
              <a:cs typeface="Arial" panose="020B0604020202020204" pitchFamily="34" charset="0"/>
            </a:endParaRPr>
          </a:p>
          <a:p>
            <a:pPr marL="393192" lvl="1" indent="0" algn="ctr">
              <a:buNone/>
            </a:pPr>
            <a:endParaRPr lang="en-US" sz="1900" b="1" dirty="0">
              <a:cs typeface="Arial" panose="020B0604020202020204" pitchFamily="34" charset="0"/>
            </a:endParaRPr>
          </a:p>
          <a:p>
            <a:pPr marL="393192" lvl="1" indent="0" algn="ctr">
              <a:buNone/>
            </a:pPr>
            <a:r>
              <a:rPr lang="en-US" sz="1900" b="1" dirty="0">
                <a:cs typeface="Arial" panose="020B0604020202020204" pitchFamily="34" charset="0"/>
              </a:rPr>
              <a:t>USF College of Marine Science </a:t>
            </a:r>
          </a:p>
          <a:p>
            <a:pPr marL="393192" lvl="1" indent="0" algn="ctr">
              <a:buNone/>
            </a:pPr>
            <a:r>
              <a:rPr lang="en-US" sz="1900" b="1" dirty="0">
                <a:cs typeface="Arial" panose="020B0604020202020204" pitchFamily="34" charset="0"/>
              </a:rPr>
              <a:t>St. Petersburg, </a:t>
            </a:r>
            <a:r>
              <a:rPr lang="en-US" sz="1900" b="1" dirty="0" smtClean="0">
                <a:cs typeface="Arial" panose="020B0604020202020204" pitchFamily="34" charset="0"/>
              </a:rPr>
              <a:t>Florida 33701</a:t>
            </a:r>
          </a:p>
          <a:p>
            <a:pPr marL="393192" lvl="1" indent="0" algn="ctr">
              <a:buNone/>
            </a:pPr>
            <a:r>
              <a:rPr lang="en-US" sz="1900" b="1" dirty="0" smtClean="0">
                <a:cs typeface="Arial" panose="020B0604020202020204" pitchFamily="34" charset="0"/>
              </a:rPr>
              <a:t>Office: (727) 553-3729</a:t>
            </a:r>
          </a:p>
          <a:p>
            <a:pPr marL="393192" lvl="1" indent="0" algn="ctr">
              <a:buNone/>
            </a:pPr>
            <a:r>
              <a:rPr lang="en-US" sz="1900" b="1" dirty="0" smtClean="0">
                <a:cs typeface="Arial" panose="020B0604020202020204" pitchFamily="34" charset="0"/>
              </a:rPr>
              <a:t>Email: cmerz@usf.edu</a:t>
            </a:r>
            <a:endParaRPr lang="en-US" sz="1900" b="1" dirty="0">
              <a:cs typeface="Arial" panose="020B0604020202020204" pitchFamily="34" charset="0"/>
            </a:endParaRPr>
          </a:p>
          <a:p>
            <a:pPr marL="393192" lvl="1" indent="0" algn="ctr">
              <a:buNone/>
            </a:pPr>
            <a:endParaRPr lang="en-US" dirty="0" smtClean="0">
              <a:solidFill>
                <a:schemeClr val="tx1"/>
              </a:solidFill>
              <a:cs typeface="Arial" panose="020B0604020202020204" pitchFamily="34" charset="0"/>
            </a:endParaRPr>
          </a:p>
          <a:p>
            <a:pPr marL="393192" lvl="1" indent="0" algn="ctr">
              <a:buNone/>
            </a:pPr>
            <a:r>
              <a:rPr lang="en-US" sz="1900" b="1" dirty="0" smtClean="0">
                <a:cs typeface="Arial" panose="020B0604020202020204" pitchFamily="34" charset="0"/>
              </a:rPr>
              <a:t>Presented</a:t>
            </a:r>
            <a:r>
              <a:rPr lang="en-US" sz="1900" b="1" dirty="0">
                <a:cs typeface="Arial" panose="020B0604020202020204" pitchFamily="34" charset="0"/>
              </a:rPr>
              <a:t>:  </a:t>
            </a:r>
            <a:r>
              <a:rPr lang="en-US" sz="1900" b="1" dirty="0" smtClean="0">
                <a:cs typeface="Arial" panose="020B0604020202020204" pitchFamily="34" charset="0"/>
              </a:rPr>
              <a:t>April 20, 2017</a:t>
            </a:r>
            <a:endParaRPr lang="en-US" sz="1900" b="1" dirty="0">
              <a:cs typeface="Arial" panose="020B0604020202020204" pitchFamily="34" charset="0"/>
            </a:endParaRPr>
          </a:p>
          <a:p>
            <a:pPr marL="0" indent="0" algn="ctr">
              <a:lnSpc>
                <a:spcPct val="107000"/>
              </a:lnSpc>
              <a:spcBef>
                <a:spcPts val="0"/>
              </a:spcBef>
              <a:buNone/>
            </a:pPr>
            <a:r>
              <a:rPr lang="en-US" sz="1900" b="1" dirty="0" smtClean="0">
                <a:cs typeface="Arial" panose="020B0604020202020204" pitchFamily="34" charset="0"/>
              </a:rPr>
              <a:t>        Location</a:t>
            </a:r>
            <a:r>
              <a:rPr lang="en-US" sz="1900" b="1" dirty="0">
                <a:cs typeface="Arial" panose="020B0604020202020204" pitchFamily="34" charset="0"/>
              </a:rPr>
              <a:t>: </a:t>
            </a:r>
            <a:r>
              <a:rPr lang="en-US" sz="1900" b="1" dirty="0" smtClean="0">
                <a:cs typeface="Arial" panose="020B0604020202020204" pitchFamily="34" charset="0"/>
              </a:rPr>
              <a:t>St. Petersburg College</a:t>
            </a:r>
          </a:p>
          <a:p>
            <a:pPr marL="0" indent="0" algn="ctr">
              <a:lnSpc>
                <a:spcPct val="107000"/>
              </a:lnSpc>
              <a:spcBef>
                <a:spcPts val="0"/>
              </a:spcBef>
              <a:buNone/>
            </a:pPr>
            <a:r>
              <a:rPr lang="en-US" sz="1900" b="1" dirty="0" smtClean="0">
                <a:cs typeface="Arial" panose="020B0604020202020204" pitchFamily="34" charset="0"/>
              </a:rPr>
              <a:t>     Seminole Campus</a:t>
            </a:r>
            <a:endParaRPr lang="en-US" sz="2000" dirty="0"/>
          </a:p>
          <a:p>
            <a:pPr lvl="1" algn="l"/>
            <a:endParaRPr lang="en-US" dirty="0" smtClean="0"/>
          </a:p>
          <a:p>
            <a:pPr lvl="1" algn="l"/>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6274" y="4762076"/>
            <a:ext cx="1807653" cy="1325611"/>
          </a:xfrm>
          <a:prstGeom prst="rect">
            <a:avLst/>
          </a:prstGeom>
        </p:spPr>
      </p:pic>
      <p:pic>
        <p:nvPicPr>
          <p:cNvPr id="6" name="Picture 176" descr="new_comps_logo_th[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99800" y="134938"/>
            <a:ext cx="3733800"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65502" y="4762076"/>
            <a:ext cx="2040951" cy="1113245"/>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3245" y="1422815"/>
            <a:ext cx="1911292" cy="1790244"/>
          </a:xfrm>
          <a:prstGeom prst="rect">
            <a:avLst/>
          </a:prstGeom>
        </p:spPr>
      </p:pic>
    </p:spTree>
    <p:extLst>
      <p:ext uri="{BB962C8B-B14F-4D97-AF65-F5344CB8AC3E}">
        <p14:creationId xmlns:p14="http://schemas.microsoft.com/office/powerpoint/2010/main" val="999804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221" y="424001"/>
            <a:ext cx="10972800" cy="1143000"/>
          </a:xfrm>
        </p:spPr>
        <p:txBody>
          <a:bodyPr/>
          <a:lstStyle/>
          <a:p>
            <a:pPr algn="ctr"/>
            <a:r>
              <a:rPr lang="en-US" i="1" dirty="0" smtClean="0">
                <a:solidFill>
                  <a:schemeClr val="tx1"/>
                </a:solidFill>
                <a:latin typeface="+mn-lt"/>
              </a:rPr>
              <a:t>Introduction – Preparing for the Future</a:t>
            </a:r>
            <a:endParaRPr lang="en-US" i="1" dirty="0">
              <a:solidFill>
                <a:schemeClr val="tx1"/>
              </a:solidFill>
              <a:latin typeface="+mn-lt"/>
            </a:endParaRPr>
          </a:p>
        </p:txBody>
      </p:sp>
      <p:sp>
        <p:nvSpPr>
          <p:cNvPr id="3" name="Content Placeholder 2"/>
          <p:cNvSpPr>
            <a:spLocks noGrp="1"/>
          </p:cNvSpPr>
          <p:nvPr>
            <p:ph idx="1"/>
          </p:nvPr>
        </p:nvSpPr>
        <p:spPr>
          <a:xfrm>
            <a:off x="222420" y="1721296"/>
            <a:ext cx="11829535" cy="4389120"/>
          </a:xfrm>
        </p:spPr>
        <p:txBody>
          <a:bodyPr>
            <a:normAutofit/>
          </a:bodyPr>
          <a:lstStyle/>
          <a:p>
            <a:pPr>
              <a:spcBef>
                <a:spcPts val="600"/>
              </a:spcBef>
              <a:spcAft>
                <a:spcPts val="600"/>
              </a:spcAft>
              <a:buClrTx/>
              <a:buFont typeface="Arial" panose="020B0604020202020204" pitchFamily="34" charset="0"/>
              <a:buChar char="•"/>
            </a:pPr>
            <a:r>
              <a:rPr lang="en-US" sz="2400" dirty="0" smtClean="0"/>
              <a:t>Studies have shown that student attrition and poor performance results from:</a:t>
            </a:r>
          </a:p>
          <a:p>
            <a:pPr marL="548640" lvl="2" indent="-274320">
              <a:spcBef>
                <a:spcPts val="600"/>
              </a:spcBef>
              <a:spcAft>
                <a:spcPts val="600"/>
              </a:spcAft>
              <a:buClrTx/>
              <a:buFont typeface="Arial" panose="020B0604020202020204" pitchFamily="34" charset="0"/>
              <a:buChar char="•"/>
            </a:pPr>
            <a:r>
              <a:rPr lang="en-US" sz="2400" dirty="0" smtClean="0"/>
              <a:t>Lack of </a:t>
            </a:r>
            <a:r>
              <a:rPr lang="en-US" sz="2400" b="1" dirty="0" smtClean="0"/>
              <a:t>INTEGRATION.</a:t>
            </a:r>
            <a:r>
              <a:rPr lang="en-US" sz="2400" dirty="0" smtClean="0"/>
              <a:t> </a:t>
            </a:r>
          </a:p>
          <a:p>
            <a:pPr marL="548640" lvl="2" indent="-274320">
              <a:spcBef>
                <a:spcPts val="600"/>
              </a:spcBef>
              <a:spcAft>
                <a:spcPts val="600"/>
              </a:spcAft>
              <a:buClrTx/>
              <a:buFont typeface="Arial" panose="020B0604020202020204" pitchFamily="34" charset="0"/>
              <a:buChar char="•"/>
            </a:pPr>
            <a:r>
              <a:rPr lang="en-US" sz="2400" dirty="0"/>
              <a:t>Poor </a:t>
            </a:r>
            <a:r>
              <a:rPr lang="en-US" sz="2400" b="1" dirty="0" smtClean="0"/>
              <a:t>ACADEMIC SUPPORT </a:t>
            </a:r>
            <a:r>
              <a:rPr lang="en-US" sz="2400" b="1" dirty="0"/>
              <a:t>and </a:t>
            </a:r>
            <a:r>
              <a:rPr lang="en-US" sz="2400" b="1" dirty="0" smtClean="0"/>
              <a:t>PREPARATION. </a:t>
            </a:r>
            <a:endParaRPr lang="en-US" sz="2400" b="1" dirty="0"/>
          </a:p>
          <a:p>
            <a:pPr marL="548640" lvl="2" indent="-274320">
              <a:spcBef>
                <a:spcPts val="600"/>
              </a:spcBef>
              <a:spcAft>
                <a:spcPts val="600"/>
              </a:spcAft>
              <a:buClrTx/>
              <a:buFont typeface="Arial" panose="020B0604020202020204" pitchFamily="34" charset="0"/>
              <a:buChar char="•"/>
            </a:pPr>
            <a:r>
              <a:rPr lang="en-US" sz="2400" dirty="0" smtClean="0"/>
              <a:t>Lack </a:t>
            </a:r>
            <a:r>
              <a:rPr lang="en-US" sz="2400" dirty="0"/>
              <a:t>of </a:t>
            </a:r>
            <a:r>
              <a:rPr lang="en-US" sz="2400" b="1" dirty="0" smtClean="0"/>
              <a:t>SOCIALIZATION</a:t>
            </a:r>
            <a:r>
              <a:rPr lang="en-US" sz="2400" dirty="0" smtClean="0"/>
              <a:t> </a:t>
            </a:r>
            <a:r>
              <a:rPr lang="en-US" sz="2400" dirty="0"/>
              <a:t>with the students home </a:t>
            </a:r>
            <a:r>
              <a:rPr lang="en-US" sz="2400" dirty="0" smtClean="0"/>
              <a:t>department.</a:t>
            </a:r>
            <a:endParaRPr lang="en-US" sz="2400" dirty="0"/>
          </a:p>
          <a:p>
            <a:pPr marL="548640" lvl="2" indent="-274320">
              <a:spcBef>
                <a:spcPts val="600"/>
              </a:spcBef>
              <a:spcAft>
                <a:spcPts val="600"/>
              </a:spcAft>
              <a:buClrTx/>
              <a:buFont typeface="Arial" panose="020B0604020202020204" pitchFamily="34" charset="0"/>
              <a:buChar char="•"/>
            </a:pPr>
            <a:r>
              <a:rPr lang="en-US" sz="2400" dirty="0" smtClean="0"/>
              <a:t>Lack </a:t>
            </a:r>
            <a:r>
              <a:rPr lang="en-US" sz="2400" dirty="0"/>
              <a:t>of </a:t>
            </a:r>
            <a:r>
              <a:rPr lang="en-US" sz="2400" b="1" dirty="0" smtClean="0"/>
              <a:t>MENTORING</a:t>
            </a:r>
            <a:r>
              <a:rPr lang="en-US" sz="2400" dirty="0" smtClean="0"/>
              <a:t> (</a:t>
            </a:r>
            <a:r>
              <a:rPr lang="en-US" sz="2400" dirty="0" err="1" smtClean="0"/>
              <a:t>Solem</a:t>
            </a:r>
            <a:r>
              <a:rPr lang="en-US" sz="2400" dirty="0" smtClean="0"/>
              <a:t>, Lee, &amp; </a:t>
            </a:r>
            <a:r>
              <a:rPr lang="en-US" sz="2400" dirty="0" err="1" smtClean="0"/>
              <a:t>Schlemper</a:t>
            </a:r>
            <a:r>
              <a:rPr lang="en-US" sz="2400" dirty="0" smtClean="0"/>
              <a:t>, 2009).</a:t>
            </a:r>
          </a:p>
          <a:p>
            <a:pPr>
              <a:spcBef>
                <a:spcPts val="600"/>
              </a:spcBef>
              <a:spcAft>
                <a:spcPts val="600"/>
              </a:spcAft>
              <a:buClrTx/>
              <a:buFont typeface="Arial" panose="020B0604020202020204" pitchFamily="34" charset="0"/>
              <a:buChar char="•"/>
            </a:pPr>
            <a:r>
              <a:rPr lang="en-US" sz="2400" dirty="0" smtClean="0"/>
              <a:t>Similar analogies are often found in poorly performing businesses or industries.</a:t>
            </a:r>
          </a:p>
          <a:p>
            <a:pPr>
              <a:spcBef>
                <a:spcPts val="600"/>
              </a:spcBef>
              <a:spcAft>
                <a:spcPts val="600"/>
              </a:spcAft>
              <a:buClrTx/>
              <a:buFont typeface="Arial" panose="020B0604020202020204" pitchFamily="34" charset="0"/>
              <a:buChar char="•"/>
            </a:pPr>
            <a:r>
              <a:rPr lang="en-US" sz="2400" dirty="0" smtClean="0"/>
              <a:t>The following slides present some workforce development efforts underway at USF to better prepare our students, faculty, and community for the future.</a:t>
            </a:r>
            <a:endParaRPr lang="en-US" sz="2400" dirty="0"/>
          </a:p>
        </p:txBody>
      </p:sp>
    </p:spTree>
    <p:extLst>
      <p:ext uri="{BB962C8B-B14F-4D97-AF65-F5344CB8AC3E}">
        <p14:creationId xmlns:p14="http://schemas.microsoft.com/office/powerpoint/2010/main" val="2445307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79157" y="1061586"/>
            <a:ext cx="10495005" cy="745771"/>
          </a:xfrm>
        </p:spPr>
        <p:txBody>
          <a:bodyPr>
            <a:noAutofit/>
          </a:bodyPr>
          <a:lstStyle/>
          <a:p>
            <a:r>
              <a:rPr lang="en-US" sz="4000" i="1" dirty="0" smtClean="0">
                <a:solidFill>
                  <a:schemeClr val="tx1"/>
                </a:solidFill>
                <a:latin typeface="+mn-lt"/>
              </a:rPr>
              <a:t>St. Petersburg Waterfront - Innovation District</a:t>
            </a:r>
            <a:endParaRPr lang="en-US" sz="4000" i="1" dirty="0">
              <a:solidFill>
                <a:schemeClr val="tx1"/>
              </a:solidFill>
              <a:latin typeface="+mn-lt"/>
            </a:endParaRPr>
          </a:p>
        </p:txBody>
      </p:sp>
      <p:graphicFrame>
        <p:nvGraphicFramePr>
          <p:cNvPr id="7" name="Content Placeholder 6"/>
          <p:cNvGraphicFramePr>
            <a:graphicFrameLocks noGrp="1" noChangeAspect="1"/>
          </p:cNvGraphicFramePr>
          <p:nvPr>
            <p:ph sz="half" idx="1"/>
            <p:extLst>
              <p:ext uri="{D42A27DB-BD31-4B8C-83A1-F6EECF244321}">
                <p14:modId xmlns:p14="http://schemas.microsoft.com/office/powerpoint/2010/main" val="1241446126"/>
              </p:ext>
            </p:extLst>
          </p:nvPr>
        </p:nvGraphicFramePr>
        <p:xfrm>
          <a:off x="626074" y="1926888"/>
          <a:ext cx="6277233" cy="4850421"/>
        </p:xfrm>
        <a:graphic>
          <a:graphicData uri="http://schemas.openxmlformats.org/presentationml/2006/ole">
            <mc:AlternateContent xmlns:mc="http://schemas.openxmlformats.org/markup-compatibility/2006">
              <mc:Choice xmlns:v="urn:schemas-microsoft-com:vml" Requires="v">
                <p:oleObj spid="_x0000_s1112" name="Acrobat Document" r:id="rId3" imgW="7543732" imgH="5829300" progId="AcroExch.Document.7">
                  <p:embed/>
                </p:oleObj>
              </mc:Choice>
              <mc:Fallback>
                <p:oleObj name="Acrobat Document" r:id="rId3" imgW="7543732" imgH="5829300" progId="AcroExch.Document.7">
                  <p:embed/>
                  <p:pic>
                    <p:nvPicPr>
                      <p:cNvPr id="0" name=""/>
                      <p:cNvPicPr/>
                      <p:nvPr/>
                    </p:nvPicPr>
                    <p:blipFill>
                      <a:blip r:embed="rId4"/>
                      <a:stretch>
                        <a:fillRect/>
                      </a:stretch>
                    </p:blipFill>
                    <p:spPr>
                      <a:xfrm>
                        <a:off x="626074" y="1926888"/>
                        <a:ext cx="6277233" cy="4850421"/>
                      </a:xfrm>
                      <a:prstGeom prst="rect">
                        <a:avLst/>
                      </a:prstGeom>
                    </p:spPr>
                  </p:pic>
                </p:oleObj>
              </mc:Fallback>
            </mc:AlternateContent>
          </a:graphicData>
        </a:graphic>
      </p:graphicFrame>
      <p:sp>
        <p:nvSpPr>
          <p:cNvPr id="9" name="Content Placeholder 8"/>
          <p:cNvSpPr>
            <a:spLocks noGrp="1"/>
          </p:cNvSpPr>
          <p:nvPr>
            <p:ph sz="half" idx="2"/>
          </p:nvPr>
        </p:nvSpPr>
        <p:spPr>
          <a:xfrm>
            <a:off x="7372865" y="2161513"/>
            <a:ext cx="4819135" cy="4615796"/>
          </a:xfrm>
        </p:spPr>
        <p:txBody>
          <a:bodyPr>
            <a:normAutofit/>
          </a:bodyPr>
          <a:lstStyle/>
          <a:p>
            <a:pPr>
              <a:spcBef>
                <a:spcPts val="600"/>
              </a:spcBef>
              <a:spcAft>
                <a:spcPts val="600"/>
              </a:spcAft>
              <a:buClrTx/>
              <a:buSzPct val="100000"/>
              <a:buFont typeface="Arial" panose="020B0604020202020204" pitchFamily="34" charset="0"/>
              <a:buChar char="•"/>
            </a:pPr>
            <a:r>
              <a:rPr lang="en-US" sz="2800" dirty="0"/>
              <a:t>Within the Innovation District, St. Petersburg’s marine and environmental sciences flourish in downtowns' Bayboro Harbor Area</a:t>
            </a:r>
            <a:r>
              <a:rPr lang="en-US" sz="2800" dirty="0" smtClean="0"/>
              <a:t>.</a:t>
            </a:r>
          </a:p>
          <a:p>
            <a:pPr>
              <a:spcBef>
                <a:spcPts val="600"/>
              </a:spcBef>
              <a:spcAft>
                <a:spcPts val="600"/>
              </a:spcAft>
              <a:buClrTx/>
              <a:buSzPct val="100000"/>
              <a:buFont typeface="Arial" panose="020B0604020202020204" pitchFamily="34" charset="0"/>
              <a:buChar char="•"/>
            </a:pPr>
            <a:r>
              <a:rPr lang="en-US" sz="2800" dirty="0" smtClean="0"/>
              <a:t>Anchoring the innovation district is the St. Petersburg Ocean Team.</a:t>
            </a:r>
            <a:endParaRPr lang="en-US" sz="2800" dirty="0"/>
          </a:p>
          <a:p>
            <a:endParaRPr lang="en-US" dirty="0"/>
          </a:p>
        </p:txBody>
      </p:sp>
      <p:sp>
        <p:nvSpPr>
          <p:cNvPr id="2" name="Rectangle 1"/>
          <p:cNvSpPr/>
          <p:nvPr/>
        </p:nvSpPr>
        <p:spPr>
          <a:xfrm>
            <a:off x="7822093" y="653460"/>
            <a:ext cx="2317622" cy="523220"/>
          </a:xfrm>
          <a:prstGeom prst="rect">
            <a:avLst/>
          </a:prstGeom>
        </p:spPr>
        <p:txBody>
          <a:bodyPr wrap="none">
            <a:spAutoFit/>
          </a:bodyPr>
          <a:lstStyle/>
          <a:p>
            <a:r>
              <a:rPr lang="en-US" sz="2800" i="1" dirty="0" smtClean="0"/>
              <a:t>- Integration -</a:t>
            </a:r>
            <a:endParaRPr lang="en-US" sz="2800" dirty="0"/>
          </a:p>
        </p:txBody>
      </p:sp>
    </p:spTree>
    <p:extLst>
      <p:ext uri="{BB962C8B-B14F-4D97-AF65-F5344CB8AC3E}">
        <p14:creationId xmlns:p14="http://schemas.microsoft.com/office/powerpoint/2010/main" val="1781809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8112832" y="2447204"/>
            <a:ext cx="3863847" cy="4328417"/>
          </a:xfrm>
        </p:spPr>
        <p:txBody>
          <a:bodyPr>
            <a:normAutofit/>
          </a:bodyPr>
          <a:lstStyle/>
          <a:p>
            <a:pPr>
              <a:spcBef>
                <a:spcPts val="600"/>
              </a:spcBef>
              <a:spcAft>
                <a:spcPts val="600"/>
              </a:spcAft>
              <a:buClrTx/>
              <a:buSzPct val="100000"/>
              <a:buFont typeface="Arial" panose="020B0604020202020204" pitchFamily="34" charset="0"/>
              <a:buChar char="•"/>
            </a:pPr>
            <a:r>
              <a:rPr lang="en-US" sz="2400" dirty="0" smtClean="0"/>
              <a:t>The Ocean Team is the </a:t>
            </a:r>
            <a:r>
              <a:rPr lang="en-US" sz="2400" dirty="0"/>
              <a:t>premier consortium of </a:t>
            </a:r>
            <a:r>
              <a:rPr lang="en-US" sz="2400" dirty="0" smtClean="0"/>
              <a:t>public and private marine </a:t>
            </a:r>
            <a:r>
              <a:rPr lang="en-US" sz="2400" dirty="0"/>
              <a:t>science, oceanographic, and environmental research agencies and </a:t>
            </a:r>
            <a:r>
              <a:rPr lang="en-US" sz="2400" dirty="0" smtClean="0"/>
              <a:t>institutions in the Southeastern United States. </a:t>
            </a:r>
            <a:endParaRPr lang="en-US" sz="2400" dirty="0"/>
          </a:p>
        </p:txBody>
      </p:sp>
      <p:pic>
        <p:nvPicPr>
          <p:cNvPr id="5"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66205"/>
            <a:ext cx="8112832" cy="4794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905" y="4810897"/>
            <a:ext cx="1585998" cy="700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http://maildogmanager.com/pics/StPeteEcoDev/292img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2846" y="966205"/>
            <a:ext cx="2415897" cy="121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4823" y="5740944"/>
            <a:ext cx="1124549" cy="743816"/>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90301" y="5740944"/>
            <a:ext cx="1804086" cy="719900"/>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73398" y="5905430"/>
            <a:ext cx="1376431" cy="437705"/>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5010" y="5790785"/>
            <a:ext cx="1432640" cy="644133"/>
          </a:xfrm>
          <a:prstGeom prst="rect">
            <a:avLst/>
          </a:prstGeom>
        </p:spPr>
      </p:pic>
    </p:spTree>
    <p:extLst>
      <p:ext uri="{BB962C8B-B14F-4D97-AF65-F5344CB8AC3E}">
        <p14:creationId xmlns:p14="http://schemas.microsoft.com/office/powerpoint/2010/main" val="2027931956"/>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l="29733" t="14932" r="26401" b="9689"/>
          <a:stretch>
            <a:fillRect/>
          </a:stretch>
        </p:blipFill>
        <p:spPr bwMode="auto">
          <a:xfrm>
            <a:off x="379242" y="1388377"/>
            <a:ext cx="5552303" cy="536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186248" y="684339"/>
            <a:ext cx="10363200" cy="622206"/>
          </a:xfrm>
        </p:spPr>
        <p:txBody>
          <a:bodyPr>
            <a:noAutofit/>
          </a:bodyPr>
          <a:lstStyle/>
          <a:p>
            <a:r>
              <a:rPr lang="en-US" sz="4000" i="1" dirty="0" smtClean="0">
                <a:solidFill>
                  <a:schemeClr val="tx1"/>
                </a:solidFill>
                <a:latin typeface="+mn-lt"/>
              </a:rPr>
              <a:t>St. Petersburg Ocean Team – Economic Impact</a:t>
            </a:r>
            <a:endParaRPr lang="en-US" sz="4000" i="1" dirty="0">
              <a:solidFill>
                <a:schemeClr val="tx1"/>
              </a:solidFill>
              <a:latin typeface="+mn-lt"/>
            </a:endParaRPr>
          </a:p>
        </p:txBody>
      </p:sp>
      <p:sp>
        <p:nvSpPr>
          <p:cNvPr id="4" name="Content Placeholder 3"/>
          <p:cNvSpPr>
            <a:spLocks noGrp="1"/>
          </p:cNvSpPr>
          <p:nvPr>
            <p:ph sz="half" idx="2"/>
          </p:nvPr>
        </p:nvSpPr>
        <p:spPr>
          <a:xfrm>
            <a:off x="6230551" y="1740628"/>
            <a:ext cx="5607221" cy="4857880"/>
          </a:xfrm>
        </p:spPr>
        <p:txBody>
          <a:bodyPr>
            <a:normAutofit fontScale="92500" lnSpcReduction="20000"/>
          </a:bodyPr>
          <a:lstStyle/>
          <a:p>
            <a:pPr>
              <a:lnSpc>
                <a:spcPct val="110000"/>
              </a:lnSpc>
              <a:spcBef>
                <a:spcPts val="600"/>
              </a:spcBef>
              <a:spcAft>
                <a:spcPts val="600"/>
              </a:spcAft>
              <a:buClrTx/>
              <a:buSzPct val="100000"/>
              <a:buFont typeface="Arial" panose="020B0604020202020204" pitchFamily="34" charset="0"/>
              <a:buChar char="•"/>
            </a:pPr>
            <a:r>
              <a:rPr lang="en-US" dirty="0" smtClean="0"/>
              <a:t>Industry “clusters”, like the Ocean Team draw productive advantages from their proximity and similarities between their workforce and vendor needs, both within the district and county-wide.</a:t>
            </a:r>
          </a:p>
          <a:p>
            <a:pPr>
              <a:lnSpc>
                <a:spcPct val="110000"/>
              </a:lnSpc>
              <a:spcBef>
                <a:spcPts val="600"/>
              </a:spcBef>
              <a:spcAft>
                <a:spcPts val="600"/>
              </a:spcAft>
              <a:buClrTx/>
              <a:buSzPct val="100000"/>
              <a:buFont typeface="Arial" panose="020B0604020202020204" pitchFamily="34" charset="0"/>
              <a:buChar char="•"/>
            </a:pPr>
            <a:r>
              <a:rPr lang="en-US" dirty="0" smtClean="0"/>
              <a:t>The </a:t>
            </a:r>
            <a:r>
              <a:rPr lang="en-US" dirty="0"/>
              <a:t>Ocean Team along with its related agencies and businesses employ more than 1600 people whose employees generate an estimated $143 million in annual household earnings and contribute $251 million to Pinellas County’s gross county </a:t>
            </a:r>
            <a:r>
              <a:rPr lang="en-US" dirty="0" smtClean="0"/>
              <a:t>product.*</a:t>
            </a:r>
            <a:endParaRPr lang="en-US" dirty="0"/>
          </a:p>
          <a:p>
            <a:pPr marL="0" indent="0">
              <a:buNone/>
            </a:pPr>
            <a:r>
              <a:rPr lang="en-US" sz="1500" dirty="0"/>
              <a:t>* Tampa Bay Regional Planning Council, 2010 economic analysis. </a:t>
            </a:r>
          </a:p>
        </p:txBody>
      </p:sp>
    </p:spTree>
    <p:extLst>
      <p:ext uri="{BB962C8B-B14F-4D97-AF65-F5344CB8AC3E}">
        <p14:creationId xmlns:p14="http://schemas.microsoft.com/office/powerpoint/2010/main" val="1705441705"/>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503" y="489904"/>
            <a:ext cx="10972800" cy="1143000"/>
          </a:xfrm>
        </p:spPr>
        <p:txBody>
          <a:bodyPr/>
          <a:lstStyle/>
          <a:p>
            <a:r>
              <a:rPr lang="en-US" i="1" dirty="0" smtClean="0">
                <a:solidFill>
                  <a:schemeClr val="tx1"/>
                </a:solidFill>
                <a:latin typeface="+mn-lt"/>
              </a:rPr>
              <a:t>Florida Institute of Oceanography (FIO)</a:t>
            </a:r>
            <a:endParaRPr lang="en-US" i="1" dirty="0">
              <a:solidFill>
                <a:schemeClr val="tx1"/>
              </a:solidFill>
              <a:latin typeface="+mn-lt"/>
            </a:endParaRPr>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727484" y="1920875"/>
            <a:ext cx="5149031" cy="4433888"/>
          </a:xfrm>
        </p:spPr>
      </p:pic>
      <p:sp>
        <p:nvSpPr>
          <p:cNvPr id="4" name="Content Placeholder 3"/>
          <p:cNvSpPr>
            <a:spLocks noGrp="1"/>
          </p:cNvSpPr>
          <p:nvPr>
            <p:ph sz="half" idx="2"/>
          </p:nvPr>
        </p:nvSpPr>
        <p:spPr>
          <a:xfrm>
            <a:off x="6483178" y="1920085"/>
            <a:ext cx="5436973" cy="4727850"/>
          </a:xfrm>
        </p:spPr>
        <p:txBody>
          <a:bodyPr>
            <a:normAutofit fontScale="77500" lnSpcReduction="20000"/>
          </a:bodyPr>
          <a:lstStyle/>
          <a:p>
            <a:pPr>
              <a:lnSpc>
                <a:spcPct val="120000"/>
              </a:lnSpc>
              <a:spcBef>
                <a:spcPts val="600"/>
              </a:spcBef>
              <a:spcAft>
                <a:spcPts val="600"/>
              </a:spcAft>
              <a:buClrTx/>
              <a:buSzPct val="100000"/>
              <a:buFont typeface="Arial" panose="020B0604020202020204" pitchFamily="34" charset="0"/>
              <a:buChar char="•"/>
            </a:pPr>
            <a:r>
              <a:rPr lang="en-US" dirty="0" smtClean="0"/>
              <a:t>Coupled with the Florida Institute of Oceanography (FIO), the </a:t>
            </a:r>
            <a:r>
              <a:rPr lang="en-US" dirty="0"/>
              <a:t>Ocean Team </a:t>
            </a:r>
            <a:r>
              <a:rPr lang="en-US" dirty="0" smtClean="0"/>
              <a:t>is able to conduct marine </a:t>
            </a:r>
            <a:r>
              <a:rPr lang="en-US" dirty="0"/>
              <a:t>and environmental research in Florida, the Caribbean, and beyond</a:t>
            </a:r>
            <a:r>
              <a:rPr lang="en-US" dirty="0" smtClean="0"/>
              <a:t>.</a:t>
            </a:r>
          </a:p>
          <a:p>
            <a:pPr>
              <a:lnSpc>
                <a:spcPct val="120000"/>
              </a:lnSpc>
              <a:spcBef>
                <a:spcPts val="600"/>
              </a:spcBef>
              <a:spcAft>
                <a:spcPts val="600"/>
              </a:spcAft>
              <a:buClrTx/>
              <a:buSzPct val="100000"/>
              <a:buFont typeface="Arial" panose="020B0604020202020204" pitchFamily="34" charset="0"/>
              <a:buChar char="•"/>
            </a:pPr>
            <a:r>
              <a:rPr lang="en-US" dirty="0"/>
              <a:t>FIO supports and provides underlying technology, equipment, facilities, services, and resources to its </a:t>
            </a:r>
            <a:r>
              <a:rPr lang="en-US" dirty="0" smtClean="0"/>
              <a:t>30 </a:t>
            </a:r>
            <a:r>
              <a:rPr lang="en-US" dirty="0"/>
              <a:t>member institutions for academic programs and research.</a:t>
            </a:r>
          </a:p>
          <a:p>
            <a:pPr>
              <a:lnSpc>
                <a:spcPct val="120000"/>
              </a:lnSpc>
              <a:spcBef>
                <a:spcPts val="600"/>
              </a:spcBef>
              <a:spcAft>
                <a:spcPts val="600"/>
              </a:spcAft>
              <a:buClrTx/>
              <a:buSzPct val="100000"/>
              <a:buFont typeface="Arial" panose="020B0604020202020204" pitchFamily="34" charset="0"/>
              <a:buChar char="•"/>
            </a:pPr>
            <a:r>
              <a:rPr lang="en-US" dirty="0" smtClean="0"/>
              <a:t>FIO is an Academic Infrastructure Support Organization (AISO) established by the Florida Board of Governors and hosted by the University of South Florida (USF).</a:t>
            </a:r>
          </a:p>
          <a:p>
            <a:pPr>
              <a:lnSpc>
                <a:spcPct val="120000"/>
              </a:lnSpc>
              <a:spcBef>
                <a:spcPts val="600"/>
              </a:spcBef>
              <a:spcAft>
                <a:spcPts val="600"/>
              </a:spcAft>
            </a:pPr>
            <a:endParaRPr lang="en-US" dirty="0"/>
          </a:p>
        </p:txBody>
      </p:sp>
    </p:spTree>
    <p:extLst>
      <p:ext uri="{BB962C8B-B14F-4D97-AF65-F5344CB8AC3E}">
        <p14:creationId xmlns:p14="http://schemas.microsoft.com/office/powerpoint/2010/main" val="33070043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1981200" y="533400"/>
            <a:ext cx="8458200" cy="2362200"/>
          </a:xfrm>
        </p:spPr>
        <p:txBody>
          <a:bodyPr>
            <a:normAutofit/>
          </a:bodyPr>
          <a:lstStyle/>
          <a:p>
            <a:pPr marL="274320" indent="-274320" algn="ctr">
              <a:spcBef>
                <a:spcPts val="600"/>
              </a:spcBef>
            </a:pPr>
            <a:r>
              <a:rPr lang="en-US" altLang="en-US" sz="4400" i="1" dirty="0">
                <a:solidFill>
                  <a:schemeClr val="tx1"/>
                </a:solidFill>
                <a:latin typeface="+mn-lt"/>
              </a:rPr>
              <a:t>Coastal Ocean Monitoring and Prediction System (COMPS) </a:t>
            </a:r>
            <a:r>
              <a:rPr lang="en-US" altLang="en-US" sz="4000" dirty="0">
                <a:solidFill>
                  <a:schemeClr val="tx1"/>
                </a:solidFill>
                <a:latin typeface="+mn-lt"/>
              </a:rPr>
              <a:t/>
            </a:r>
            <a:br>
              <a:rPr lang="en-US" altLang="en-US" sz="4000" dirty="0">
                <a:solidFill>
                  <a:schemeClr val="tx1"/>
                </a:solidFill>
                <a:latin typeface="+mn-lt"/>
              </a:rPr>
            </a:br>
            <a:endParaRPr lang="en-US" altLang="en-US" sz="4000" dirty="0">
              <a:solidFill>
                <a:schemeClr val="tx1"/>
              </a:solidFill>
              <a:latin typeface="+mn-lt"/>
            </a:endParaRPr>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48256" y="2416631"/>
            <a:ext cx="2017712" cy="1042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416630"/>
            <a:ext cx="1676400" cy="999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600200" y="3476776"/>
            <a:ext cx="9067800" cy="5324535"/>
          </a:xfrm>
          <a:prstGeom prst="rect">
            <a:avLst/>
          </a:prstGeom>
        </p:spPr>
        <p:txBody>
          <a:bodyPr wrap="square">
            <a:spAutoFit/>
          </a:bodyPr>
          <a:lstStyle/>
          <a:p>
            <a:pPr fontAlgn="base">
              <a:spcBef>
                <a:spcPct val="0"/>
              </a:spcBef>
              <a:spcAft>
                <a:spcPct val="0"/>
              </a:spcAft>
            </a:pPr>
            <a:endParaRPr lang="en-US" altLang="en-US" dirty="0">
              <a:solidFill>
                <a:prstClr val="black"/>
              </a:solidFill>
              <a:latin typeface="Arial Unicode MS" pitchFamily="34" charset="-122"/>
              <a:cs typeface="Arial" pitchFamily="34" charset="0"/>
            </a:endParaRPr>
          </a:p>
          <a:p>
            <a:pPr algn="ctr" fontAlgn="base">
              <a:spcBef>
                <a:spcPct val="0"/>
              </a:spcBef>
              <a:spcAft>
                <a:spcPct val="0"/>
              </a:spcAft>
            </a:pPr>
            <a:r>
              <a:rPr lang="en-US" altLang="en-US" sz="1600" dirty="0">
                <a:solidFill>
                  <a:prstClr val="black"/>
                </a:solidFill>
                <a:cs typeface="Arial" pitchFamily="34" charset="0"/>
              </a:rPr>
              <a:t>COMPS  Buoy Sites: Robert H. Weisberg (PI), Yonggang Liu (Co-PI)</a:t>
            </a:r>
          </a:p>
          <a:p>
            <a:pPr algn="ctr" fontAlgn="base">
              <a:spcBef>
                <a:spcPct val="0"/>
              </a:spcBef>
              <a:spcAft>
                <a:spcPct val="0"/>
              </a:spcAft>
            </a:pPr>
            <a:r>
              <a:rPr lang="en-US" altLang="en-US" sz="1600" dirty="0">
                <a:solidFill>
                  <a:prstClr val="black"/>
                </a:solidFill>
                <a:cs typeface="Arial" pitchFamily="34" charset="0"/>
              </a:rPr>
              <a:t>COMPS HF Radar Sites: Robert H. Weisberg (PI), Clifford R. Merz (Co-PI)</a:t>
            </a:r>
          </a:p>
          <a:p>
            <a:pPr algn="ctr" fontAlgn="base">
              <a:spcBef>
                <a:spcPct val="0"/>
              </a:spcBef>
              <a:spcAft>
                <a:spcPct val="0"/>
              </a:spcAft>
            </a:pPr>
            <a:r>
              <a:rPr lang="en-US" altLang="en-US" sz="1600" dirty="0">
                <a:solidFill>
                  <a:prstClr val="black"/>
                </a:solidFill>
                <a:cs typeface="Arial" pitchFamily="34" charset="0"/>
              </a:rPr>
              <a:t>COMPS Coastal Sites: Mark E. Luther (PI), Clifford R. Merz (Co-PI), Jeff Scudder (Co-PI)</a:t>
            </a:r>
          </a:p>
          <a:p>
            <a:pPr algn="ctr" fontAlgn="base">
              <a:spcBef>
                <a:spcPct val="0"/>
              </a:spcBef>
              <a:spcAft>
                <a:spcPct val="0"/>
              </a:spcAft>
            </a:pPr>
            <a:r>
              <a:rPr lang="en-US" altLang="en-US" sz="1600" dirty="0">
                <a:solidFill>
                  <a:prstClr val="black"/>
                </a:solidFill>
                <a:cs typeface="Arial" pitchFamily="34" charset="0"/>
              </a:rPr>
              <a:t>COMPS Modeling : Robert H. Weisberg (PI), Yonggang Liu </a:t>
            </a:r>
            <a:endParaRPr lang="en-US" altLang="en-US" sz="1600" dirty="0" smtClean="0">
              <a:solidFill>
                <a:prstClr val="black"/>
              </a:solidFill>
              <a:cs typeface="Arial" pitchFamily="34" charset="0"/>
            </a:endParaRPr>
          </a:p>
          <a:p>
            <a:pPr algn="ctr" fontAlgn="base">
              <a:spcBef>
                <a:spcPct val="0"/>
              </a:spcBef>
              <a:spcAft>
                <a:spcPct val="0"/>
              </a:spcAft>
            </a:pPr>
            <a:endParaRPr lang="en-US" altLang="en-US" sz="1600" dirty="0">
              <a:solidFill>
                <a:prstClr val="black"/>
              </a:solidFill>
              <a:cs typeface="Arial" pitchFamily="34" charset="0"/>
            </a:endParaRPr>
          </a:p>
          <a:p>
            <a:pPr algn="ctr" fontAlgn="base">
              <a:spcBef>
                <a:spcPct val="0"/>
              </a:spcBef>
              <a:spcAft>
                <a:spcPct val="0"/>
              </a:spcAft>
            </a:pPr>
            <a:r>
              <a:rPr lang="en-US" sz="1600" dirty="0">
                <a:solidFill>
                  <a:prstClr val="black"/>
                </a:solidFill>
                <a:cs typeface="Arial" panose="020B0604020202020204" pitchFamily="34" charset="0"/>
              </a:rPr>
              <a:t>COMPS Program Director and HF Radar Site Operations: Clifford R. Merz</a:t>
            </a:r>
          </a:p>
          <a:p>
            <a:pPr algn="ctr" fontAlgn="base">
              <a:spcBef>
                <a:spcPct val="0"/>
              </a:spcBef>
              <a:spcAft>
                <a:spcPct val="0"/>
              </a:spcAft>
            </a:pPr>
            <a:r>
              <a:rPr lang="en-US" sz="1600" dirty="0">
                <a:solidFill>
                  <a:prstClr val="black"/>
                </a:solidFill>
                <a:cs typeface="Arial" panose="020B0604020202020204" pitchFamily="34" charset="0"/>
              </a:rPr>
              <a:t>COMPS </a:t>
            </a:r>
            <a:r>
              <a:rPr lang="en-US" sz="1600" dirty="0">
                <a:solidFill>
                  <a:prstClr val="black"/>
                </a:solidFill>
              </a:rPr>
              <a:t>Oceanographic Site Operations: Jason Law</a:t>
            </a:r>
          </a:p>
          <a:p>
            <a:pPr algn="ctr" fontAlgn="base">
              <a:spcBef>
                <a:spcPct val="0"/>
              </a:spcBef>
              <a:spcAft>
                <a:spcPct val="0"/>
              </a:spcAft>
            </a:pPr>
            <a:r>
              <a:rPr lang="en-US" sz="1600" dirty="0">
                <a:solidFill>
                  <a:prstClr val="black"/>
                </a:solidFill>
              </a:rPr>
              <a:t>COMPS Coastal Site Operations: Jeff Scudder</a:t>
            </a:r>
          </a:p>
          <a:p>
            <a:pPr algn="ctr" fontAlgn="base">
              <a:spcBef>
                <a:spcPct val="0"/>
              </a:spcBef>
              <a:spcAft>
                <a:spcPct val="0"/>
              </a:spcAft>
            </a:pPr>
            <a:r>
              <a:rPr lang="en-US" sz="1600" dirty="0">
                <a:solidFill>
                  <a:prstClr val="black"/>
                </a:solidFill>
              </a:rPr>
              <a:t>COMPS Data Analyst/Oceanographer: Dennis Mayer</a:t>
            </a:r>
          </a:p>
          <a:p>
            <a:pPr algn="ctr" fontAlgn="base">
              <a:spcBef>
                <a:spcPct val="0"/>
              </a:spcBef>
              <a:spcAft>
                <a:spcPct val="0"/>
              </a:spcAft>
            </a:pPr>
            <a:r>
              <a:rPr lang="en-US" sz="1600" dirty="0">
                <a:solidFill>
                  <a:prstClr val="black"/>
                </a:solidFill>
              </a:rPr>
              <a:t>COMPS Systems Administrator: Jeff Donovan</a:t>
            </a:r>
          </a:p>
          <a:p>
            <a:pPr algn="ctr" fontAlgn="base">
              <a:spcBef>
                <a:spcPct val="0"/>
              </a:spcBef>
              <a:spcAft>
                <a:spcPct val="0"/>
              </a:spcAft>
            </a:pPr>
            <a:endParaRPr lang="en-US" sz="1600" dirty="0">
              <a:solidFill>
                <a:prstClr val="black"/>
              </a:solidFill>
            </a:endParaRPr>
          </a:p>
          <a:p>
            <a:pPr algn="ctr" fontAlgn="base">
              <a:spcBef>
                <a:spcPct val="0"/>
              </a:spcBef>
              <a:spcAft>
                <a:spcPct val="0"/>
              </a:spcAft>
            </a:pPr>
            <a:r>
              <a:rPr lang="en-US" sz="1600" dirty="0">
                <a:solidFill>
                  <a:prstClr val="black"/>
                </a:solidFill>
              </a:rPr>
              <a:t>Center for Ocean Technology (COT)/Engineering: Randy Russell</a:t>
            </a:r>
          </a:p>
          <a:p>
            <a:pPr algn="ctr" fontAlgn="base">
              <a:spcBef>
                <a:spcPct val="0"/>
              </a:spcBef>
              <a:spcAft>
                <a:spcPct val="0"/>
              </a:spcAft>
            </a:pPr>
            <a:endParaRPr lang="en-US" sz="1600" dirty="0">
              <a:solidFill>
                <a:prstClr val="black"/>
              </a:solidFill>
            </a:endParaRPr>
          </a:p>
          <a:p>
            <a:pPr algn="ctr" fontAlgn="base">
              <a:spcBef>
                <a:spcPct val="0"/>
              </a:spcBef>
              <a:spcAft>
                <a:spcPct val="0"/>
              </a:spcAft>
            </a:pPr>
            <a:endParaRPr lang="en-US" sz="1600" dirty="0">
              <a:solidFill>
                <a:prstClr val="black"/>
              </a:solidFill>
              <a:cs typeface="Arial" panose="020B0604020202020204" pitchFamily="34" charset="0"/>
            </a:endParaRPr>
          </a:p>
          <a:p>
            <a:pPr algn="ctr" fontAlgn="base">
              <a:spcBef>
                <a:spcPct val="0"/>
              </a:spcBef>
              <a:spcAft>
                <a:spcPct val="0"/>
              </a:spcAft>
            </a:pPr>
            <a:endParaRPr lang="en-US" sz="1600" dirty="0">
              <a:solidFill>
                <a:prstClr val="black"/>
              </a:solidFill>
              <a:cs typeface="Arial" panose="020B0604020202020204" pitchFamily="34" charset="0"/>
            </a:endParaRPr>
          </a:p>
          <a:p>
            <a:pPr algn="ctr" fontAlgn="base">
              <a:spcBef>
                <a:spcPct val="0"/>
              </a:spcBef>
              <a:spcAft>
                <a:spcPct val="0"/>
              </a:spcAft>
            </a:pPr>
            <a:endParaRPr lang="en-US" altLang="en-US" dirty="0">
              <a:solidFill>
                <a:prstClr val="black"/>
              </a:solidFill>
              <a:latin typeface="Arial Unicode MS" pitchFamily="34" charset="-122"/>
              <a:cs typeface="Arial" pitchFamily="34" charset="0"/>
            </a:endParaRPr>
          </a:p>
          <a:p>
            <a:pPr fontAlgn="base">
              <a:spcBef>
                <a:spcPct val="0"/>
              </a:spcBef>
              <a:spcAft>
                <a:spcPct val="0"/>
              </a:spcAft>
            </a:pPr>
            <a:endParaRPr lang="en-US" altLang="en-US" dirty="0">
              <a:solidFill>
                <a:prstClr val="black"/>
              </a:solidFill>
              <a:latin typeface="Arial Unicode MS" pitchFamily="34" charset="-122"/>
              <a:cs typeface="Arial" pitchFamily="34" charset="0"/>
            </a:endParaRPr>
          </a:p>
          <a:p>
            <a:pPr fontAlgn="base">
              <a:spcBef>
                <a:spcPct val="0"/>
              </a:spcBef>
              <a:spcAft>
                <a:spcPct val="0"/>
              </a:spcAft>
            </a:pPr>
            <a:endParaRPr lang="en-US" altLang="en-US" dirty="0">
              <a:solidFill>
                <a:prstClr val="black"/>
              </a:solidFill>
              <a:latin typeface="Arial Unicode MS" pitchFamily="34" charset="-122"/>
              <a:cs typeface="Arial" pitchFamily="34" charset="0"/>
            </a:endParaRPr>
          </a:p>
          <a:p>
            <a:pPr fontAlgn="base">
              <a:spcBef>
                <a:spcPct val="0"/>
              </a:spcBef>
              <a:spcAft>
                <a:spcPct val="0"/>
              </a:spcAft>
            </a:pPr>
            <a:endParaRPr lang="en-US" altLang="en-US" dirty="0">
              <a:solidFill>
                <a:prstClr val="black"/>
              </a:solidFill>
              <a:latin typeface="Arial Unicode MS" pitchFamily="34" charset="-122"/>
              <a:cs typeface="Arial" pitchFamily="34" charset="0"/>
            </a:endParaRPr>
          </a:p>
          <a:p>
            <a:pPr fontAlgn="base">
              <a:spcBef>
                <a:spcPct val="0"/>
              </a:spcBef>
              <a:spcAft>
                <a:spcPct val="0"/>
              </a:spcAft>
            </a:pPr>
            <a:endParaRPr lang="en-US" altLang="en-US" sz="1000" dirty="0">
              <a:solidFill>
                <a:prstClr val="black"/>
              </a:solidFill>
              <a:latin typeface="Arial Unicode MS" pitchFamily="34" charset="-122"/>
              <a:cs typeface="Arial"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201" y="2484177"/>
            <a:ext cx="3687395" cy="895853"/>
          </a:xfrm>
          <a:prstGeom prst="rect">
            <a:avLst/>
          </a:prstGeom>
        </p:spPr>
      </p:pic>
    </p:spTree>
    <p:extLst>
      <p:ext uri="{BB962C8B-B14F-4D97-AF65-F5344CB8AC3E}">
        <p14:creationId xmlns:p14="http://schemas.microsoft.com/office/powerpoint/2010/main" val="6289794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08000" y="168628"/>
            <a:ext cx="10972800" cy="1143000"/>
          </a:xfrm>
        </p:spPr>
        <p:txBody>
          <a:bodyPr/>
          <a:lstStyle/>
          <a:p>
            <a:pPr marL="274320" indent="-274320" algn="ctr">
              <a:spcBef>
                <a:spcPts val="600"/>
              </a:spcBef>
            </a:pPr>
            <a:r>
              <a:rPr lang="en-US" altLang="en-US" sz="4000" i="1" dirty="0" smtClean="0">
                <a:solidFill>
                  <a:schemeClr val="tx1"/>
                </a:solidFill>
                <a:latin typeface="+mn-lt"/>
              </a:rPr>
              <a:t>     COMPS </a:t>
            </a:r>
            <a:r>
              <a:rPr lang="en-US" altLang="en-US" sz="4000" i="1" dirty="0">
                <a:solidFill>
                  <a:schemeClr val="tx1"/>
                </a:solidFill>
                <a:latin typeface="+mn-lt"/>
              </a:rPr>
              <a:t>Program Goal</a:t>
            </a:r>
          </a:p>
        </p:txBody>
      </p:sp>
      <p:sp>
        <p:nvSpPr>
          <p:cNvPr id="29699" name="Rectangle 3"/>
          <p:cNvSpPr>
            <a:spLocks noGrp="1" noChangeArrowheads="1"/>
          </p:cNvSpPr>
          <p:nvPr>
            <p:ph sz="half" idx="1"/>
          </p:nvPr>
        </p:nvSpPr>
        <p:spPr>
          <a:xfrm>
            <a:off x="3456789" y="1612804"/>
            <a:ext cx="5307914" cy="5132173"/>
          </a:xfrm>
        </p:spPr>
        <p:txBody>
          <a:bodyPr>
            <a:normAutofit fontScale="70000" lnSpcReduction="20000"/>
          </a:bodyPr>
          <a:lstStyle/>
          <a:p>
            <a:pPr>
              <a:lnSpc>
                <a:spcPct val="120000"/>
              </a:lnSpc>
              <a:spcBef>
                <a:spcPts val="600"/>
              </a:spcBef>
              <a:buClrTx/>
              <a:buFont typeface="Arial" panose="020B0604020202020204" pitchFamily="34" charset="0"/>
              <a:buChar char="•"/>
            </a:pPr>
            <a:r>
              <a:rPr lang="en-US" altLang="en-US" dirty="0"/>
              <a:t>The COMPS Program was implemented as a State of Florida legislative initiative in </a:t>
            </a:r>
            <a:r>
              <a:rPr lang="en-US" altLang="en-US" dirty="0" smtClean="0"/>
              <a:t>1997.  </a:t>
            </a:r>
            <a:r>
              <a:rPr lang="en-US" altLang="en-US" dirty="0"/>
              <a:t>This support has been supplemented by other state and federal programs.</a:t>
            </a:r>
          </a:p>
          <a:p>
            <a:pPr>
              <a:lnSpc>
                <a:spcPct val="120000"/>
              </a:lnSpc>
              <a:spcBef>
                <a:spcPts val="600"/>
              </a:spcBef>
              <a:buFont typeface="Arial" panose="020B0604020202020204" pitchFamily="34" charset="0"/>
              <a:buChar char="•"/>
            </a:pPr>
            <a:endParaRPr lang="en-US" altLang="en-US" sz="1700" dirty="0"/>
          </a:p>
          <a:p>
            <a:pPr>
              <a:lnSpc>
                <a:spcPct val="120000"/>
              </a:lnSpc>
              <a:spcBef>
                <a:spcPts val="600"/>
              </a:spcBef>
              <a:buClrTx/>
              <a:buFont typeface="Arial" panose="020B0604020202020204" pitchFamily="34" charset="0"/>
              <a:buChar char="•"/>
            </a:pPr>
            <a:r>
              <a:rPr lang="en-US" altLang="en-US" dirty="0"/>
              <a:t>COMPS Overall Program Goals are:</a:t>
            </a:r>
          </a:p>
          <a:p>
            <a:pPr marL="731520" lvl="2" indent="-274320">
              <a:lnSpc>
                <a:spcPct val="120000"/>
              </a:lnSpc>
              <a:spcBef>
                <a:spcPts val="600"/>
              </a:spcBef>
              <a:buClr>
                <a:schemeClr val="tx1"/>
              </a:buClr>
              <a:buSzPct val="95000"/>
              <a:buFont typeface="Arial" panose="020B0604020202020204" pitchFamily="34" charset="0"/>
              <a:buChar char="•"/>
            </a:pPr>
            <a:r>
              <a:rPr lang="en-US" altLang="en-US" sz="2600" dirty="0"/>
              <a:t>To provide real-time data for various societal </a:t>
            </a:r>
            <a:r>
              <a:rPr lang="en-US" altLang="en-US" sz="2600" dirty="0" smtClean="0"/>
              <a:t>needs.  </a:t>
            </a:r>
            <a:endParaRPr lang="en-US" altLang="en-US" sz="2600" dirty="0"/>
          </a:p>
          <a:p>
            <a:pPr marL="731520" lvl="1" indent="-274320">
              <a:lnSpc>
                <a:spcPct val="120000"/>
              </a:lnSpc>
              <a:spcBef>
                <a:spcPts val="600"/>
              </a:spcBef>
              <a:buClrTx/>
              <a:buFont typeface="Arial" panose="020B0604020202020204" pitchFamily="34" charset="0"/>
              <a:buChar char="•"/>
            </a:pPr>
            <a:r>
              <a:rPr lang="en-US" altLang="en-US" sz="2600" dirty="0">
                <a:ea typeface="ＭＳ Ｐゴシック" charset="-128"/>
              </a:rPr>
              <a:t>Initiated to improve our understanding of the workings of the coastal ocean for a variety of environmental applications, including hurricane storm surge along the West Coast of Florida’s West Florida Shelf (WFS</a:t>
            </a:r>
            <a:r>
              <a:rPr lang="en-US" altLang="en-US" sz="2600" dirty="0" smtClean="0">
                <a:ea typeface="ＭＳ Ｐゴシック" charset="-128"/>
              </a:rPr>
              <a:t>).</a:t>
            </a:r>
            <a:endParaRPr lang="en-US" altLang="en-US" sz="2600" dirty="0">
              <a:ea typeface="ＭＳ Ｐゴシック" charset="-128"/>
            </a:endParaRPr>
          </a:p>
          <a:p>
            <a:pPr marL="731520" lvl="2" indent="-274320">
              <a:lnSpc>
                <a:spcPct val="120000"/>
              </a:lnSpc>
              <a:spcBef>
                <a:spcPts val="600"/>
              </a:spcBef>
              <a:buClrTx/>
              <a:buSzPct val="95000"/>
              <a:buFont typeface="Arial" panose="020B0604020202020204" pitchFamily="34" charset="0"/>
              <a:buChar char="•"/>
            </a:pPr>
            <a:r>
              <a:rPr lang="en-US" altLang="en-US" sz="2600" dirty="0"/>
              <a:t>To Foster Continued Educational </a:t>
            </a:r>
            <a:r>
              <a:rPr lang="en-US" altLang="en-US" sz="2600" dirty="0" smtClean="0"/>
              <a:t>Outreach and Mentor Multidisciplinary Workforce Development. </a:t>
            </a:r>
            <a:endParaRPr lang="en-US" altLang="en-US" sz="2600" dirty="0"/>
          </a:p>
          <a:p>
            <a:pPr>
              <a:lnSpc>
                <a:spcPct val="120000"/>
              </a:lnSpc>
              <a:spcBef>
                <a:spcPts val="600"/>
              </a:spcBef>
              <a:spcAft>
                <a:spcPts val="600"/>
              </a:spcAft>
            </a:pPr>
            <a:endParaRPr lang="en-US" altLang="en-US" sz="2400" dirty="0"/>
          </a:p>
        </p:txBody>
      </p:sp>
      <p:pic>
        <p:nvPicPr>
          <p:cNvPr id="4" name="Content Placeholder 3"/>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9700256" y="797907"/>
            <a:ext cx="2274265" cy="162979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3257" y="2507007"/>
            <a:ext cx="1788261" cy="238619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4142" y="797907"/>
            <a:ext cx="1980484" cy="2020093"/>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5719" y="2883512"/>
            <a:ext cx="2058375" cy="2132218"/>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40611" y="4972506"/>
            <a:ext cx="1289954" cy="1719937"/>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87350" y="4958262"/>
            <a:ext cx="1297558" cy="1730077"/>
          </a:xfrm>
          <a:prstGeom prst="rect">
            <a:avLst/>
          </a:prstGeom>
        </p:spPr>
      </p:pic>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6012" y="5015730"/>
            <a:ext cx="2958907" cy="1852057"/>
          </a:xfrm>
          <a:prstGeom prst="rect">
            <a:avLst/>
          </a:prstGeom>
        </p:spPr>
      </p:pic>
    </p:spTree>
    <p:extLst>
      <p:ext uri="{BB962C8B-B14F-4D97-AF65-F5344CB8AC3E}">
        <p14:creationId xmlns:p14="http://schemas.microsoft.com/office/powerpoint/2010/main" val="42822507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1103410" y="670253"/>
            <a:ext cx="8875174" cy="1143000"/>
          </a:xfrm>
        </p:spPr>
        <p:txBody>
          <a:bodyPr/>
          <a:lstStyle/>
          <a:p>
            <a:r>
              <a:rPr lang="en-US" sz="4000" dirty="0" smtClean="0"/>
              <a:t>           </a:t>
            </a:r>
            <a:r>
              <a:rPr lang="en-US" sz="4000" i="1" dirty="0" smtClean="0">
                <a:solidFill>
                  <a:schemeClr val="tx1"/>
                </a:solidFill>
                <a:latin typeface="Constantia" panose="02030602050306030303" pitchFamily="18" charset="0"/>
              </a:rPr>
              <a:t>USF - College of Marine Science</a:t>
            </a:r>
            <a:endParaRPr lang="en-US" sz="4000" i="1" dirty="0">
              <a:solidFill>
                <a:schemeClr val="tx1"/>
              </a:solidFill>
              <a:latin typeface="Constantia" panose="02030602050306030303" pitchFamily="18" charset="0"/>
            </a:endParaRPr>
          </a:p>
        </p:txBody>
      </p:sp>
      <p:sp>
        <p:nvSpPr>
          <p:cNvPr id="17" name="Text Placeholder 16"/>
          <p:cNvSpPr>
            <a:spLocks noGrp="1"/>
          </p:cNvSpPr>
          <p:nvPr>
            <p:ph type="body" idx="1"/>
          </p:nvPr>
        </p:nvSpPr>
        <p:spPr>
          <a:xfrm>
            <a:off x="298818" y="1764973"/>
            <a:ext cx="6241930" cy="301947"/>
          </a:xfrm>
        </p:spPr>
        <p:txBody>
          <a:bodyPr/>
          <a:lstStyle/>
          <a:p>
            <a:endParaRPr lang="en-US" b="0" dirty="0"/>
          </a:p>
          <a:p>
            <a:r>
              <a:rPr lang="en-US" sz="2000" b="0" dirty="0" smtClean="0">
                <a:solidFill>
                  <a:schemeClr val="tx1"/>
                </a:solidFill>
              </a:rPr>
              <a:t> 50 Years of Advancing Marine Science: 1967 - 2017</a:t>
            </a:r>
            <a:endParaRPr lang="en-US" sz="2000" b="0" dirty="0">
              <a:solidFill>
                <a:schemeClr val="tx1"/>
              </a:solidFill>
            </a:endParaRPr>
          </a:p>
        </p:txBody>
      </p:sp>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983" y="2586754"/>
            <a:ext cx="6053940" cy="4039070"/>
          </a:xfrm>
          <a:prstGeom prst="rect">
            <a:avLst/>
          </a:prstGeom>
        </p:spPr>
      </p:pic>
      <p:sp>
        <p:nvSpPr>
          <p:cNvPr id="20" name="Content Placeholder 19"/>
          <p:cNvSpPr>
            <a:spLocks noGrp="1"/>
          </p:cNvSpPr>
          <p:nvPr>
            <p:ph sz="quarter" idx="4"/>
          </p:nvPr>
        </p:nvSpPr>
        <p:spPr>
          <a:xfrm>
            <a:off x="6400799" y="1879191"/>
            <a:ext cx="5712903" cy="4769255"/>
          </a:xfrm>
        </p:spPr>
        <p:txBody>
          <a:bodyPr>
            <a:normAutofit fontScale="70000" lnSpcReduction="20000"/>
          </a:bodyPr>
          <a:lstStyle/>
          <a:p>
            <a:pPr>
              <a:lnSpc>
                <a:spcPct val="120000"/>
              </a:lnSpc>
              <a:spcBef>
                <a:spcPts val="600"/>
              </a:spcBef>
              <a:buClrTx/>
              <a:buFont typeface="Arial" panose="020B0604020202020204" pitchFamily="34" charset="0"/>
              <a:buChar char="•"/>
            </a:pPr>
            <a:r>
              <a:rPr lang="en-US" sz="2300" dirty="0" smtClean="0"/>
              <a:t>1967 - Marine Science Institute founded as a research center of excellence on USF’s Bayboro Campus at the former US Maritime base – evolving into our USF CMS today.</a:t>
            </a:r>
          </a:p>
          <a:p>
            <a:pPr>
              <a:lnSpc>
                <a:spcPct val="120000"/>
              </a:lnSpc>
              <a:spcBef>
                <a:spcPts val="600"/>
              </a:spcBef>
              <a:buClrTx/>
              <a:buFont typeface="Arial" panose="020B0604020202020204" pitchFamily="34" charset="0"/>
              <a:buChar char="•"/>
            </a:pPr>
            <a:r>
              <a:rPr lang="en-US" sz="2300" dirty="0" smtClean="0"/>
              <a:t>2017 - C.W. Young Marine Science Complex –</a:t>
            </a:r>
          </a:p>
          <a:p>
            <a:pPr marL="548640" lvl="2" indent="-274320">
              <a:lnSpc>
                <a:spcPct val="120000"/>
              </a:lnSpc>
              <a:spcBef>
                <a:spcPts val="600"/>
              </a:spcBef>
              <a:buClrTx/>
              <a:buFont typeface="Arial" panose="020B0604020202020204" pitchFamily="34" charset="0"/>
              <a:buChar char="•"/>
            </a:pPr>
            <a:r>
              <a:rPr lang="en-US" sz="2300" dirty="0" smtClean="0"/>
              <a:t>11 acre waterfront campus</a:t>
            </a:r>
          </a:p>
          <a:p>
            <a:pPr marL="548640" lvl="2" indent="-274320">
              <a:lnSpc>
                <a:spcPct val="120000"/>
              </a:lnSpc>
              <a:spcBef>
                <a:spcPts val="600"/>
              </a:spcBef>
              <a:buClrTx/>
              <a:buFont typeface="Arial" panose="020B0604020202020204" pitchFamily="34" charset="0"/>
              <a:buChar char="•"/>
            </a:pPr>
            <a:r>
              <a:rPr lang="en-US" sz="2300" dirty="0" smtClean="0"/>
              <a:t>3 major buildings</a:t>
            </a:r>
          </a:p>
          <a:p>
            <a:pPr marL="548640" lvl="2" indent="-274320">
              <a:lnSpc>
                <a:spcPct val="120000"/>
              </a:lnSpc>
              <a:spcBef>
                <a:spcPts val="600"/>
              </a:spcBef>
              <a:buClrTx/>
              <a:buFont typeface="Arial" panose="020B0604020202020204" pitchFamily="34" charset="0"/>
              <a:buChar char="•"/>
            </a:pPr>
            <a:r>
              <a:rPr lang="en-US" sz="2300" dirty="0" smtClean="0"/>
              <a:t>Dockside facilities for most oceanographic vessels</a:t>
            </a:r>
          </a:p>
          <a:p>
            <a:pPr marL="548640" lvl="2" indent="-274320">
              <a:lnSpc>
                <a:spcPct val="120000"/>
              </a:lnSpc>
              <a:spcBef>
                <a:spcPts val="600"/>
              </a:spcBef>
              <a:buClrTx/>
              <a:buFont typeface="Arial" panose="020B0604020202020204" pitchFamily="34" charset="0"/>
              <a:buChar char="•"/>
            </a:pPr>
            <a:r>
              <a:rPr lang="en-US" sz="2300" dirty="0" smtClean="0"/>
              <a:t>2 State of Florida Research Vessels (FIO)</a:t>
            </a:r>
          </a:p>
          <a:p>
            <a:pPr>
              <a:lnSpc>
                <a:spcPct val="120000"/>
              </a:lnSpc>
              <a:spcBef>
                <a:spcPts val="600"/>
              </a:spcBef>
              <a:buClrTx/>
              <a:buFont typeface="Arial" panose="020B0604020202020204" pitchFamily="34" charset="0"/>
              <a:buChar char="•"/>
            </a:pPr>
            <a:r>
              <a:rPr lang="en-US" sz="2300" dirty="0" smtClean="0"/>
              <a:t>27 Tenure-track Faculty and 47 Research Associates</a:t>
            </a:r>
          </a:p>
          <a:p>
            <a:pPr>
              <a:lnSpc>
                <a:spcPct val="120000"/>
              </a:lnSpc>
              <a:spcBef>
                <a:spcPts val="600"/>
              </a:spcBef>
              <a:buClrTx/>
              <a:buFont typeface="Arial" panose="020B0604020202020204" pitchFamily="34" charset="0"/>
              <a:buChar char="•"/>
            </a:pPr>
            <a:r>
              <a:rPr lang="en-US" sz="2300" dirty="0"/>
              <a:t>As of fall 2016, USF CMS has produced 608 graduates (404 MS and 204 PhDs).</a:t>
            </a:r>
          </a:p>
          <a:p>
            <a:pPr>
              <a:lnSpc>
                <a:spcPct val="120000"/>
              </a:lnSpc>
              <a:spcBef>
                <a:spcPts val="600"/>
              </a:spcBef>
              <a:buClrTx/>
              <a:buFont typeface="Arial" panose="020B0604020202020204" pitchFamily="34" charset="0"/>
              <a:buChar char="•"/>
            </a:pPr>
            <a:r>
              <a:rPr lang="en-US" sz="2300" dirty="0" smtClean="0"/>
              <a:t>Strong Education and Outreach program that reaches many regional primary and secondary school age children.</a:t>
            </a:r>
          </a:p>
          <a:p>
            <a:pPr>
              <a:lnSpc>
                <a:spcPct val="120000"/>
              </a:lnSpc>
              <a:spcBef>
                <a:spcPts val="600"/>
              </a:spcBef>
              <a:buClrTx/>
              <a:buFont typeface="Arial" panose="020B0604020202020204" pitchFamily="34" charset="0"/>
              <a:buChar char="•"/>
            </a:pPr>
            <a:r>
              <a:rPr lang="en-US" sz="2300" dirty="0" smtClean="0"/>
              <a:t>~14 M in research funding.</a:t>
            </a:r>
          </a:p>
          <a:p>
            <a:pPr>
              <a:lnSpc>
                <a:spcPct val="120000"/>
              </a:lnSpc>
              <a:spcBef>
                <a:spcPts val="600"/>
              </a:spcBef>
              <a:buClrTx/>
              <a:buFont typeface="Arial" panose="020B0604020202020204" pitchFamily="34" charset="0"/>
              <a:buChar char="•"/>
            </a:pPr>
            <a:r>
              <a:rPr lang="en-US" sz="2300" dirty="0" smtClean="0"/>
              <a:t>~16 M in endowments promoting 22 fellowships averaging from $10,000 to 22,000.</a:t>
            </a:r>
          </a:p>
          <a:p>
            <a:endParaRPr lang="en-US" dirty="0" smtClean="0"/>
          </a:p>
          <a:p>
            <a:pPr lvl="1"/>
            <a:endParaRPr lang="en-US" dirty="0"/>
          </a:p>
        </p:txBody>
      </p:sp>
      <p:sp>
        <p:nvSpPr>
          <p:cNvPr id="2" name="Rectangle 1"/>
          <p:cNvSpPr/>
          <p:nvPr/>
        </p:nvSpPr>
        <p:spPr>
          <a:xfrm>
            <a:off x="5758595" y="707611"/>
            <a:ext cx="9336946" cy="523220"/>
          </a:xfrm>
          <a:prstGeom prst="rect">
            <a:avLst/>
          </a:prstGeom>
        </p:spPr>
        <p:txBody>
          <a:bodyPr wrap="square">
            <a:spAutoFit/>
          </a:bodyPr>
          <a:lstStyle/>
          <a:p>
            <a:r>
              <a:rPr lang="en-US" sz="2800" dirty="0" smtClean="0"/>
              <a:t>- Academic Support and Socialization -</a:t>
            </a:r>
            <a:endParaRPr lang="en-US" sz="2800" dirty="0"/>
          </a:p>
        </p:txBody>
      </p:sp>
    </p:spTree>
    <p:extLst>
      <p:ext uri="{BB962C8B-B14F-4D97-AF65-F5344CB8AC3E}">
        <p14:creationId xmlns:p14="http://schemas.microsoft.com/office/powerpoint/2010/main" val="42386359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967" y="686099"/>
            <a:ext cx="10972800" cy="716182"/>
          </a:xfrm>
        </p:spPr>
        <p:txBody>
          <a:bodyPr>
            <a:normAutofit fontScale="90000"/>
          </a:bodyPr>
          <a:lstStyle/>
          <a:p>
            <a:pPr algn="ctr"/>
            <a:r>
              <a:rPr lang="en-US" i="1" dirty="0" smtClean="0">
                <a:solidFill>
                  <a:schemeClr val="tx1"/>
                </a:solidFill>
                <a:latin typeface="+mn-lt"/>
              </a:rPr>
              <a:t>USF CMS Graduate Student Success Model </a:t>
            </a:r>
            <a:endParaRPr lang="en-US" i="1" dirty="0">
              <a:solidFill>
                <a:schemeClr val="tx1"/>
              </a:solidFill>
              <a:latin typeface="+mn-lt"/>
            </a:endParaRPr>
          </a:p>
        </p:txBody>
      </p:sp>
      <p:sp>
        <p:nvSpPr>
          <p:cNvPr id="3" name="Text Placeholder 2"/>
          <p:cNvSpPr>
            <a:spLocks noGrp="1"/>
          </p:cNvSpPr>
          <p:nvPr>
            <p:ph type="body" idx="1"/>
          </p:nvPr>
        </p:nvSpPr>
        <p:spPr>
          <a:xfrm>
            <a:off x="609600" y="1530939"/>
            <a:ext cx="5237527" cy="1642157"/>
          </a:xfrm>
        </p:spPr>
        <p:txBody>
          <a:bodyPr/>
          <a:lstStyle/>
          <a:p>
            <a:pPr marL="274320" indent="-274320">
              <a:spcBef>
                <a:spcPts val="600"/>
              </a:spcBef>
              <a:buClr>
                <a:schemeClr val="tx1"/>
              </a:buClr>
              <a:buSzPct val="100000"/>
              <a:buFont typeface="Arial" panose="020B0604020202020204" pitchFamily="34" charset="0"/>
              <a:buChar char="•"/>
            </a:pPr>
            <a:r>
              <a:rPr lang="en-US" sz="1400" dirty="0">
                <a:solidFill>
                  <a:schemeClr val="tx1"/>
                </a:solidFill>
              </a:rPr>
              <a:t>100 Graduate students (32% MS and 68% PhD) and 20 Post Doctoral Fellows on Average. </a:t>
            </a:r>
            <a:endParaRPr lang="en-US" sz="1400" dirty="0" smtClean="0">
              <a:solidFill>
                <a:schemeClr val="tx1"/>
              </a:solidFill>
            </a:endParaRPr>
          </a:p>
          <a:p>
            <a:pPr marL="274320" indent="-274320">
              <a:spcBef>
                <a:spcPts val="600"/>
              </a:spcBef>
              <a:buClr>
                <a:schemeClr val="tx1"/>
              </a:buClr>
              <a:buSzPct val="100000"/>
              <a:buFont typeface="Arial" panose="020B0604020202020204" pitchFamily="34" charset="0"/>
              <a:buChar char="•"/>
            </a:pPr>
            <a:r>
              <a:rPr lang="en-US" sz="1400" dirty="0" smtClean="0">
                <a:solidFill>
                  <a:schemeClr val="tx1"/>
                </a:solidFill>
              </a:rPr>
              <a:t>Mentored, research intensive program in which students work closely with their faculty advisors as apprentices.</a:t>
            </a:r>
          </a:p>
          <a:p>
            <a:pPr marL="274320" indent="-274320">
              <a:spcBef>
                <a:spcPts val="600"/>
              </a:spcBef>
              <a:buClr>
                <a:schemeClr val="tx1"/>
              </a:buClr>
              <a:buSzPct val="100000"/>
              <a:buFont typeface="Arial" panose="020B0604020202020204" pitchFamily="34" charset="0"/>
              <a:buChar char="•"/>
            </a:pPr>
            <a:r>
              <a:rPr lang="en-US" sz="1400" dirty="0" smtClean="0">
                <a:solidFill>
                  <a:schemeClr val="tx1"/>
                </a:solidFill>
              </a:rPr>
              <a:t>Attrition rate between 5 - 7% and an average  time-to-degree of 6.5 years for PhD and 3.5 years for MS students. </a:t>
            </a:r>
          </a:p>
          <a:p>
            <a:pPr marL="342900" indent="-342900">
              <a:buFont typeface="Arial" panose="020B0604020202020204" pitchFamily="34" charset="0"/>
              <a:buChar char="•"/>
            </a:pPr>
            <a:endParaRPr lang="en-US" sz="1200" dirty="0"/>
          </a:p>
          <a:p>
            <a:endParaRPr lang="en-US" sz="1200" dirty="0"/>
          </a:p>
        </p:txBody>
      </p:sp>
      <p:sp>
        <p:nvSpPr>
          <p:cNvPr id="4" name="Text Placeholder 3"/>
          <p:cNvSpPr>
            <a:spLocks noGrp="1"/>
          </p:cNvSpPr>
          <p:nvPr>
            <p:ph type="body" sz="half" idx="3"/>
          </p:nvPr>
        </p:nvSpPr>
        <p:spPr>
          <a:xfrm>
            <a:off x="6417276" y="1534591"/>
            <a:ext cx="5445210" cy="654843"/>
          </a:xfrm>
        </p:spPr>
        <p:txBody>
          <a:bodyPr>
            <a:normAutofit fontScale="92500"/>
          </a:bodyPr>
          <a:lstStyle/>
          <a:p>
            <a:pPr>
              <a:spcBef>
                <a:spcPts val="600"/>
              </a:spcBef>
            </a:pPr>
            <a:r>
              <a:rPr lang="en-US" sz="2000" i="1" dirty="0" smtClean="0">
                <a:solidFill>
                  <a:schemeClr val="tx1"/>
                </a:solidFill>
              </a:rPr>
              <a:t>   10-Step Graduate/Undergraduate student program designed to improve overall success.*</a:t>
            </a:r>
            <a:endParaRPr lang="en-US" sz="2000" i="1" dirty="0">
              <a:solidFill>
                <a:schemeClr val="tx1"/>
              </a:solidFill>
            </a:endParaRPr>
          </a:p>
        </p:txBody>
      </p:sp>
      <p:pic>
        <p:nvPicPr>
          <p:cNvPr id="7" name="Content Placeholder 6"/>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662894" y="2930233"/>
            <a:ext cx="5469307" cy="3782236"/>
          </a:xfrm>
        </p:spPr>
      </p:pic>
      <p:sp>
        <p:nvSpPr>
          <p:cNvPr id="6" name="Content Placeholder 5"/>
          <p:cNvSpPr>
            <a:spLocks noGrp="1"/>
          </p:cNvSpPr>
          <p:nvPr>
            <p:ph sz="quarter" idx="4"/>
          </p:nvPr>
        </p:nvSpPr>
        <p:spPr>
          <a:xfrm>
            <a:off x="6623398" y="2514600"/>
            <a:ext cx="5389033" cy="3845720"/>
          </a:xfrm>
        </p:spPr>
        <p:txBody>
          <a:bodyPr>
            <a:normAutofit fontScale="85000" lnSpcReduction="20000"/>
          </a:bodyPr>
          <a:lstStyle/>
          <a:p>
            <a:pPr>
              <a:lnSpc>
                <a:spcPct val="120000"/>
              </a:lnSpc>
              <a:spcBef>
                <a:spcPts val="600"/>
              </a:spcBef>
              <a:buClrTx/>
              <a:buSzPct val="100000"/>
              <a:buFont typeface="Arial" panose="020B0604020202020204" pitchFamily="34" charset="0"/>
              <a:buChar char="•"/>
            </a:pPr>
            <a:r>
              <a:rPr lang="en-US" dirty="0" smtClean="0"/>
              <a:t>Recruitment Weekend</a:t>
            </a:r>
          </a:p>
          <a:p>
            <a:pPr>
              <a:lnSpc>
                <a:spcPct val="120000"/>
              </a:lnSpc>
              <a:spcBef>
                <a:spcPts val="600"/>
              </a:spcBef>
              <a:buClrTx/>
              <a:buSzPct val="100000"/>
              <a:buFont typeface="Arial" panose="020B0604020202020204" pitchFamily="34" charset="0"/>
              <a:buChar char="•"/>
            </a:pPr>
            <a:r>
              <a:rPr lang="en-US" dirty="0" smtClean="0"/>
              <a:t>New Student orientation</a:t>
            </a:r>
          </a:p>
          <a:p>
            <a:pPr>
              <a:lnSpc>
                <a:spcPct val="120000"/>
              </a:lnSpc>
              <a:spcBef>
                <a:spcPts val="600"/>
              </a:spcBef>
              <a:buClrTx/>
              <a:buSzPct val="100000"/>
              <a:buFont typeface="Arial" panose="020B0604020202020204" pitchFamily="34" charset="0"/>
              <a:buChar char="•"/>
            </a:pPr>
            <a:r>
              <a:rPr lang="en-US" dirty="0" smtClean="0"/>
              <a:t>Student Group</a:t>
            </a:r>
          </a:p>
          <a:p>
            <a:pPr>
              <a:lnSpc>
                <a:spcPct val="120000"/>
              </a:lnSpc>
              <a:spcBef>
                <a:spcPts val="600"/>
              </a:spcBef>
              <a:buClrTx/>
              <a:buSzPct val="100000"/>
              <a:buFont typeface="Arial" panose="020B0604020202020204" pitchFamily="34" charset="0"/>
              <a:buChar char="•"/>
            </a:pPr>
            <a:r>
              <a:rPr lang="en-US" dirty="0" smtClean="0"/>
              <a:t>Lunch with the Dean</a:t>
            </a:r>
          </a:p>
          <a:p>
            <a:pPr>
              <a:lnSpc>
                <a:spcPct val="120000"/>
              </a:lnSpc>
              <a:spcBef>
                <a:spcPts val="600"/>
              </a:spcBef>
              <a:buClrTx/>
              <a:buSzPct val="100000"/>
              <a:buFont typeface="Arial" panose="020B0604020202020204" pitchFamily="34" charset="0"/>
              <a:buChar char="•"/>
            </a:pPr>
            <a:r>
              <a:rPr lang="en-US" dirty="0" smtClean="0"/>
              <a:t>Spring Fling</a:t>
            </a:r>
          </a:p>
          <a:p>
            <a:pPr>
              <a:lnSpc>
                <a:spcPct val="120000"/>
              </a:lnSpc>
              <a:spcBef>
                <a:spcPts val="600"/>
              </a:spcBef>
              <a:buClrTx/>
              <a:buSzPct val="100000"/>
              <a:buFont typeface="Arial" panose="020B0604020202020204" pitchFamily="34" charset="0"/>
              <a:buChar char="•"/>
            </a:pPr>
            <a:r>
              <a:rPr lang="en-US" dirty="0" smtClean="0"/>
              <a:t>Annual Student Workshop</a:t>
            </a:r>
          </a:p>
          <a:p>
            <a:pPr>
              <a:lnSpc>
                <a:spcPct val="120000"/>
              </a:lnSpc>
              <a:spcBef>
                <a:spcPts val="600"/>
              </a:spcBef>
              <a:buClrTx/>
              <a:buSzPct val="100000"/>
              <a:buFont typeface="Arial" panose="020B0604020202020204" pitchFamily="34" charset="0"/>
              <a:buChar char="•"/>
            </a:pPr>
            <a:r>
              <a:rPr lang="en-US" dirty="0" smtClean="0"/>
              <a:t>Student Participation on College Communities</a:t>
            </a:r>
          </a:p>
          <a:p>
            <a:pPr>
              <a:lnSpc>
                <a:spcPct val="120000"/>
              </a:lnSpc>
              <a:spcBef>
                <a:spcPts val="600"/>
              </a:spcBef>
              <a:buClrTx/>
              <a:buSzPct val="100000"/>
              <a:buFont typeface="Arial" panose="020B0604020202020204" pitchFamily="34" charset="0"/>
              <a:buChar char="•"/>
            </a:pPr>
            <a:r>
              <a:rPr lang="en-US" dirty="0" smtClean="0"/>
              <a:t>Graduate Student Symposium</a:t>
            </a:r>
          </a:p>
          <a:p>
            <a:pPr>
              <a:lnSpc>
                <a:spcPct val="120000"/>
              </a:lnSpc>
              <a:spcBef>
                <a:spcPts val="600"/>
              </a:spcBef>
              <a:buClrTx/>
              <a:buSzPct val="100000"/>
              <a:buFont typeface="Arial" panose="020B0604020202020204" pitchFamily="34" charset="0"/>
              <a:buChar char="•"/>
            </a:pPr>
            <a:r>
              <a:rPr lang="en-US" dirty="0" smtClean="0"/>
              <a:t>Weekly Seminars – especially in 1</a:t>
            </a:r>
            <a:r>
              <a:rPr lang="en-US" baseline="30000" dirty="0" smtClean="0"/>
              <a:t>st</a:t>
            </a:r>
            <a:r>
              <a:rPr lang="en-US" dirty="0" smtClean="0"/>
              <a:t> year </a:t>
            </a:r>
          </a:p>
          <a:p>
            <a:pPr>
              <a:lnSpc>
                <a:spcPct val="120000"/>
              </a:lnSpc>
              <a:spcBef>
                <a:spcPts val="600"/>
              </a:spcBef>
              <a:buClrTx/>
              <a:buSzPct val="100000"/>
              <a:buFont typeface="Arial" panose="020B0604020202020204" pitchFamily="34" charset="0"/>
              <a:buChar char="•"/>
            </a:pPr>
            <a:r>
              <a:rPr lang="en-US" dirty="0" smtClean="0"/>
              <a:t>Annual Progress Reports</a:t>
            </a:r>
            <a:endParaRPr lang="en-US" dirty="0"/>
          </a:p>
        </p:txBody>
      </p:sp>
      <p:sp>
        <p:nvSpPr>
          <p:cNvPr id="5" name="Rectangle 4"/>
          <p:cNvSpPr/>
          <p:nvPr/>
        </p:nvSpPr>
        <p:spPr>
          <a:xfrm>
            <a:off x="6193367" y="6202876"/>
            <a:ext cx="6096000" cy="577081"/>
          </a:xfrm>
          <a:prstGeom prst="rect">
            <a:avLst/>
          </a:prstGeom>
        </p:spPr>
        <p:txBody>
          <a:bodyPr>
            <a:spAutoFit/>
          </a:bodyPr>
          <a:lstStyle/>
          <a:p>
            <a:r>
              <a:rPr lang="en-US" sz="1050" dirty="0" smtClean="0"/>
              <a:t>*Sheehy, B (2016). “</a:t>
            </a:r>
            <a:r>
              <a:rPr lang="en-US" sz="1050" i="1" dirty="0" smtClean="0"/>
              <a:t>Graduate Student Success: A Model that Works”</a:t>
            </a:r>
            <a:r>
              <a:rPr lang="en-US" sz="1050" dirty="0" smtClean="0"/>
              <a:t>, NACADA. http</a:t>
            </a:r>
            <a:r>
              <a:rPr lang="en-US" sz="1050" dirty="0"/>
              <a:t>://</a:t>
            </a:r>
            <a:r>
              <a:rPr lang="en-US" sz="1050" dirty="0" smtClean="0"/>
              <a:t>www.nacada.ksu.edu/Resources/Academic-Advising-Today/View-Articles/Graduate-Student-Success-A-Model-that-Works.aspx.</a:t>
            </a:r>
            <a:endParaRPr lang="en-US" sz="1050" dirty="0"/>
          </a:p>
        </p:txBody>
      </p:sp>
    </p:spTree>
    <p:extLst>
      <p:ext uri="{BB962C8B-B14F-4D97-AF65-F5344CB8AC3E}">
        <p14:creationId xmlns:p14="http://schemas.microsoft.com/office/powerpoint/2010/main" val="29188894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708" y="1145008"/>
            <a:ext cx="10972800" cy="1143000"/>
          </a:xfrm>
        </p:spPr>
        <p:txBody>
          <a:bodyPr/>
          <a:lstStyle/>
          <a:p>
            <a:pPr algn="ctr"/>
            <a:r>
              <a:rPr lang="en-US" i="1" dirty="0" smtClean="0">
                <a:solidFill>
                  <a:schemeClr val="tx1"/>
                </a:solidFill>
                <a:latin typeface="+mn-lt"/>
              </a:rPr>
              <a:t>Mentoring</a:t>
            </a:r>
            <a:endParaRPr lang="en-US" i="1" dirty="0">
              <a:solidFill>
                <a:schemeClr val="tx1"/>
              </a:solidFill>
              <a:latin typeface="+mn-lt"/>
            </a:endParaRPr>
          </a:p>
        </p:txBody>
      </p:sp>
      <p:sp>
        <p:nvSpPr>
          <p:cNvPr id="3" name="Content Placeholder 2"/>
          <p:cNvSpPr>
            <a:spLocks noGrp="1"/>
          </p:cNvSpPr>
          <p:nvPr>
            <p:ph idx="1"/>
          </p:nvPr>
        </p:nvSpPr>
        <p:spPr>
          <a:xfrm>
            <a:off x="511728" y="2526957"/>
            <a:ext cx="8800052" cy="4331043"/>
          </a:xfrm>
        </p:spPr>
        <p:txBody>
          <a:bodyPr/>
          <a:lstStyle/>
          <a:p>
            <a:pPr>
              <a:lnSpc>
                <a:spcPct val="110000"/>
              </a:lnSpc>
              <a:spcBef>
                <a:spcPts val="600"/>
              </a:spcBef>
              <a:spcAft>
                <a:spcPts val="600"/>
              </a:spcAft>
              <a:buClrTx/>
              <a:buSzPct val="100000"/>
              <a:buFont typeface="Arial" panose="020B0604020202020204" pitchFamily="34" charset="0"/>
              <a:buChar char="•"/>
              <a:defRPr/>
            </a:pPr>
            <a:r>
              <a:rPr lang="en-US" altLang="en-US" sz="2800" dirty="0" smtClean="0"/>
              <a:t>Before a few mentoring examples, let me focus you on the underlying construct connecting all – STEM.</a:t>
            </a:r>
          </a:p>
          <a:p>
            <a:pPr>
              <a:lnSpc>
                <a:spcPct val="110000"/>
              </a:lnSpc>
              <a:spcBef>
                <a:spcPts val="600"/>
              </a:spcBef>
              <a:spcAft>
                <a:spcPts val="600"/>
              </a:spcAft>
              <a:buClrTx/>
              <a:buSzPct val="100000"/>
              <a:buFont typeface="Arial" panose="020B0604020202020204" pitchFamily="34" charset="0"/>
              <a:buChar char="•"/>
              <a:defRPr/>
            </a:pPr>
            <a:r>
              <a:rPr lang="en-US" altLang="en-US" sz="2800" dirty="0" smtClean="0">
                <a:solidFill>
                  <a:srgbClr val="262626"/>
                </a:solidFill>
              </a:rPr>
              <a:t>STEM </a:t>
            </a:r>
            <a:r>
              <a:rPr lang="en-US" altLang="en-US" sz="2800" dirty="0">
                <a:solidFill>
                  <a:srgbClr val="262626"/>
                </a:solidFill>
              </a:rPr>
              <a:t>education grows out of the idea that the boundaries between science, technology, engineering, and math are </a:t>
            </a:r>
            <a:r>
              <a:rPr lang="en-US" altLang="en-US" sz="2800" dirty="0">
                <a:solidFill>
                  <a:srgbClr val="FF0000"/>
                </a:solidFill>
                <a:effectLst>
                  <a:outerShdw blurRad="38100" dist="38100" dir="2700000" algn="tl">
                    <a:srgbClr val="C0C0C0"/>
                  </a:outerShdw>
                </a:effectLst>
              </a:rPr>
              <a:t>permeable </a:t>
            </a:r>
            <a:r>
              <a:rPr lang="en-US" altLang="en-US" sz="2800" dirty="0">
                <a:effectLst>
                  <a:outerShdw blurRad="38100" dist="38100" dir="2700000" algn="tl">
                    <a:srgbClr val="C0C0C0"/>
                  </a:outerShdw>
                </a:effectLst>
              </a:rPr>
              <a:t>a</a:t>
            </a:r>
            <a:r>
              <a:rPr lang="en-US" altLang="en-US" sz="2800" dirty="0">
                <a:solidFill>
                  <a:srgbClr val="262626"/>
                </a:solidFill>
              </a:rPr>
              <a:t>nd </a:t>
            </a:r>
            <a:r>
              <a:rPr lang="en-US" altLang="en-US" sz="2800" dirty="0">
                <a:solidFill>
                  <a:srgbClr val="FF0000"/>
                </a:solidFill>
                <a:effectLst>
                  <a:outerShdw blurRad="38100" dist="38100" dir="2700000" algn="tl">
                    <a:srgbClr val="C0C0C0"/>
                  </a:outerShdw>
                </a:effectLst>
              </a:rPr>
              <a:t>interdependent</a:t>
            </a:r>
            <a:r>
              <a:rPr lang="en-US" altLang="en-US" sz="2800" dirty="0">
                <a:solidFill>
                  <a:srgbClr val="262626"/>
                </a:solidFill>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4604" y="1721309"/>
            <a:ext cx="1646063" cy="231668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1285" y="4460323"/>
            <a:ext cx="1672070" cy="1722739"/>
          </a:xfrm>
          <a:prstGeom prst="rect">
            <a:avLst/>
          </a:prstGeom>
        </p:spPr>
      </p:pic>
      <p:sp>
        <p:nvSpPr>
          <p:cNvPr id="6" name="Rectangle 5"/>
          <p:cNvSpPr/>
          <p:nvPr/>
        </p:nvSpPr>
        <p:spPr>
          <a:xfrm>
            <a:off x="8115743" y="752127"/>
            <a:ext cx="2205732" cy="523220"/>
          </a:xfrm>
          <a:prstGeom prst="rect">
            <a:avLst/>
          </a:prstGeom>
        </p:spPr>
        <p:txBody>
          <a:bodyPr wrap="none">
            <a:spAutoFit/>
          </a:bodyPr>
          <a:lstStyle/>
          <a:p>
            <a:r>
              <a:rPr lang="en-US" sz="2800" i="1" dirty="0"/>
              <a:t>- Mentoring -</a:t>
            </a:r>
            <a:endParaRPr lang="en-US" sz="2800" dirty="0"/>
          </a:p>
        </p:txBody>
      </p:sp>
    </p:spTree>
    <p:extLst>
      <p:ext uri="{BB962C8B-B14F-4D97-AF65-F5344CB8AC3E}">
        <p14:creationId xmlns:p14="http://schemas.microsoft.com/office/powerpoint/2010/main" val="31846952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365760" indent="-274320">
              <a:spcBef>
                <a:spcPts val="600"/>
              </a:spcBef>
            </a:pPr>
            <a:r>
              <a:rPr lang="en-US" sz="3600" b="1" i="1" dirty="0" smtClean="0">
                <a:solidFill>
                  <a:schemeClr val="tx1"/>
                </a:solidFill>
                <a:latin typeface="+mn-lt"/>
              </a:rPr>
              <a:t>USF CMS Unique Oceanography Camp for Girls (OCG) – 25 Years at The Marine Science Campus</a:t>
            </a:r>
            <a:endParaRPr lang="en-US" sz="3600" b="1" i="1" dirty="0">
              <a:solidFill>
                <a:schemeClr val="tx1"/>
              </a:solidFill>
              <a:latin typeface="+mn-lt"/>
            </a:endParaRPr>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45989" y="1920085"/>
            <a:ext cx="3328087" cy="2112307"/>
          </a:xfrm>
        </p:spPr>
      </p:pic>
      <p:sp>
        <p:nvSpPr>
          <p:cNvPr id="3" name="Content Placeholder 2"/>
          <p:cNvSpPr>
            <a:spLocks noGrp="1"/>
          </p:cNvSpPr>
          <p:nvPr>
            <p:ph sz="half" idx="2"/>
          </p:nvPr>
        </p:nvSpPr>
        <p:spPr>
          <a:xfrm>
            <a:off x="6020142" y="2021391"/>
            <a:ext cx="6171858" cy="4757552"/>
          </a:xfrm>
        </p:spPr>
        <p:txBody>
          <a:bodyPr>
            <a:noAutofit/>
          </a:bodyPr>
          <a:lstStyle/>
          <a:p>
            <a:pPr>
              <a:lnSpc>
                <a:spcPct val="120000"/>
              </a:lnSpc>
              <a:spcBef>
                <a:spcPts val="600"/>
              </a:spcBef>
              <a:buClrTx/>
              <a:buSzPct val="100000"/>
              <a:buFont typeface="Arial" panose="020B0604020202020204" pitchFamily="34" charset="0"/>
              <a:buChar char="•"/>
            </a:pPr>
            <a:r>
              <a:rPr lang="en-US" sz="1400" dirty="0" smtClean="0"/>
              <a:t>In the 1990’s several national studies revealed a tremendous drop in the number of women pursuing math and science degrees.</a:t>
            </a:r>
          </a:p>
          <a:p>
            <a:pPr>
              <a:lnSpc>
                <a:spcPct val="120000"/>
              </a:lnSpc>
              <a:spcBef>
                <a:spcPts val="600"/>
              </a:spcBef>
              <a:buClrTx/>
              <a:buSzPct val="100000"/>
              <a:buFont typeface="Arial" panose="020B0604020202020204" pitchFamily="34" charset="0"/>
              <a:buChar char="•"/>
            </a:pPr>
            <a:r>
              <a:rPr lang="en-US" sz="1400" dirty="0" smtClean="0"/>
              <a:t>To address this shortfall, USF CMS began the first Oceanography Camp for Girls in 1991, A National Science Foundation (NSF) Model Program for Woman and Girls.</a:t>
            </a:r>
          </a:p>
          <a:p>
            <a:pPr>
              <a:lnSpc>
                <a:spcPct val="120000"/>
              </a:lnSpc>
              <a:spcBef>
                <a:spcPts val="600"/>
              </a:spcBef>
              <a:buClrTx/>
              <a:buSzPct val="100000"/>
              <a:buFont typeface="Arial" panose="020B0604020202020204" pitchFamily="34" charset="0"/>
              <a:buChar char="•"/>
            </a:pPr>
            <a:r>
              <a:rPr lang="en-US" sz="1400" dirty="0" smtClean="0"/>
              <a:t>The all-girls setting dissolves social barriers to learning, takes place in an authentic science environment and advances a positive sense of self.</a:t>
            </a:r>
          </a:p>
          <a:p>
            <a:pPr>
              <a:lnSpc>
                <a:spcPct val="120000"/>
              </a:lnSpc>
              <a:spcBef>
                <a:spcPts val="600"/>
              </a:spcBef>
              <a:buClrTx/>
              <a:buSzPct val="100000"/>
              <a:buFont typeface="Arial" panose="020B0604020202020204" pitchFamily="34" charset="0"/>
              <a:buChar char="•"/>
            </a:pPr>
            <a:r>
              <a:rPr lang="en-US" sz="1400" dirty="0" smtClean="0"/>
              <a:t>Under the interdisciplinary umbrella of Oceanography, participants are directly involved and mentored in disciplines in which women and minorities are most often underrepresented; chemistry, geology, physics, engineering, and mathematics.</a:t>
            </a:r>
          </a:p>
          <a:p>
            <a:pPr>
              <a:lnSpc>
                <a:spcPct val="120000"/>
              </a:lnSpc>
              <a:spcBef>
                <a:spcPts val="600"/>
              </a:spcBef>
              <a:buClrTx/>
              <a:buSzPct val="100000"/>
              <a:buFont typeface="Arial" panose="020B0604020202020204" pitchFamily="34" charset="0"/>
              <a:buChar char="•"/>
            </a:pPr>
            <a:r>
              <a:rPr lang="en-US" sz="1400" dirty="0" smtClean="0"/>
              <a:t>Program strengths include mentored interdisciplinary learning with participation in real-word research projects and problem solving.</a:t>
            </a:r>
          </a:p>
          <a:p>
            <a:pPr>
              <a:lnSpc>
                <a:spcPct val="120000"/>
              </a:lnSpc>
              <a:spcBef>
                <a:spcPts val="600"/>
              </a:spcBef>
              <a:buClrTx/>
              <a:buSzPct val="100000"/>
              <a:buFont typeface="Arial" panose="020B0604020202020204" pitchFamily="34" charset="0"/>
              <a:buChar char="•"/>
            </a:pPr>
            <a:r>
              <a:rPr lang="en-US" sz="1400" dirty="0" smtClean="0"/>
              <a:t>Open to all girls in Pinellas County schools who are completing the 8</a:t>
            </a:r>
            <a:r>
              <a:rPr lang="en-US" sz="1400" baseline="30000" dirty="0" smtClean="0"/>
              <a:t>th</a:t>
            </a:r>
            <a:r>
              <a:rPr lang="en-US" sz="1400" dirty="0" smtClean="0"/>
              <a:t> grade – Session is 3-weeks in the summer.  Cost is free but the session size is limited to 30 girls.</a:t>
            </a:r>
            <a:endParaRPr lang="en-US" sz="14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0339" y="3995580"/>
            <a:ext cx="2733900" cy="209421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3097" y="4816765"/>
            <a:ext cx="3031339" cy="1962178"/>
          </a:xfrm>
          <a:prstGeom prst="rect">
            <a:avLst/>
          </a:prstGeom>
        </p:spPr>
      </p:pic>
    </p:spTree>
    <p:extLst>
      <p:ext uri="{BB962C8B-B14F-4D97-AF65-F5344CB8AC3E}">
        <p14:creationId xmlns:p14="http://schemas.microsoft.com/office/powerpoint/2010/main" val="37326557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5074" y="178766"/>
            <a:ext cx="8229600" cy="1143000"/>
          </a:xfrm>
        </p:spPr>
        <p:txBody>
          <a:bodyPr>
            <a:normAutofit/>
          </a:bodyPr>
          <a:lstStyle/>
          <a:p>
            <a:pPr algn="ctr"/>
            <a:r>
              <a:rPr lang="en-US" sz="3600" i="1" dirty="0" smtClean="0">
                <a:solidFill>
                  <a:schemeClr val="tx1"/>
                </a:solidFill>
                <a:latin typeface="+mn-lt"/>
              </a:rPr>
              <a:t>National </a:t>
            </a:r>
            <a:r>
              <a:rPr lang="en-US" sz="3600" i="1" dirty="0">
                <a:solidFill>
                  <a:schemeClr val="tx1"/>
                </a:solidFill>
                <a:latin typeface="+mn-lt"/>
              </a:rPr>
              <a:t>Academy of Inventors</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593874" y="1730800"/>
            <a:ext cx="2590800" cy="1006094"/>
          </a:xfrm>
        </p:spPr>
      </p:pic>
      <p:sp>
        <p:nvSpPr>
          <p:cNvPr id="7" name="TextBox 6"/>
          <p:cNvSpPr txBox="1"/>
          <p:nvPr/>
        </p:nvSpPr>
        <p:spPr>
          <a:xfrm>
            <a:off x="4191000" y="3383788"/>
            <a:ext cx="6096000" cy="2308324"/>
          </a:xfrm>
          <a:prstGeom prst="rect">
            <a:avLst/>
          </a:prstGeom>
          <a:noFill/>
        </p:spPr>
        <p:txBody>
          <a:bodyPr wrap="square" rtlCol="0">
            <a:spAutoFit/>
          </a:bodyPr>
          <a:lstStyle/>
          <a:p>
            <a:pPr fontAlgn="base"/>
            <a:endParaRPr lang="en-US" i="1" dirty="0"/>
          </a:p>
          <a:p>
            <a:pPr algn="ctr" fontAlgn="base"/>
            <a:r>
              <a:rPr lang="en-US" i="1" dirty="0">
                <a:solidFill>
                  <a:srgbClr val="006600"/>
                </a:solidFill>
              </a:rPr>
              <a:t>The NAI mission is to </a:t>
            </a:r>
            <a:r>
              <a:rPr lang="en-US" b="1" i="1" dirty="0">
                <a:solidFill>
                  <a:srgbClr val="006600"/>
                </a:solidFill>
              </a:rPr>
              <a:t>recognize</a:t>
            </a:r>
            <a:r>
              <a:rPr lang="en-US" i="1" dirty="0">
                <a:solidFill>
                  <a:srgbClr val="006600"/>
                </a:solidFill>
              </a:rPr>
              <a:t> and </a:t>
            </a:r>
            <a:r>
              <a:rPr lang="en-US" b="1" i="1" dirty="0">
                <a:solidFill>
                  <a:srgbClr val="006600"/>
                </a:solidFill>
              </a:rPr>
              <a:t>encourage</a:t>
            </a:r>
            <a:r>
              <a:rPr lang="en-US" i="1" dirty="0">
                <a:solidFill>
                  <a:srgbClr val="006600"/>
                </a:solidFill>
              </a:rPr>
              <a:t> inventors with patents issued from the U.S. Patent and Trademark Office, </a:t>
            </a:r>
            <a:r>
              <a:rPr lang="en-US" b="1" i="1" dirty="0">
                <a:solidFill>
                  <a:srgbClr val="006600"/>
                </a:solidFill>
              </a:rPr>
              <a:t>enhance</a:t>
            </a:r>
            <a:r>
              <a:rPr lang="en-US" i="1" dirty="0">
                <a:solidFill>
                  <a:srgbClr val="006600"/>
                </a:solidFill>
              </a:rPr>
              <a:t> the visibility of academic technology and innovation, encourage the disclosure of intellectual property, </a:t>
            </a:r>
            <a:r>
              <a:rPr lang="en-US" b="1" i="1" dirty="0">
                <a:solidFill>
                  <a:srgbClr val="006600"/>
                </a:solidFill>
              </a:rPr>
              <a:t>educate </a:t>
            </a:r>
            <a:r>
              <a:rPr lang="en-US" i="1" dirty="0">
                <a:solidFill>
                  <a:srgbClr val="006600"/>
                </a:solidFill>
              </a:rPr>
              <a:t>and </a:t>
            </a:r>
            <a:r>
              <a:rPr lang="en-US" b="1" i="1" dirty="0">
                <a:solidFill>
                  <a:srgbClr val="006600"/>
                </a:solidFill>
              </a:rPr>
              <a:t>mentor</a:t>
            </a:r>
            <a:r>
              <a:rPr lang="en-US" i="1" dirty="0">
                <a:solidFill>
                  <a:srgbClr val="006600"/>
                </a:solidFill>
              </a:rPr>
              <a:t> innovative students, and translate the inventions of its members to benefit society.</a:t>
            </a:r>
            <a:r>
              <a:rPr lang="en-US" b="1" dirty="0"/>
              <a:t/>
            </a:r>
            <a:br>
              <a:rPr lang="en-US" b="1" dirty="0"/>
            </a:br>
            <a:endParaRPr lang="en-US" b="1" dirty="0"/>
          </a:p>
        </p:txBody>
      </p:sp>
      <p:sp>
        <p:nvSpPr>
          <p:cNvPr id="8" name="TextBox 7"/>
          <p:cNvSpPr txBox="1"/>
          <p:nvPr/>
        </p:nvSpPr>
        <p:spPr>
          <a:xfrm>
            <a:off x="2209800" y="1424331"/>
            <a:ext cx="5257800" cy="1985159"/>
          </a:xfrm>
          <a:prstGeom prst="rect">
            <a:avLst/>
          </a:prstGeom>
          <a:noFill/>
        </p:spPr>
        <p:txBody>
          <a:bodyPr wrap="square" rtlCol="0">
            <a:spAutoFit/>
          </a:bodyPr>
          <a:lstStyle/>
          <a:p>
            <a:pPr marL="274320" indent="-274320" fontAlgn="base">
              <a:spcBef>
                <a:spcPts val="600"/>
              </a:spcBef>
              <a:buFont typeface="Arial" panose="020B0604020202020204" pitchFamily="34" charset="0"/>
              <a:buChar char="•"/>
            </a:pPr>
            <a:r>
              <a:rPr lang="en-US" dirty="0"/>
              <a:t>Founded at USF in 2010 by Dr. Paul </a:t>
            </a:r>
            <a:r>
              <a:rPr lang="en-US" dirty="0" smtClean="0"/>
              <a:t>Sanberg.</a:t>
            </a:r>
            <a:endParaRPr lang="en-US" dirty="0"/>
          </a:p>
          <a:p>
            <a:pPr marL="274320" indent="-274320" fontAlgn="base">
              <a:spcBef>
                <a:spcPts val="600"/>
              </a:spcBef>
              <a:buFont typeface="Arial" panose="020B0604020202020204" pitchFamily="34" charset="0"/>
              <a:buChar char="•"/>
            </a:pPr>
            <a:r>
              <a:rPr lang="en-US" dirty="0"/>
              <a:t>501(c)(3) non-profit member </a:t>
            </a:r>
            <a:r>
              <a:rPr lang="en-US" dirty="0" smtClean="0"/>
              <a:t>organization. </a:t>
            </a:r>
            <a:endParaRPr lang="en-US" dirty="0"/>
          </a:p>
          <a:p>
            <a:pPr marL="274320" indent="-274320" fontAlgn="base">
              <a:spcBef>
                <a:spcPts val="600"/>
              </a:spcBef>
              <a:buFont typeface="Arial" panose="020B0604020202020204" pitchFamily="34" charset="0"/>
              <a:buChar char="•"/>
            </a:pPr>
            <a:r>
              <a:rPr lang="en-US" dirty="0"/>
              <a:t>U.S. and international universities, and governmental and non-profit research </a:t>
            </a:r>
            <a:r>
              <a:rPr lang="en-US" dirty="0" smtClean="0"/>
              <a:t>institutes.</a:t>
            </a:r>
            <a:endParaRPr lang="en-US" dirty="0"/>
          </a:p>
          <a:p>
            <a:pPr marL="274320" indent="-274320" fontAlgn="base">
              <a:spcBef>
                <a:spcPts val="600"/>
              </a:spcBef>
              <a:buFont typeface="Arial" panose="020B0604020202020204" pitchFamily="34" charset="0"/>
              <a:buChar char="•"/>
            </a:pPr>
            <a:r>
              <a:rPr lang="en-US" dirty="0"/>
              <a:t>3,000 individual inventor members and Fellows spanning more than </a:t>
            </a:r>
            <a:r>
              <a:rPr lang="en-US" dirty="0" smtClean="0"/>
              <a:t>240 institutions.</a:t>
            </a:r>
            <a:endParaRPr lang="en-US" dirty="0"/>
          </a:p>
        </p:txBody>
      </p:sp>
      <p:pic>
        <p:nvPicPr>
          <p:cNvPr id="9" name="Picture 8"/>
          <p:cNvPicPr/>
          <p:nvPr/>
        </p:nvPicPr>
        <p:blipFill>
          <a:blip r:embed="rId3" cstate="print">
            <a:extLst>
              <a:ext uri="{28A0092B-C50C-407E-A947-70E740481C1C}">
                <a14:useLocalDpi xmlns:a14="http://schemas.microsoft.com/office/drawing/2010/main" val="0"/>
              </a:ext>
            </a:extLst>
          </a:blip>
          <a:stretch>
            <a:fillRect/>
          </a:stretch>
        </p:blipFill>
        <p:spPr>
          <a:xfrm>
            <a:off x="2302476" y="3513300"/>
            <a:ext cx="1524000" cy="21788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626251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6248" y="328931"/>
            <a:ext cx="9035437" cy="993100"/>
          </a:xfrm>
        </p:spPr>
        <p:txBody>
          <a:bodyPr>
            <a:normAutofit/>
          </a:bodyPr>
          <a:lstStyle/>
          <a:p>
            <a:pPr algn="ctr"/>
            <a:r>
              <a:rPr lang="en-US" sz="3600" i="1" dirty="0">
                <a:solidFill>
                  <a:schemeClr val="tx1"/>
                </a:solidFill>
                <a:latin typeface="+mn-lt"/>
              </a:rPr>
              <a:t>USF Chapter Of the NAI</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185946" y="1025996"/>
            <a:ext cx="2396928" cy="55928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827863" y="1465844"/>
            <a:ext cx="8039299" cy="329320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4320" indent="-274320">
              <a:spcBef>
                <a:spcPts val="600"/>
              </a:spcBef>
              <a:buFont typeface="Arial" pitchFamily="34" charset="0"/>
              <a:buChar char="•"/>
              <a:defRPr/>
            </a:pPr>
            <a:r>
              <a:rPr lang="en-US" sz="1400" dirty="0"/>
              <a:t>USF became the Founding Chapter of the National Academy of Inventors (NAI) </a:t>
            </a:r>
            <a:r>
              <a:rPr lang="en-US" sz="1400" dirty="0" smtClean="0"/>
              <a:t>with </a:t>
            </a:r>
            <a:r>
              <a:rPr lang="en-US" sz="1400" dirty="0"/>
              <a:t>131 members.</a:t>
            </a:r>
          </a:p>
          <a:p>
            <a:pPr marL="274320" indent="-274320">
              <a:spcBef>
                <a:spcPts val="600"/>
              </a:spcBef>
              <a:buFont typeface="Arial" pitchFamily="34" charset="0"/>
              <a:buChar char="•"/>
              <a:defRPr/>
            </a:pPr>
            <a:r>
              <a:rPr lang="en-US" sz="1400" dirty="0" smtClean="0"/>
              <a:t>Today</a:t>
            </a:r>
            <a:r>
              <a:rPr lang="en-US" sz="1400" dirty="0"/>
              <a:t>, the USF Chapter has over 400 regular and honorary members, and is the largest chapter in the NAI.</a:t>
            </a:r>
          </a:p>
          <a:p>
            <a:pPr marL="274320" indent="-274320">
              <a:spcBef>
                <a:spcPts val="600"/>
              </a:spcBef>
              <a:buFont typeface="Arial" pitchFamily="34" charset="0"/>
              <a:buChar char="•"/>
              <a:defRPr/>
            </a:pPr>
            <a:r>
              <a:rPr lang="en-US" sz="1400" dirty="0" smtClean="0"/>
              <a:t>USF </a:t>
            </a:r>
            <a:r>
              <a:rPr lang="en-US" sz="1400" dirty="0"/>
              <a:t>has received 859 issued US patents since FY2007, with 73 originating from USF CMS. </a:t>
            </a:r>
          </a:p>
          <a:p>
            <a:pPr marL="274320" indent="-274320">
              <a:spcBef>
                <a:spcPts val="600"/>
              </a:spcBef>
              <a:buFont typeface="Arial" pitchFamily="34" charset="0"/>
              <a:buChar char="•"/>
              <a:defRPr/>
            </a:pPr>
            <a:r>
              <a:rPr lang="en-US" sz="1400" dirty="0" smtClean="0">
                <a:cs typeface="Arial" panose="020B0604020202020204" pitchFamily="34" charset="0"/>
              </a:rPr>
              <a:t>The </a:t>
            </a:r>
            <a:r>
              <a:rPr lang="en-US" sz="1400" dirty="0">
                <a:cs typeface="Arial" panose="020B0604020202020204" pitchFamily="34" charset="0"/>
              </a:rPr>
              <a:t>NAI’s mission is to educate and mentor innovative students, and translate the inventions of its members to benefit society. </a:t>
            </a:r>
          </a:p>
          <a:p>
            <a:pPr marL="274320" indent="-274320">
              <a:spcBef>
                <a:spcPts val="600"/>
              </a:spcBef>
              <a:buFont typeface="Arial" pitchFamily="34" charset="0"/>
              <a:buChar char="•"/>
              <a:defRPr/>
            </a:pPr>
            <a:r>
              <a:rPr lang="en-US" sz="1400" dirty="0" smtClean="0">
                <a:cs typeface="Arial" panose="020B0604020202020204" pitchFamily="34" charset="0"/>
              </a:rPr>
              <a:t>Examples </a:t>
            </a:r>
            <a:r>
              <a:rPr lang="en-US" sz="1400" dirty="0">
                <a:cs typeface="Arial" panose="020B0604020202020204" pitchFamily="34" charset="0"/>
              </a:rPr>
              <a:t>include:</a:t>
            </a:r>
          </a:p>
          <a:p>
            <a:pPr marL="731520" lvl="3" indent="-274320">
              <a:spcBef>
                <a:spcPts val="600"/>
              </a:spcBef>
              <a:buFont typeface="Arial" pitchFamily="34" charset="0"/>
              <a:buChar char="•"/>
              <a:defRPr/>
            </a:pPr>
            <a:r>
              <a:rPr lang="en-US" sz="1400" dirty="0" smtClean="0"/>
              <a:t>Sponsor </a:t>
            </a:r>
            <a:r>
              <a:rPr lang="en-US" sz="1400" dirty="0"/>
              <a:t>partner seminars and workshops in conjunction with USF Patents and Licensing.</a:t>
            </a:r>
          </a:p>
          <a:p>
            <a:pPr marL="731520" lvl="3" indent="-274320">
              <a:spcBef>
                <a:spcPts val="600"/>
              </a:spcBef>
              <a:buFont typeface="Arial" pitchFamily="34" charset="0"/>
              <a:buChar char="•"/>
              <a:defRPr/>
            </a:pPr>
            <a:r>
              <a:rPr lang="en-US" sz="1400" dirty="0" smtClean="0">
                <a:cs typeface="Arial" panose="020B0604020202020204" pitchFamily="34" charset="0"/>
              </a:rPr>
              <a:t>Serve </a:t>
            </a:r>
            <a:r>
              <a:rPr lang="en-US" sz="1400" dirty="0">
                <a:cs typeface="Arial" panose="020B0604020202020204" pitchFamily="34" charset="0"/>
              </a:rPr>
              <a:t>as judges and mentors in STEM and innovation-related events and competitions.</a:t>
            </a:r>
          </a:p>
          <a:p>
            <a:pPr marL="731520" lvl="3" indent="-274320">
              <a:spcBef>
                <a:spcPts val="600"/>
              </a:spcBef>
              <a:buFont typeface="Arial" pitchFamily="34" charset="0"/>
              <a:buChar char="•"/>
              <a:defRPr/>
            </a:pPr>
            <a:r>
              <a:rPr lang="en-US" sz="1400" dirty="0" smtClean="0">
                <a:cs typeface="Arial" panose="020B0604020202020204" pitchFamily="34" charset="0"/>
              </a:rPr>
              <a:t>Semi-annual </a:t>
            </a:r>
            <a:r>
              <a:rPr lang="en-US" sz="1400" dirty="0">
                <a:cs typeface="Arial" panose="020B0604020202020204" pitchFamily="34" charset="0"/>
              </a:rPr>
              <a:t>workshops for training in Technology, Innovation &amp; </a:t>
            </a:r>
            <a:r>
              <a:rPr lang="en-US" sz="1400" dirty="0" smtClean="0">
                <a:cs typeface="Arial" panose="020B0604020202020204" pitchFamily="34" charset="0"/>
              </a:rPr>
              <a:t>Entrepreneurship.</a:t>
            </a:r>
            <a:endParaRPr lang="en-US" sz="1400" dirty="0">
              <a:cs typeface="Arial" panose="020B0604020202020204" pitchFamily="34" charset="0"/>
            </a:endParaRPr>
          </a:p>
          <a:p>
            <a:pPr marL="274320" indent="-274320">
              <a:spcBef>
                <a:spcPts val="600"/>
              </a:spcBef>
              <a:buFont typeface="Arial" panose="020B0604020202020204" pitchFamily="34" charset="0"/>
              <a:buChar char="•"/>
              <a:defRPr/>
            </a:pPr>
            <a:r>
              <a:rPr lang="en-US" altLang="en-US" sz="1400" dirty="0" smtClean="0">
                <a:cs typeface="Arial" panose="020B0604020202020204" pitchFamily="34" charset="0"/>
              </a:rPr>
              <a:t>Following </a:t>
            </a:r>
            <a:r>
              <a:rPr lang="en-US" altLang="en-US" sz="1400" dirty="0">
                <a:cs typeface="Arial" panose="020B0604020202020204" pitchFamily="34" charset="0"/>
              </a:rPr>
              <a:t>are a few </a:t>
            </a:r>
            <a:r>
              <a:rPr lang="en-US" altLang="en-US" sz="1400" dirty="0" smtClean="0">
                <a:cs typeface="Arial" panose="020B0604020202020204" pitchFamily="34" charset="0"/>
              </a:rPr>
              <a:t>USF examples </a:t>
            </a:r>
            <a:r>
              <a:rPr lang="en-US" altLang="en-US" sz="1400" dirty="0">
                <a:cs typeface="Arial" panose="020B0604020202020204" pitchFamily="34" charset="0"/>
              </a:rPr>
              <a:t>supported by USF CMS and USF NAI Chapter </a:t>
            </a:r>
            <a:r>
              <a:rPr lang="en-US" altLang="en-US" sz="1400" dirty="0" smtClean="0">
                <a:cs typeface="Arial" panose="020B0604020202020204" pitchFamily="34" charset="0"/>
              </a:rPr>
              <a:t>members.</a:t>
            </a:r>
            <a:endParaRPr lang="en-US" sz="1400" dirty="0"/>
          </a:p>
          <a:p>
            <a:pPr marL="342900" indent="-342900">
              <a:buFont typeface="Arial" pitchFamily="34" charset="0"/>
              <a:buChar char="•"/>
              <a:defRPr/>
            </a:pPr>
            <a:endParaRPr lang="en-US" sz="1400" dirty="0">
              <a:solidFill>
                <a:prstClr val="black"/>
              </a:solidFill>
            </a:endParaRPr>
          </a:p>
        </p:txBody>
      </p:sp>
      <p:pic>
        <p:nvPicPr>
          <p:cNvPr id="9" name="Picture 2" descr="http://innovation.usf.edu/nai/images/slides/slide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9924" y="4974497"/>
            <a:ext cx="4454275" cy="17157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1017975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233" y="322812"/>
            <a:ext cx="11747157" cy="1143000"/>
          </a:xfrm>
        </p:spPr>
        <p:txBody>
          <a:bodyPr/>
          <a:lstStyle/>
          <a:p>
            <a:r>
              <a:rPr lang="en-US" sz="3600" i="1" dirty="0" smtClean="0">
                <a:solidFill>
                  <a:schemeClr val="tx1"/>
                </a:solidFill>
                <a:latin typeface="+mn-lt"/>
              </a:rPr>
              <a:t>Pinellas County Schools (PCS) </a:t>
            </a:r>
            <a:r>
              <a:rPr lang="en-US" sz="3600" i="1" dirty="0">
                <a:solidFill>
                  <a:schemeClr val="tx1"/>
                </a:solidFill>
                <a:latin typeface="+mn-lt"/>
              </a:rPr>
              <a:t>Invention </a:t>
            </a:r>
            <a:r>
              <a:rPr lang="en-US" sz="3600" i="1" dirty="0" smtClean="0">
                <a:solidFill>
                  <a:schemeClr val="tx1"/>
                </a:solidFill>
                <a:latin typeface="+mn-lt"/>
              </a:rPr>
              <a:t>Convention - STEM</a:t>
            </a:r>
            <a:endParaRPr lang="en-US" sz="3600" i="1" dirty="0">
              <a:solidFill>
                <a:schemeClr val="tx1"/>
              </a:solidFill>
              <a:latin typeface="+mn-lt"/>
            </a:endParaRPr>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81233" y="1687478"/>
            <a:ext cx="3164553" cy="4654210"/>
          </a:xfrm>
        </p:spPr>
      </p:pic>
      <p:sp>
        <p:nvSpPr>
          <p:cNvPr id="3" name="Content Placeholder 2"/>
          <p:cNvSpPr>
            <a:spLocks noGrp="1"/>
          </p:cNvSpPr>
          <p:nvPr>
            <p:ph sz="half" idx="2"/>
          </p:nvPr>
        </p:nvSpPr>
        <p:spPr>
          <a:xfrm>
            <a:off x="3743888" y="1687478"/>
            <a:ext cx="4848177" cy="4869841"/>
          </a:xfrm>
        </p:spPr>
        <p:txBody>
          <a:bodyPr>
            <a:noAutofit/>
          </a:bodyPr>
          <a:lstStyle/>
          <a:p>
            <a:pPr>
              <a:spcBef>
                <a:spcPts val="600"/>
              </a:spcBef>
              <a:buClrTx/>
              <a:buSzPct val="100000"/>
              <a:buFont typeface="Arial" panose="020B0604020202020204" pitchFamily="34" charset="0"/>
              <a:buChar char="•"/>
              <a:defRPr/>
            </a:pPr>
            <a:r>
              <a:rPr lang="en-US" sz="1400" dirty="0"/>
              <a:t>Members of the USF Chapter of the NAI served as judges in PCS’s 2015 and 2016 Invention Convention.</a:t>
            </a:r>
          </a:p>
          <a:p>
            <a:pPr>
              <a:spcBef>
                <a:spcPts val="600"/>
              </a:spcBef>
              <a:buClrTx/>
              <a:buSzPct val="100000"/>
              <a:buFont typeface="Arial" panose="020B0604020202020204" pitchFamily="34" charset="0"/>
              <a:buChar char="•"/>
              <a:defRPr/>
            </a:pPr>
            <a:r>
              <a:rPr lang="en-US" altLang="en-US" sz="1400" dirty="0" smtClean="0"/>
              <a:t>It </a:t>
            </a:r>
            <a:r>
              <a:rPr lang="en-US" altLang="en-US" sz="1400" dirty="0"/>
              <a:t>has been estimated that 75% of </a:t>
            </a:r>
            <a:r>
              <a:rPr lang="en-US" altLang="en-US" sz="1400" dirty="0" smtClean="0"/>
              <a:t>future Career </a:t>
            </a:r>
            <a:r>
              <a:rPr lang="en-US" altLang="en-US" sz="1400" dirty="0"/>
              <a:t>and Technical (CT) jobs will </a:t>
            </a:r>
            <a:r>
              <a:rPr lang="en-US" altLang="en-US" sz="1400" dirty="0">
                <a:effectLst>
                  <a:outerShdw blurRad="38100" dist="38100" dir="2700000" algn="tl">
                    <a:srgbClr val="C0C0C0"/>
                  </a:outerShdw>
                </a:effectLst>
              </a:rPr>
              <a:t>require</a:t>
            </a:r>
            <a:r>
              <a:rPr lang="en-US" altLang="en-US" sz="1400" dirty="0"/>
              <a:t> STEM skills. </a:t>
            </a:r>
            <a:endParaRPr lang="en-US" altLang="en-US" sz="1400" dirty="0" smtClean="0"/>
          </a:p>
          <a:p>
            <a:pPr>
              <a:spcBef>
                <a:spcPts val="600"/>
              </a:spcBef>
              <a:buClrTx/>
              <a:buSzPct val="100000"/>
              <a:buFont typeface="Arial" panose="020B0604020202020204" pitchFamily="34" charset="0"/>
              <a:buChar char="•"/>
              <a:defRPr/>
            </a:pPr>
            <a:r>
              <a:rPr lang="en-US" altLang="en-US" sz="1400" dirty="0" smtClean="0"/>
              <a:t>Industries such as:</a:t>
            </a:r>
            <a:endParaRPr lang="en-US" altLang="en-US" sz="1400" dirty="0"/>
          </a:p>
          <a:p>
            <a:pPr marL="822960" lvl="3" indent="-274320">
              <a:spcBef>
                <a:spcPts val="600"/>
              </a:spcBef>
              <a:buClrTx/>
              <a:buFont typeface="Arial" panose="020B0604020202020204" pitchFamily="34" charset="0"/>
              <a:buChar char="•"/>
              <a:defRPr/>
            </a:pPr>
            <a:r>
              <a:rPr lang="en-US" altLang="en-US" sz="1400" dirty="0" smtClean="0">
                <a:effectLst>
                  <a:outerShdw blurRad="38100" dist="38100" dir="2700000" algn="tl">
                    <a:srgbClr val="C0C0C0"/>
                  </a:outerShdw>
                </a:effectLst>
              </a:rPr>
              <a:t>Healthcare</a:t>
            </a:r>
            <a:endParaRPr lang="en-US" altLang="en-US" sz="1400" dirty="0"/>
          </a:p>
          <a:p>
            <a:pPr marL="822960" lvl="3" indent="-274320">
              <a:spcBef>
                <a:spcPts val="600"/>
              </a:spcBef>
              <a:buClrTx/>
              <a:buFont typeface="Arial" panose="020B0604020202020204" pitchFamily="34" charset="0"/>
              <a:buChar char="•"/>
              <a:defRPr/>
            </a:pPr>
            <a:r>
              <a:rPr lang="en-US" altLang="en-US" sz="1400" dirty="0" smtClean="0"/>
              <a:t>Aerospace </a:t>
            </a:r>
            <a:endParaRPr lang="en-US" altLang="en-US" sz="1400" dirty="0"/>
          </a:p>
          <a:p>
            <a:pPr marL="822960" lvl="3" indent="-274320">
              <a:spcBef>
                <a:spcPts val="600"/>
              </a:spcBef>
              <a:buClrTx/>
              <a:buFont typeface="Arial" panose="020B0604020202020204" pitchFamily="34" charset="0"/>
              <a:buChar char="•"/>
              <a:defRPr/>
            </a:pPr>
            <a:r>
              <a:rPr lang="en-US" altLang="en-US" sz="1400" dirty="0"/>
              <a:t>Computers</a:t>
            </a:r>
          </a:p>
          <a:p>
            <a:pPr marL="822960" lvl="3" indent="-274320">
              <a:spcBef>
                <a:spcPts val="600"/>
              </a:spcBef>
              <a:buClrTx/>
              <a:buFont typeface="Arial" panose="020B0604020202020204" pitchFamily="34" charset="0"/>
              <a:buChar char="•"/>
              <a:defRPr/>
            </a:pPr>
            <a:r>
              <a:rPr lang="en-US" altLang="en-US" sz="1400" dirty="0" err="1" smtClean="0">
                <a:effectLst>
                  <a:outerShdw blurRad="38100" dist="38100" dir="2700000" algn="tl">
                    <a:srgbClr val="C0C0C0"/>
                  </a:outerShdw>
                </a:effectLst>
              </a:rPr>
              <a:t>BioScience</a:t>
            </a:r>
            <a:endParaRPr lang="en-US" altLang="en-US" sz="1400" dirty="0"/>
          </a:p>
          <a:p>
            <a:pPr marL="822960" lvl="3" indent="-274320">
              <a:spcBef>
                <a:spcPts val="600"/>
              </a:spcBef>
              <a:buClrTx/>
              <a:buFont typeface="Arial" panose="020B0604020202020204" pitchFamily="34" charset="0"/>
              <a:buChar char="•"/>
              <a:defRPr/>
            </a:pPr>
            <a:r>
              <a:rPr lang="en-US" altLang="en-US" sz="1400" dirty="0" smtClean="0">
                <a:effectLst>
                  <a:outerShdw blurRad="38100" dist="38100" dir="2700000" algn="tl">
                    <a:srgbClr val="C0C0C0"/>
                  </a:outerShdw>
                </a:effectLst>
              </a:rPr>
              <a:t>Financial</a:t>
            </a:r>
            <a:r>
              <a:rPr lang="en-US" altLang="en-US" sz="1400" dirty="0" smtClean="0"/>
              <a:t> </a:t>
            </a:r>
            <a:endParaRPr lang="en-US" altLang="en-US" sz="1400" dirty="0"/>
          </a:p>
          <a:p>
            <a:pPr marL="822960" lvl="3" indent="-274320">
              <a:spcBef>
                <a:spcPts val="600"/>
              </a:spcBef>
              <a:buClrTx/>
              <a:buFont typeface="Arial" panose="020B0604020202020204" pitchFamily="34" charset="0"/>
              <a:buChar char="•"/>
              <a:defRPr/>
            </a:pPr>
            <a:r>
              <a:rPr lang="en-US" altLang="en-US" sz="1400" dirty="0" smtClean="0"/>
              <a:t>Marine Science/Oceanography</a:t>
            </a:r>
          </a:p>
          <a:p>
            <a:pPr marL="822960" lvl="3" indent="-274320">
              <a:spcBef>
                <a:spcPts val="600"/>
              </a:spcBef>
              <a:buClrTx/>
              <a:buFont typeface="Arial" panose="020B0604020202020204" pitchFamily="34" charset="0"/>
              <a:buChar char="•"/>
              <a:defRPr/>
            </a:pPr>
            <a:r>
              <a:rPr lang="en-US" altLang="en-US" sz="1400" dirty="0" smtClean="0"/>
              <a:t>Ocean Engineering</a:t>
            </a:r>
            <a:endParaRPr lang="en-US" altLang="en-US" sz="1400" dirty="0"/>
          </a:p>
          <a:p>
            <a:pPr marL="822960" lvl="3" indent="-274320">
              <a:spcBef>
                <a:spcPts val="600"/>
              </a:spcBef>
              <a:buClrTx/>
              <a:buFont typeface="Arial" panose="020B0604020202020204" pitchFamily="34" charset="0"/>
              <a:buChar char="•"/>
              <a:defRPr/>
            </a:pPr>
            <a:r>
              <a:rPr lang="en-US" altLang="en-US" sz="1400" dirty="0" smtClean="0"/>
              <a:t>Manufacturing</a:t>
            </a:r>
          </a:p>
          <a:p>
            <a:pPr marL="822960" lvl="3" indent="-274320">
              <a:spcBef>
                <a:spcPts val="600"/>
              </a:spcBef>
              <a:buClrTx/>
              <a:buFont typeface="Arial" panose="020B0604020202020204" pitchFamily="34" charset="0"/>
              <a:buChar char="•"/>
              <a:defRPr/>
            </a:pPr>
            <a:r>
              <a:rPr lang="en-US" altLang="en-US" sz="1400" dirty="0" smtClean="0"/>
              <a:t>And many others</a:t>
            </a:r>
            <a:endParaRPr lang="en-US" altLang="en-US" sz="1400" dirty="0"/>
          </a:p>
          <a:p>
            <a:pPr>
              <a:lnSpc>
                <a:spcPct val="110000"/>
              </a:lnSpc>
              <a:spcBef>
                <a:spcPts val="600"/>
              </a:spcBef>
              <a:buClrTx/>
              <a:buSzPct val="100000"/>
              <a:buFont typeface="Arial" panose="020B0604020202020204" pitchFamily="34" charset="0"/>
              <a:buChar char="•"/>
              <a:defRPr/>
            </a:pPr>
            <a:r>
              <a:rPr lang="en-US" altLang="en-US" sz="1400" dirty="0"/>
              <a:t>By endeavoring to </a:t>
            </a:r>
            <a:r>
              <a:rPr lang="en-US" altLang="en-US" sz="1400" dirty="0">
                <a:effectLst>
                  <a:outerShdw blurRad="38100" dist="38100" dir="2700000" algn="tl">
                    <a:srgbClr val="C0C0C0"/>
                  </a:outerShdw>
                </a:effectLst>
              </a:rPr>
              <a:t>blend</a:t>
            </a:r>
            <a:r>
              <a:rPr lang="en-US" altLang="en-US" sz="1400" dirty="0"/>
              <a:t> science, technology, engineering, and math in its approach, STEM education seeks to create learning </a:t>
            </a:r>
            <a:r>
              <a:rPr lang="en-US" altLang="en-US" sz="1400" dirty="0">
                <a:effectLst>
                  <a:outerShdw blurRad="38100" dist="38100" dir="2700000" algn="tl">
                    <a:srgbClr val="C0C0C0"/>
                  </a:outerShdw>
                </a:effectLst>
              </a:rPr>
              <a:t>opportunities</a:t>
            </a:r>
            <a:r>
              <a:rPr lang="en-US" altLang="en-US" sz="1400" dirty="0"/>
              <a:t> and skill development for </a:t>
            </a:r>
            <a:r>
              <a:rPr lang="en-US" altLang="en-US" sz="1400" dirty="0">
                <a:effectLst>
                  <a:outerShdw blurRad="38100" dist="38100" dir="2700000" algn="tl">
                    <a:srgbClr val="C0C0C0"/>
                  </a:outerShdw>
                </a:effectLst>
              </a:rPr>
              <a:t>all </a:t>
            </a:r>
            <a:r>
              <a:rPr lang="en-US" altLang="en-US" sz="1400" dirty="0"/>
              <a:t>students. </a:t>
            </a:r>
          </a:p>
          <a:p>
            <a:pPr>
              <a:lnSpc>
                <a:spcPct val="110000"/>
              </a:lnSpc>
              <a:spcBef>
                <a:spcPts val="600"/>
              </a:spcBef>
              <a:buClrTx/>
              <a:buSzPct val="100000"/>
              <a:buFont typeface="Arial" panose="020B0604020202020204" pitchFamily="34" charset="0"/>
              <a:buChar char="•"/>
              <a:defRPr/>
            </a:pPr>
            <a:endParaRPr lang="en-US" altLang="en-US" sz="1400" dirty="0" smtClean="0">
              <a:solidFill>
                <a:srgbClr val="262626"/>
              </a:solidFill>
            </a:endParaRPr>
          </a:p>
          <a:p>
            <a:pPr>
              <a:lnSpc>
                <a:spcPct val="110000"/>
              </a:lnSpc>
              <a:spcBef>
                <a:spcPts val="600"/>
              </a:spcBef>
              <a:buClrTx/>
              <a:buSzPct val="100000"/>
              <a:buFont typeface="Arial" panose="020B0604020202020204" pitchFamily="34" charset="0"/>
              <a:buChar char="•"/>
              <a:defRPr/>
            </a:pPr>
            <a:endParaRPr lang="en-US" altLang="en-US" sz="1400" dirty="0">
              <a:solidFill>
                <a:srgbClr val="262626"/>
              </a:solidFill>
            </a:endParaRPr>
          </a:p>
          <a:p>
            <a:endParaRPr lang="en-US" sz="1400" dirty="0"/>
          </a:p>
        </p:txBody>
      </p:sp>
      <p:sp>
        <p:nvSpPr>
          <p:cNvPr id="4" name="Slide Number Placeholder 3"/>
          <p:cNvSpPr>
            <a:spLocks noGrp="1"/>
          </p:cNvSpPr>
          <p:nvPr>
            <p:ph type="sldNum" sz="quarter" idx="12"/>
          </p:nvPr>
        </p:nvSpPr>
        <p:spPr/>
        <p:txBody>
          <a:bodyPr/>
          <a:lstStyle/>
          <a:p>
            <a:pPr>
              <a:defRPr/>
            </a:pPr>
            <a:endParaRPr lang="en-US" altLang="en-US" dirty="0" smtClean="0">
              <a:solidFill>
                <a:srgbClr val="000000"/>
              </a:solidFill>
            </a:endParaRPr>
          </a:p>
          <a:p>
            <a:pPr>
              <a:defRPr/>
            </a:pPr>
            <a:endParaRPr lang="en-US" altLang="en-US" dirty="0">
              <a:solidFill>
                <a:srgbClr val="000000"/>
              </a:solidFill>
            </a:endParaRPr>
          </a:p>
          <a:p>
            <a:pPr>
              <a:defRPr/>
            </a:pPr>
            <a:endParaRPr lang="en-US" altLang="en-US" dirty="0">
              <a:solidFill>
                <a:srgbClr val="000000"/>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9257" y="4604347"/>
            <a:ext cx="2175337" cy="163150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4755" y="2004190"/>
            <a:ext cx="2389839" cy="1926503"/>
          </a:xfrm>
          <a:prstGeom prst="rect">
            <a:avLst/>
          </a:prstGeom>
        </p:spPr>
      </p:pic>
    </p:spTree>
    <p:extLst>
      <p:ext uri="{BB962C8B-B14F-4D97-AF65-F5344CB8AC3E}">
        <p14:creationId xmlns:p14="http://schemas.microsoft.com/office/powerpoint/2010/main" val="964888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7494" y="63196"/>
            <a:ext cx="8417011" cy="1143000"/>
          </a:xfrm>
        </p:spPr>
        <p:txBody>
          <a:bodyPr>
            <a:normAutofit/>
          </a:bodyPr>
          <a:lstStyle/>
          <a:p>
            <a:pPr algn="ctr"/>
            <a:r>
              <a:rPr lang="en-US" sz="3600" i="1" dirty="0">
                <a:solidFill>
                  <a:prstClr val="black"/>
                </a:solidFill>
                <a:latin typeface="+mn-lt"/>
              </a:rPr>
              <a:t>USF Young Innovator </a:t>
            </a:r>
            <a:r>
              <a:rPr lang="en-US" sz="3600" i="1" dirty="0" smtClean="0">
                <a:solidFill>
                  <a:prstClr val="black"/>
                </a:solidFill>
                <a:latin typeface="+mn-lt"/>
              </a:rPr>
              <a:t>Competition - STEM</a:t>
            </a:r>
            <a:endParaRPr lang="en-US" sz="3600" i="1" dirty="0">
              <a:solidFill>
                <a:schemeClr val="tx1"/>
              </a:solidFill>
              <a:latin typeface="+mn-lt"/>
            </a:endParaRPr>
          </a:p>
        </p:txBody>
      </p:sp>
      <p:sp>
        <p:nvSpPr>
          <p:cNvPr id="7" name="Rectangle 6"/>
          <p:cNvSpPr/>
          <p:nvPr/>
        </p:nvSpPr>
        <p:spPr>
          <a:xfrm>
            <a:off x="1752599" y="1299520"/>
            <a:ext cx="8686800" cy="363176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4320" indent="-274320">
              <a:spcBef>
                <a:spcPts val="600"/>
              </a:spcBef>
              <a:buFont typeface="Arial" pitchFamily="34" charset="0"/>
              <a:buChar char="•"/>
              <a:defRPr/>
            </a:pPr>
            <a:r>
              <a:rPr lang="en-US" sz="2000" dirty="0">
                <a:solidFill>
                  <a:prstClr val="black"/>
                </a:solidFill>
              </a:rPr>
              <a:t>Annual competition since 2007, which recognizes Tampa Bay area youth </a:t>
            </a:r>
            <a:r>
              <a:rPr lang="en-US" sz="2000" dirty="0" smtClean="0">
                <a:solidFill>
                  <a:prstClr val="black"/>
                </a:solidFill>
              </a:rPr>
              <a:t>innovators.</a:t>
            </a:r>
            <a:endParaRPr lang="en-US" sz="2000" dirty="0">
              <a:solidFill>
                <a:prstClr val="black"/>
              </a:solidFill>
            </a:endParaRPr>
          </a:p>
          <a:p>
            <a:pPr marL="274320" indent="-274320">
              <a:spcBef>
                <a:spcPts val="600"/>
              </a:spcBef>
              <a:buFont typeface="Arial" pitchFamily="34" charset="0"/>
              <a:buChar char="•"/>
              <a:defRPr/>
            </a:pPr>
            <a:r>
              <a:rPr lang="en-US" sz="2000" dirty="0">
                <a:solidFill>
                  <a:prstClr val="black"/>
                </a:solidFill>
              </a:rPr>
              <a:t>Final competition is held each year at USF on Edison’s birthday.</a:t>
            </a:r>
          </a:p>
          <a:p>
            <a:pPr marL="274320" indent="-274320">
              <a:spcBef>
                <a:spcPts val="600"/>
              </a:spcBef>
              <a:buFont typeface="Arial" pitchFamily="34" charset="0"/>
              <a:buChar char="•"/>
              <a:defRPr/>
            </a:pPr>
            <a:r>
              <a:rPr lang="en-US" sz="2000" dirty="0">
                <a:solidFill>
                  <a:prstClr val="black"/>
                </a:solidFill>
              </a:rPr>
              <a:t>Members of the USF Chapter of the NAI serve as second-round judges.</a:t>
            </a:r>
          </a:p>
          <a:p>
            <a:pPr marL="274320" indent="-274320">
              <a:spcBef>
                <a:spcPts val="600"/>
              </a:spcBef>
              <a:buSzPct val="95000"/>
              <a:buFont typeface="Arial" panose="020B0604020202020204" pitchFamily="34" charset="0"/>
              <a:buChar char="•"/>
            </a:pPr>
            <a:r>
              <a:rPr lang="en-US" sz="2000" dirty="0">
                <a:solidFill>
                  <a:prstClr val="black"/>
                </a:solidFill>
                <a:cs typeface="Arial" panose="020B0604020202020204" pitchFamily="34" charset="0"/>
              </a:rPr>
              <a:t>USF Young Innovator Competition</a:t>
            </a:r>
          </a:p>
          <a:p>
            <a:pPr marL="731520" lvl="3" indent="-274320">
              <a:spcBef>
                <a:spcPts val="600"/>
              </a:spcBef>
              <a:buSzPct val="85000"/>
              <a:buFont typeface="Arial" panose="020B0604020202020204" pitchFamily="34" charset="0"/>
              <a:buChar char="•"/>
            </a:pPr>
            <a:r>
              <a:rPr lang="en-US" sz="2000" dirty="0">
                <a:solidFill>
                  <a:prstClr val="black"/>
                </a:solidFill>
                <a:cs typeface="Arial" panose="020B0604020202020204" pitchFamily="34" charset="0"/>
              </a:rPr>
              <a:t>Open to all students K – </a:t>
            </a:r>
            <a:r>
              <a:rPr lang="en-US" sz="2000" dirty="0" smtClean="0">
                <a:solidFill>
                  <a:prstClr val="black"/>
                </a:solidFill>
                <a:cs typeface="Arial" panose="020B0604020202020204" pitchFamily="34" charset="0"/>
              </a:rPr>
              <a:t>8. </a:t>
            </a:r>
            <a:endParaRPr lang="en-US" sz="2000" dirty="0">
              <a:solidFill>
                <a:prstClr val="black"/>
              </a:solidFill>
              <a:cs typeface="Arial" panose="020B0604020202020204" pitchFamily="34" charset="0"/>
            </a:endParaRPr>
          </a:p>
          <a:p>
            <a:pPr marL="731520" lvl="3" indent="-274320">
              <a:spcBef>
                <a:spcPts val="600"/>
              </a:spcBef>
              <a:buSzPct val="85000"/>
              <a:buFont typeface="Arial" panose="020B0604020202020204" pitchFamily="34" charset="0"/>
              <a:buChar char="•"/>
            </a:pPr>
            <a:r>
              <a:rPr lang="en-US" sz="2000" dirty="0" smtClean="0">
                <a:solidFill>
                  <a:prstClr val="black"/>
                </a:solidFill>
                <a:cs typeface="Arial" panose="020B0604020202020204" pitchFamily="34" charset="0"/>
              </a:rPr>
              <a:t>2016 </a:t>
            </a:r>
            <a:r>
              <a:rPr lang="en-US" sz="2000" dirty="0">
                <a:solidFill>
                  <a:prstClr val="black"/>
                </a:solidFill>
                <a:cs typeface="Arial" panose="020B0604020202020204" pitchFamily="34" charset="0"/>
              </a:rPr>
              <a:t>competition drew over 700 entries from 5 Tampa Bay counties.</a:t>
            </a:r>
          </a:p>
          <a:p>
            <a:pPr marL="731520" lvl="3" indent="-274320">
              <a:spcBef>
                <a:spcPts val="600"/>
              </a:spcBef>
              <a:buSzPct val="85000"/>
              <a:buFont typeface="Arial" panose="020B0604020202020204" pitchFamily="34" charset="0"/>
              <a:buChar char="•"/>
            </a:pPr>
            <a:r>
              <a:rPr lang="en-US" sz="2000" dirty="0">
                <a:solidFill>
                  <a:prstClr val="black"/>
                </a:solidFill>
                <a:cs typeface="Arial" panose="020B0604020202020204" pitchFamily="34" charset="0"/>
              </a:rPr>
              <a:t>1</a:t>
            </a:r>
            <a:r>
              <a:rPr lang="en-US" sz="2000" baseline="30000" dirty="0">
                <a:solidFill>
                  <a:prstClr val="black"/>
                </a:solidFill>
                <a:cs typeface="Arial" panose="020B0604020202020204" pitchFamily="34" charset="0"/>
              </a:rPr>
              <a:t>st</a:t>
            </a:r>
            <a:r>
              <a:rPr lang="en-US" sz="2000" dirty="0">
                <a:solidFill>
                  <a:prstClr val="black"/>
                </a:solidFill>
                <a:cs typeface="Arial" panose="020B0604020202020204" pitchFamily="34" charset="0"/>
              </a:rPr>
              <a:t> competition winner and youngest member of the USF NAI Chapter received 1</a:t>
            </a:r>
            <a:r>
              <a:rPr lang="en-US" sz="2000" baseline="30000" dirty="0">
                <a:solidFill>
                  <a:prstClr val="black"/>
                </a:solidFill>
                <a:cs typeface="Arial" panose="020B0604020202020204" pitchFamily="34" charset="0"/>
              </a:rPr>
              <a:t>st</a:t>
            </a:r>
            <a:r>
              <a:rPr lang="en-US" sz="2000" dirty="0">
                <a:solidFill>
                  <a:prstClr val="black"/>
                </a:solidFill>
                <a:cs typeface="Arial" panose="020B0604020202020204" pitchFamily="34" charset="0"/>
              </a:rPr>
              <a:t> patent at age 11.</a:t>
            </a:r>
          </a:p>
          <a:p>
            <a:pPr marL="342900" indent="-342900">
              <a:buFont typeface="Arial" pitchFamily="34" charset="0"/>
              <a:buChar char="•"/>
              <a:defRPr/>
            </a:pPr>
            <a:endParaRPr lang="en-US" sz="2000" dirty="0">
              <a:solidFill>
                <a:prstClr val="black"/>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0222" y="4730682"/>
            <a:ext cx="1752600" cy="206806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3834" y="4719143"/>
            <a:ext cx="3124200" cy="20739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53769" y="4719143"/>
            <a:ext cx="3069118" cy="4068743"/>
          </a:xfrm>
          <a:prstGeom prst="rect">
            <a:avLst/>
          </a:prstGeom>
        </p:spPr>
      </p:pic>
    </p:spTree>
    <p:extLst>
      <p:ext uri="{BB962C8B-B14F-4D97-AF65-F5344CB8AC3E}">
        <p14:creationId xmlns:p14="http://schemas.microsoft.com/office/powerpoint/2010/main" val="12429384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0303" y="491546"/>
            <a:ext cx="8229600" cy="1143000"/>
          </a:xfrm>
        </p:spPr>
        <p:txBody>
          <a:bodyPr>
            <a:normAutofit/>
          </a:bodyPr>
          <a:lstStyle/>
          <a:p>
            <a:pPr algn="ctr"/>
            <a:r>
              <a:rPr lang="en-US" sz="3200" i="1" dirty="0">
                <a:solidFill>
                  <a:prstClr val="black"/>
                </a:solidFill>
                <a:latin typeface="+mn-lt"/>
              </a:rPr>
              <a:t>Semi-annual Workshops for Training in Technology, Innovation &amp; Entrepreneurship </a:t>
            </a:r>
            <a:endParaRPr lang="en-US" sz="3600" i="1" dirty="0">
              <a:solidFill>
                <a:schemeClr val="tx1"/>
              </a:solidFill>
              <a:latin typeface="+mn-lt"/>
            </a:endParaRPr>
          </a:p>
        </p:txBody>
      </p:sp>
      <p:sp>
        <p:nvSpPr>
          <p:cNvPr id="7" name="Rectangle 6"/>
          <p:cNvSpPr/>
          <p:nvPr/>
        </p:nvSpPr>
        <p:spPr>
          <a:xfrm>
            <a:off x="119579" y="1700488"/>
            <a:ext cx="11654424" cy="407803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lvl="0" indent="-285750">
              <a:spcBef>
                <a:spcPts val="600"/>
              </a:spcBef>
              <a:buFont typeface="Arial" panose="020B0604020202020204" pitchFamily="34" charset="0"/>
              <a:buChar char="•"/>
            </a:pPr>
            <a:r>
              <a:rPr lang="en-US" b="1" dirty="0" smtClean="0">
                <a:solidFill>
                  <a:prstClr val="black"/>
                </a:solidFill>
                <a:cs typeface="Arial" panose="020B0604020202020204" pitchFamily="34" charset="0"/>
              </a:rPr>
              <a:t>Spring 2016: "Collaborative </a:t>
            </a:r>
            <a:r>
              <a:rPr lang="en-US" b="1" dirty="0">
                <a:solidFill>
                  <a:prstClr val="black"/>
                </a:solidFill>
                <a:cs typeface="Arial" panose="020B0604020202020204" pitchFamily="34" charset="0"/>
              </a:rPr>
              <a:t>Innovation - From Ideas to Action: Panel discussion with Leaders of Tampa Bay's Incubators &amp; </a:t>
            </a:r>
            <a:r>
              <a:rPr lang="en-US" b="1" dirty="0" smtClean="0">
                <a:solidFill>
                  <a:prstClr val="black"/>
                </a:solidFill>
                <a:cs typeface="Arial" panose="020B0604020202020204" pitchFamily="34" charset="0"/>
              </a:rPr>
              <a:t>Accelerators“. </a:t>
            </a:r>
          </a:p>
          <a:p>
            <a:pPr marL="731520" lvl="2" indent="-274320">
              <a:spcBef>
                <a:spcPts val="600"/>
              </a:spcBef>
              <a:buFont typeface="Arial" panose="020B0604020202020204" pitchFamily="34" charset="0"/>
              <a:buChar char="•"/>
            </a:pPr>
            <a:r>
              <a:rPr lang="en-US" dirty="0" smtClean="0">
                <a:solidFill>
                  <a:prstClr val="black"/>
                </a:solidFill>
                <a:cs typeface="Arial" panose="020B0604020202020204" pitchFamily="34" charset="0"/>
              </a:rPr>
              <a:t>Moderator: Mark Sharpe. </a:t>
            </a:r>
            <a:r>
              <a:rPr lang="en-US" dirty="0"/>
              <a:t>Tampa Innovation Alliance (USF Tampa, </a:t>
            </a:r>
            <a:r>
              <a:rPr lang="en-US" dirty="0" smtClean="0"/>
              <a:t>Hillsboro). </a:t>
            </a:r>
          </a:p>
          <a:p>
            <a:pPr marL="731520" lvl="2" indent="-274320">
              <a:spcBef>
                <a:spcPts val="600"/>
              </a:spcBef>
              <a:buFont typeface="Arial" panose="020B0604020202020204" pitchFamily="34" charset="0"/>
              <a:buChar char="•"/>
            </a:pPr>
            <a:r>
              <a:rPr lang="en-US" dirty="0" smtClean="0">
                <a:solidFill>
                  <a:prstClr val="black"/>
                </a:solidFill>
                <a:cs typeface="Arial" panose="020B0604020202020204" pitchFamily="34" charset="0"/>
              </a:rPr>
              <a:t>Panelist: Steve Allen. </a:t>
            </a:r>
            <a:r>
              <a:rPr lang="en-US" dirty="0"/>
              <a:t>Technical Arts Facility for Innovation and Entrepreneurship – TAFFIE (</a:t>
            </a:r>
            <a:r>
              <a:rPr lang="en-US" dirty="0" smtClean="0"/>
              <a:t>Clearwater, Pinellas).</a:t>
            </a:r>
            <a:endParaRPr lang="en-US" dirty="0">
              <a:solidFill>
                <a:prstClr val="black"/>
              </a:solidFill>
              <a:cs typeface="Arial" panose="020B0604020202020204" pitchFamily="34" charset="0"/>
            </a:endParaRPr>
          </a:p>
          <a:p>
            <a:pPr marL="731520" lvl="2" indent="-274320">
              <a:spcBef>
                <a:spcPts val="600"/>
              </a:spcBef>
              <a:buFont typeface="Arial" panose="020B0604020202020204" pitchFamily="34" charset="0"/>
              <a:buChar char="•"/>
            </a:pPr>
            <a:r>
              <a:rPr lang="en-US" dirty="0" smtClean="0">
                <a:solidFill>
                  <a:prstClr val="black"/>
                </a:solidFill>
                <a:cs typeface="Arial" panose="020B0604020202020204" pitchFamily="34" charset="0"/>
              </a:rPr>
              <a:t>Panelist: Stephanie Ashley. </a:t>
            </a:r>
            <a:r>
              <a:rPr lang="en-US" dirty="0"/>
              <a:t>Business Incubation and Economic Development, USF Research Foundation, Inc. </a:t>
            </a:r>
            <a:r>
              <a:rPr lang="en-US" dirty="0" smtClean="0"/>
              <a:t>(USF Tampa</a:t>
            </a:r>
            <a:r>
              <a:rPr lang="en-US" dirty="0"/>
              <a:t>, </a:t>
            </a:r>
            <a:r>
              <a:rPr lang="en-US" dirty="0" smtClean="0"/>
              <a:t>Hillsboro).</a:t>
            </a:r>
          </a:p>
          <a:p>
            <a:pPr marL="731520" lvl="2" indent="-274320">
              <a:spcBef>
                <a:spcPts val="600"/>
              </a:spcBef>
              <a:buFont typeface="Arial" panose="020B0604020202020204" pitchFamily="34" charset="0"/>
              <a:buChar char="•"/>
            </a:pPr>
            <a:r>
              <a:rPr lang="en-US" dirty="0" smtClean="0">
                <a:solidFill>
                  <a:prstClr val="black"/>
                </a:solidFill>
                <a:cs typeface="Arial" panose="020B0604020202020204" pitchFamily="34" charset="0"/>
              </a:rPr>
              <a:t>Panelist: Tonya Elmore. </a:t>
            </a:r>
            <a:r>
              <a:rPr lang="en-US" dirty="0" smtClean="0"/>
              <a:t>Tampa </a:t>
            </a:r>
            <a:r>
              <a:rPr lang="en-US" dirty="0"/>
              <a:t>Bay Innovation Center - TEC Garage (St. </a:t>
            </a:r>
            <a:r>
              <a:rPr lang="en-US" dirty="0" smtClean="0"/>
              <a:t>Petersburg, Pinellas). </a:t>
            </a:r>
          </a:p>
          <a:p>
            <a:pPr marL="731520" lvl="2" indent="-274320">
              <a:spcBef>
                <a:spcPts val="600"/>
              </a:spcBef>
              <a:buFont typeface="Arial" panose="020B0604020202020204" pitchFamily="34" charset="0"/>
              <a:buChar char="•"/>
            </a:pPr>
            <a:r>
              <a:rPr lang="en-US" dirty="0" smtClean="0"/>
              <a:t>Panelist: </a:t>
            </a:r>
            <a:r>
              <a:rPr lang="en-US" dirty="0"/>
              <a:t>Linda</a:t>
            </a:r>
            <a:r>
              <a:rPr lang="en-US" dirty="0">
                <a:solidFill>
                  <a:prstClr val="black"/>
                </a:solidFill>
                <a:cs typeface="Arial" panose="020B0604020202020204" pitchFamily="34" charset="0"/>
              </a:rPr>
              <a:t> </a:t>
            </a:r>
            <a:r>
              <a:rPr lang="en-US" dirty="0" smtClean="0">
                <a:solidFill>
                  <a:prstClr val="black"/>
                </a:solidFill>
                <a:cs typeface="Arial" panose="020B0604020202020204" pitchFamily="34" charset="0"/>
              </a:rPr>
              <a:t>Olson. </a:t>
            </a:r>
            <a:r>
              <a:rPr lang="en-US" dirty="0" smtClean="0"/>
              <a:t>Tampa </a:t>
            </a:r>
            <a:r>
              <a:rPr lang="en-US" dirty="0"/>
              <a:t>Bay </a:t>
            </a:r>
            <a:r>
              <a:rPr lang="en-US" dirty="0" err="1"/>
              <a:t>WaVE</a:t>
            </a:r>
            <a:r>
              <a:rPr lang="en-US" dirty="0"/>
              <a:t> (Tampa, </a:t>
            </a:r>
            <a:r>
              <a:rPr lang="en-US" dirty="0" smtClean="0"/>
              <a:t>Hillsboro)</a:t>
            </a:r>
            <a:r>
              <a:rPr lang="en-US" dirty="0" smtClean="0">
                <a:solidFill>
                  <a:prstClr val="black"/>
                </a:solidFill>
                <a:cs typeface="Arial" panose="020B0604020202020204" pitchFamily="34" charset="0"/>
              </a:rPr>
              <a:t>.</a:t>
            </a:r>
            <a:endParaRPr lang="en-US" dirty="0">
              <a:solidFill>
                <a:prstClr val="black"/>
              </a:solidFill>
              <a:cs typeface="Arial" panose="020B0604020202020204" pitchFamily="34" charset="0"/>
            </a:endParaRPr>
          </a:p>
          <a:p>
            <a:pPr lvl="0"/>
            <a:endParaRPr lang="en-US" dirty="0">
              <a:solidFill>
                <a:prstClr val="black"/>
              </a:solidFill>
              <a:latin typeface="Arial" panose="020B0604020202020204" pitchFamily="34" charset="0"/>
              <a:cs typeface="Arial" panose="020B0604020202020204" pitchFamily="34" charset="0"/>
            </a:endParaRPr>
          </a:p>
          <a:p>
            <a:pPr lvl="0"/>
            <a:endParaRPr lang="en-US" dirty="0">
              <a:solidFill>
                <a:prstClr val="black"/>
              </a:solidFill>
              <a:latin typeface="Arial" panose="020B0604020202020204" pitchFamily="34" charset="0"/>
              <a:cs typeface="Arial" panose="020B0604020202020204" pitchFamily="34" charset="0"/>
            </a:endParaRPr>
          </a:p>
          <a:p>
            <a:pPr lvl="0"/>
            <a:endParaRPr lang="en-US" dirty="0">
              <a:solidFill>
                <a:prstClr val="black"/>
              </a:solidFill>
              <a:latin typeface="Arial" panose="020B0604020202020204" pitchFamily="34" charset="0"/>
              <a:cs typeface="Arial" panose="020B0604020202020204" pitchFamily="34" charset="0"/>
            </a:endParaRPr>
          </a:p>
          <a:p>
            <a:pPr lvl="0"/>
            <a:endParaRPr lang="en-US" dirty="0">
              <a:solidFill>
                <a:prstClr val="black"/>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6418" y="4431769"/>
            <a:ext cx="2675582" cy="4670932"/>
          </a:xfrm>
          <a:prstGeom prst="rect">
            <a:avLst/>
          </a:prstGeom>
        </p:spPr>
      </p:pic>
      <p:sp>
        <p:nvSpPr>
          <p:cNvPr id="8" name="TextBox 7"/>
          <p:cNvSpPr txBox="1"/>
          <p:nvPr/>
        </p:nvSpPr>
        <p:spPr>
          <a:xfrm>
            <a:off x="119579" y="4749731"/>
            <a:ext cx="9156226" cy="2108269"/>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b="1" dirty="0" smtClean="0">
                <a:cs typeface="Arial" panose="020B0604020202020204" pitchFamily="34" charset="0"/>
              </a:rPr>
              <a:t>Fall 2016: </a:t>
            </a:r>
            <a:r>
              <a:rPr lang="en-US" dirty="0" smtClean="0">
                <a:cs typeface="Arial" panose="020B0604020202020204" pitchFamily="34" charset="0"/>
              </a:rPr>
              <a:t>“</a:t>
            </a:r>
            <a:r>
              <a:rPr lang="en-US" b="1" dirty="0" smtClean="0">
                <a:cs typeface="Arial" panose="020B0604020202020204" pitchFamily="34" charset="0"/>
              </a:rPr>
              <a:t>Nurturing </a:t>
            </a:r>
            <a:r>
              <a:rPr lang="en-US" b="1" dirty="0">
                <a:cs typeface="Arial" panose="020B0604020202020204" pitchFamily="34" charset="0"/>
              </a:rPr>
              <a:t>The Innovators Of Tomorrow: An Informational panel about becoming an National Science Foundation (NSF) I-Corps Program Mentor</a:t>
            </a:r>
            <a:r>
              <a:rPr lang="en-US" b="1" dirty="0" smtClean="0">
                <a:cs typeface="Arial" panose="020B0604020202020204" pitchFamily="34" charset="0"/>
              </a:rPr>
              <a:t>”.</a:t>
            </a:r>
            <a:r>
              <a:rPr lang="en-US" dirty="0" smtClean="0">
                <a:cs typeface="Arial" panose="020B0604020202020204" pitchFamily="34" charset="0"/>
              </a:rPr>
              <a:t> </a:t>
            </a:r>
          </a:p>
          <a:p>
            <a:pPr marL="731520" lvl="2" indent="-274320">
              <a:spcBef>
                <a:spcPts val="600"/>
              </a:spcBef>
              <a:buFont typeface="Arial" panose="020B0604020202020204" pitchFamily="34" charset="0"/>
              <a:buChar char="•"/>
            </a:pPr>
            <a:r>
              <a:rPr lang="en-US" dirty="0" smtClean="0">
                <a:cs typeface="Arial" panose="020B0604020202020204" pitchFamily="34" charset="0"/>
              </a:rPr>
              <a:t>The focus of this workshop was to i</a:t>
            </a:r>
            <a:r>
              <a:rPr lang="en-US" dirty="0" smtClean="0"/>
              <a:t>ntroduce </a:t>
            </a:r>
            <a:r>
              <a:rPr lang="en-US" dirty="0"/>
              <a:t>audience/community to the NSF's </a:t>
            </a:r>
            <a:r>
              <a:rPr lang="en-US" dirty="0" smtClean="0"/>
              <a:t>      I-Corps </a:t>
            </a:r>
            <a:r>
              <a:rPr lang="en-US" dirty="0"/>
              <a:t>program which fosters entrepreneurship leading to the commercialization of technology and appeal to audience members </a:t>
            </a:r>
            <a:r>
              <a:rPr lang="en-US" dirty="0" smtClean="0"/>
              <a:t>covering a 5-couty area to </a:t>
            </a:r>
            <a:r>
              <a:rPr lang="en-US" dirty="0"/>
              <a:t>participate and get involved as an I-Corps team business mentor. </a:t>
            </a:r>
          </a:p>
          <a:p>
            <a:endParaRPr lang="en-US" dirty="0">
              <a:cs typeface="Arial" panose="020B0604020202020204" pitchFamily="34" charset="0"/>
            </a:endParaRPr>
          </a:p>
        </p:txBody>
      </p:sp>
    </p:spTree>
    <p:extLst>
      <p:ext uri="{BB962C8B-B14F-4D97-AF65-F5344CB8AC3E}">
        <p14:creationId xmlns:p14="http://schemas.microsoft.com/office/powerpoint/2010/main" val="23198508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8426" y="354013"/>
            <a:ext cx="10959650" cy="1143000"/>
          </a:xfrm>
        </p:spPr>
        <p:txBody>
          <a:bodyPr>
            <a:normAutofit/>
          </a:bodyPr>
          <a:lstStyle/>
          <a:p>
            <a:r>
              <a:rPr lang="en-US" i="1" dirty="0" smtClean="0">
                <a:solidFill>
                  <a:schemeClr val="tx1"/>
                </a:solidFill>
                <a:latin typeface="+mn-lt"/>
              </a:rPr>
              <a:t>NSF I-Corps</a:t>
            </a:r>
            <a:endParaRPr lang="en-US" i="1" dirty="0">
              <a:solidFill>
                <a:schemeClr val="tx1"/>
              </a:solidFill>
              <a:latin typeface="+mn-lt"/>
            </a:endParaRPr>
          </a:p>
        </p:txBody>
      </p:sp>
      <p:sp>
        <p:nvSpPr>
          <p:cNvPr id="3" name="Content Placeholder 2"/>
          <p:cNvSpPr>
            <a:spLocks noGrp="1"/>
          </p:cNvSpPr>
          <p:nvPr>
            <p:ph idx="1"/>
          </p:nvPr>
        </p:nvSpPr>
        <p:spPr>
          <a:xfrm>
            <a:off x="609600" y="1935479"/>
            <a:ext cx="11059486" cy="4691823"/>
          </a:xfrm>
        </p:spPr>
        <p:txBody>
          <a:bodyPr>
            <a:normAutofit/>
          </a:bodyPr>
          <a:lstStyle/>
          <a:p>
            <a:pPr>
              <a:spcBef>
                <a:spcPts val="600"/>
              </a:spcBef>
              <a:buClrTx/>
              <a:buFont typeface="Arial" panose="020B0604020202020204" pitchFamily="34" charset="0"/>
              <a:buChar char="•"/>
            </a:pPr>
            <a:r>
              <a:rPr lang="en-US" sz="2400" dirty="0" smtClean="0"/>
              <a:t>Purpose: to provide access to entrepreneurial resources to help determine the readiness to transition technology to commercial products.</a:t>
            </a:r>
          </a:p>
          <a:p>
            <a:pPr>
              <a:spcBef>
                <a:spcPts val="600"/>
              </a:spcBef>
              <a:buClrTx/>
              <a:buFont typeface="Arial" panose="020B0604020202020204" pitchFamily="34" charset="0"/>
              <a:buChar char="•"/>
            </a:pPr>
            <a:r>
              <a:rPr lang="en-US" sz="2400" dirty="0" smtClean="0"/>
              <a:t>Teams funded at Universities that have existing innovation/entrepreneurial units, to enable them to nurture students and/or faculty who are engaged in projects having the potential to be transitioned into the marketplace.</a:t>
            </a:r>
          </a:p>
          <a:p>
            <a:pPr>
              <a:spcBef>
                <a:spcPts val="600"/>
              </a:spcBef>
              <a:buClrTx/>
              <a:buFont typeface="Arial" panose="020B0604020202020204" pitchFamily="34" charset="0"/>
              <a:buChar char="•"/>
            </a:pPr>
            <a:r>
              <a:rPr lang="en-US" sz="2400" dirty="0" smtClean="0"/>
              <a:t>Team composition:</a:t>
            </a:r>
          </a:p>
          <a:p>
            <a:pPr marL="617220" lvl="2" indent="-342900">
              <a:spcBef>
                <a:spcPts val="600"/>
              </a:spcBef>
              <a:buClrTx/>
              <a:buFont typeface="Arial" panose="020B0604020202020204" pitchFamily="34" charset="0"/>
              <a:buChar char="•"/>
            </a:pPr>
            <a:r>
              <a:rPr lang="en-US" sz="2400" dirty="0" smtClean="0"/>
              <a:t>Entrepreneurial Lead: grad student or post-doc.</a:t>
            </a:r>
          </a:p>
          <a:p>
            <a:pPr marL="617220" lvl="2" indent="-342900">
              <a:spcBef>
                <a:spcPts val="600"/>
              </a:spcBef>
              <a:buClrTx/>
              <a:buFont typeface="Arial" panose="020B0604020202020204" pitchFamily="34" charset="0"/>
              <a:buChar char="•"/>
            </a:pPr>
            <a:r>
              <a:rPr lang="en-US" sz="2400" dirty="0" smtClean="0"/>
              <a:t>Principal Investigator: faculty researcher.</a:t>
            </a:r>
          </a:p>
          <a:p>
            <a:pPr marL="617220" lvl="2" indent="-342900">
              <a:spcBef>
                <a:spcPts val="600"/>
              </a:spcBef>
              <a:buClrTx/>
              <a:buFont typeface="Arial" panose="020B0604020202020204" pitchFamily="34" charset="0"/>
              <a:buChar char="•"/>
            </a:pPr>
            <a:r>
              <a:rPr lang="en-US" sz="2400" dirty="0" smtClean="0"/>
              <a:t>Mentor: business person.</a:t>
            </a:r>
          </a:p>
          <a:p>
            <a:pPr>
              <a:spcBef>
                <a:spcPts val="600"/>
              </a:spcBef>
              <a:buClrTx/>
              <a:buFont typeface="Arial" panose="020B0604020202020204" pitchFamily="34" charset="0"/>
              <a:buChar char="•"/>
            </a:pPr>
            <a:r>
              <a:rPr lang="en-US" sz="2400" dirty="0" smtClean="0"/>
              <a:t>Curriculum based on Lean Startup and Evidence Based Entrepreneurship concepts developed by Steve Blank at Stanford.</a:t>
            </a:r>
          </a:p>
          <a:p>
            <a:pPr lvl="1"/>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7223" y="810498"/>
            <a:ext cx="2432515" cy="829128"/>
          </a:xfrm>
          <a:prstGeom prst="rect">
            <a:avLst/>
          </a:prstGeom>
        </p:spPr>
      </p:pic>
    </p:spTree>
    <p:extLst>
      <p:ext uri="{BB962C8B-B14F-4D97-AF65-F5344CB8AC3E}">
        <p14:creationId xmlns:p14="http://schemas.microsoft.com/office/powerpoint/2010/main" val="12974773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009" y="1321926"/>
            <a:ext cx="5758485" cy="896112"/>
          </a:xfrm>
        </p:spPr>
        <p:txBody>
          <a:bodyPr>
            <a:normAutofit fontScale="90000"/>
          </a:bodyPr>
          <a:lstStyle/>
          <a:p>
            <a:r>
              <a:rPr lang="en-US" dirty="0" smtClean="0"/>
              <a:t>    </a:t>
            </a:r>
            <a:r>
              <a:rPr lang="en-US" sz="3100" i="1" dirty="0" smtClean="0">
                <a:solidFill>
                  <a:schemeClr val="tx1"/>
                </a:solidFill>
                <a:latin typeface="+mn-lt"/>
              </a:rPr>
              <a:t>Business Model Can</a:t>
            </a:r>
            <a:r>
              <a:rPr lang="en-US" sz="3600" i="1" dirty="0" smtClean="0">
                <a:solidFill>
                  <a:schemeClr val="tx1"/>
                </a:solidFill>
                <a:latin typeface="+mn-lt"/>
              </a:rPr>
              <a:t>vas</a:t>
            </a:r>
            <a:r>
              <a:rPr lang="en-US" sz="5400" dirty="0"/>
              <a:t/>
            </a:r>
            <a:br>
              <a:rPr lang="en-US" sz="5400" dirty="0"/>
            </a:br>
            <a:endParaRPr lang="en-US" dirty="0"/>
          </a:p>
        </p:txBody>
      </p:sp>
      <p:pic>
        <p:nvPicPr>
          <p:cNvPr id="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018" y="1753299"/>
            <a:ext cx="5859792" cy="4018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9998" y="2041869"/>
            <a:ext cx="5489249" cy="3327085"/>
          </a:xfrm>
          <a:prstGeom prst="rect">
            <a:avLst/>
          </a:prstGeom>
        </p:spPr>
      </p:pic>
      <p:sp>
        <p:nvSpPr>
          <p:cNvPr id="5" name="Rectangle 4"/>
          <p:cNvSpPr/>
          <p:nvPr/>
        </p:nvSpPr>
        <p:spPr>
          <a:xfrm>
            <a:off x="6425967" y="1060316"/>
            <a:ext cx="5679347" cy="523220"/>
          </a:xfrm>
          <a:prstGeom prst="rect">
            <a:avLst/>
          </a:prstGeom>
        </p:spPr>
        <p:txBody>
          <a:bodyPr wrap="square">
            <a:spAutoFit/>
          </a:bodyPr>
          <a:lstStyle/>
          <a:p>
            <a:r>
              <a:rPr lang="en-US" sz="2800" i="1" dirty="0" smtClean="0"/>
              <a:t>    Searching </a:t>
            </a:r>
            <a:r>
              <a:rPr lang="en-US" sz="2800" i="1" dirty="0"/>
              <a:t>for Customer Needs</a:t>
            </a:r>
          </a:p>
        </p:txBody>
      </p:sp>
    </p:spTree>
    <p:extLst>
      <p:ext uri="{BB962C8B-B14F-4D97-AF65-F5344CB8AC3E}">
        <p14:creationId xmlns:p14="http://schemas.microsoft.com/office/powerpoint/2010/main" val="32013227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0521"/>
            <a:ext cx="10972800" cy="1143000"/>
          </a:xfrm>
        </p:spPr>
        <p:txBody>
          <a:bodyPr/>
          <a:lstStyle/>
          <a:p>
            <a:pPr algn="ctr"/>
            <a:r>
              <a:rPr lang="en-US" i="1" dirty="0" smtClean="0">
                <a:solidFill>
                  <a:schemeClr val="tx1"/>
                </a:solidFill>
                <a:latin typeface="+mn-lt"/>
              </a:rPr>
              <a:t>I-CORPS Benefits</a:t>
            </a:r>
            <a:endParaRPr lang="en-US" i="1" dirty="0">
              <a:solidFill>
                <a:schemeClr val="tx1"/>
              </a:solidFill>
              <a:latin typeface="+mn-lt"/>
            </a:endParaRPr>
          </a:p>
        </p:txBody>
      </p:sp>
      <p:sp>
        <p:nvSpPr>
          <p:cNvPr id="3" name="Content Placeholder 2"/>
          <p:cNvSpPr>
            <a:spLocks noGrp="1"/>
          </p:cNvSpPr>
          <p:nvPr>
            <p:ph idx="1"/>
          </p:nvPr>
        </p:nvSpPr>
        <p:spPr>
          <a:xfrm>
            <a:off x="609600" y="2103756"/>
            <a:ext cx="11277600" cy="4585368"/>
          </a:xfrm>
        </p:spPr>
        <p:txBody>
          <a:bodyPr>
            <a:normAutofit/>
          </a:bodyPr>
          <a:lstStyle/>
          <a:p>
            <a:pPr>
              <a:spcBef>
                <a:spcPts val="0"/>
              </a:spcBef>
              <a:buClrTx/>
              <a:buSzPct val="100000"/>
              <a:buFont typeface="Arial" panose="020B0604020202020204" pitchFamily="34" charset="0"/>
              <a:buChar char="•"/>
            </a:pPr>
            <a:r>
              <a:rPr lang="en-US" i="1" dirty="0" smtClean="0"/>
              <a:t>Faculty and students learn language of business.</a:t>
            </a:r>
          </a:p>
          <a:p>
            <a:pPr>
              <a:spcBef>
                <a:spcPts val="0"/>
              </a:spcBef>
              <a:buClrTx/>
              <a:buSzPct val="100000"/>
              <a:buFont typeface="Arial" panose="020B0604020202020204" pitchFamily="34" charset="0"/>
              <a:buChar char="•"/>
            </a:pPr>
            <a:r>
              <a:rPr lang="en-US" i="1" dirty="0" smtClean="0"/>
              <a:t>Mentors get to assist students embark on an entrepreneurial journal.</a:t>
            </a:r>
          </a:p>
          <a:p>
            <a:pPr>
              <a:spcBef>
                <a:spcPts val="0"/>
              </a:spcBef>
              <a:buClrTx/>
              <a:buSzPct val="100000"/>
              <a:buFont typeface="Arial" panose="020B0604020202020204" pitchFamily="34" charset="0"/>
              <a:buChar char="•"/>
            </a:pPr>
            <a:r>
              <a:rPr lang="en-US" i="1" dirty="0" smtClean="0"/>
              <a:t>Involvement </a:t>
            </a:r>
            <a:r>
              <a:rPr lang="en-US" i="1" dirty="0"/>
              <a:t>with cutting edge new </a:t>
            </a:r>
            <a:r>
              <a:rPr lang="en-US" i="1" dirty="0" smtClean="0"/>
              <a:t>technology.</a:t>
            </a:r>
            <a:endParaRPr lang="en-US" i="1" dirty="0"/>
          </a:p>
          <a:p>
            <a:pPr>
              <a:spcBef>
                <a:spcPts val="0"/>
              </a:spcBef>
              <a:buClrTx/>
              <a:buSzPct val="100000"/>
              <a:buFont typeface="Arial" panose="020B0604020202020204" pitchFamily="34" charset="0"/>
              <a:buChar char="•"/>
            </a:pPr>
            <a:r>
              <a:rPr lang="en-US" i="1" dirty="0" smtClean="0"/>
              <a:t>New </a:t>
            </a:r>
            <a:r>
              <a:rPr lang="en-US" i="1" dirty="0"/>
              <a:t>contacts, </a:t>
            </a:r>
            <a:r>
              <a:rPr lang="en-US" i="1" dirty="0" smtClean="0"/>
              <a:t>nationwide.</a:t>
            </a:r>
            <a:endParaRPr lang="en-US" i="1" dirty="0"/>
          </a:p>
          <a:p>
            <a:pPr>
              <a:spcBef>
                <a:spcPts val="0"/>
              </a:spcBef>
              <a:buClrTx/>
              <a:buSzPct val="100000"/>
              <a:buFont typeface="Arial" panose="020B0604020202020204" pitchFamily="34" charset="0"/>
              <a:buChar char="•"/>
            </a:pPr>
            <a:r>
              <a:rPr lang="en-US" i="1" dirty="0"/>
              <a:t>Potential income, equity opportunity as part of </a:t>
            </a:r>
            <a:r>
              <a:rPr lang="en-US" i="1" dirty="0" smtClean="0"/>
              <a:t>startup.</a:t>
            </a:r>
            <a:endParaRPr lang="en-US" i="1" dirty="0"/>
          </a:p>
          <a:p>
            <a:pPr>
              <a:spcBef>
                <a:spcPts val="0"/>
              </a:spcBef>
              <a:buClrTx/>
              <a:buSzPct val="100000"/>
              <a:buFont typeface="Arial" panose="020B0604020202020204" pitchFamily="34" charset="0"/>
              <a:buChar char="•"/>
            </a:pPr>
            <a:r>
              <a:rPr lang="en-US" i="1" dirty="0" smtClean="0"/>
              <a:t>Connect with investors, mentors, and industry.</a:t>
            </a:r>
          </a:p>
          <a:p>
            <a:pPr>
              <a:spcBef>
                <a:spcPts val="0"/>
              </a:spcBef>
              <a:buClrTx/>
              <a:buSzPct val="100000"/>
              <a:buFont typeface="Arial" panose="020B0604020202020204" pitchFamily="34" charset="0"/>
              <a:buChar char="•"/>
            </a:pPr>
            <a:r>
              <a:rPr lang="en-US" i="1" dirty="0" smtClean="0"/>
              <a:t>Identify commercial potential for ideas.</a:t>
            </a:r>
          </a:p>
          <a:p>
            <a:pPr>
              <a:spcBef>
                <a:spcPts val="0"/>
              </a:spcBef>
              <a:buClrTx/>
              <a:buSzPct val="100000"/>
              <a:buFont typeface="Arial" panose="020B0604020202020204" pitchFamily="34" charset="0"/>
              <a:buChar char="•"/>
            </a:pPr>
            <a:r>
              <a:rPr lang="en-US" i="1" dirty="0" smtClean="0"/>
              <a:t>Startup and/or Licensing.</a:t>
            </a:r>
          </a:p>
          <a:p>
            <a:pPr>
              <a:spcBef>
                <a:spcPts val="0"/>
              </a:spcBef>
              <a:buClrTx/>
              <a:buSzPct val="100000"/>
              <a:buFont typeface="Arial" panose="020B0604020202020204" pitchFamily="34" charset="0"/>
              <a:buChar char="•"/>
            </a:pPr>
            <a:r>
              <a:rPr lang="en-US" i="1" dirty="0" smtClean="0"/>
              <a:t>Follow-on SBIR/AIR/BIC/GOALI grant success.</a:t>
            </a:r>
          </a:p>
          <a:p>
            <a:pPr>
              <a:spcBef>
                <a:spcPts val="0"/>
              </a:spcBef>
              <a:buClrTx/>
              <a:buSzPct val="100000"/>
              <a:buFont typeface="Arial" panose="020B0604020202020204" pitchFamily="34" charset="0"/>
              <a:buChar char="•"/>
            </a:pPr>
            <a:r>
              <a:rPr lang="en-US" i="1" dirty="0" smtClean="0"/>
              <a:t>Ultimately then leading back to INTEGRATION!</a:t>
            </a:r>
          </a:p>
        </p:txBody>
      </p:sp>
    </p:spTree>
    <p:extLst>
      <p:ext uri="{BB962C8B-B14F-4D97-AF65-F5344CB8AC3E}">
        <p14:creationId xmlns:p14="http://schemas.microsoft.com/office/powerpoint/2010/main" val="248150199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pPr>
              <a:defRPr/>
            </a:pPr>
            <a:endParaRPr lang="en-US" altLang="en-US" dirty="0" smtClean="0">
              <a:solidFill>
                <a:srgbClr val="000000"/>
              </a:solidFill>
            </a:endParaRPr>
          </a:p>
          <a:p>
            <a:pPr>
              <a:defRPr/>
            </a:pPr>
            <a:endParaRPr lang="en-US" altLang="en-US" dirty="0">
              <a:solidFill>
                <a:srgbClr val="000000"/>
              </a:solidFill>
            </a:endParaRPr>
          </a:p>
        </p:txBody>
      </p:sp>
      <p:sp>
        <p:nvSpPr>
          <p:cNvPr id="11267" name="Rectangle 1026"/>
          <p:cNvSpPr>
            <a:spLocks noGrp="1" noChangeArrowheads="1"/>
          </p:cNvSpPr>
          <p:nvPr>
            <p:ph type="title"/>
          </p:nvPr>
        </p:nvSpPr>
        <p:spPr>
          <a:xfrm>
            <a:off x="1814569" y="216242"/>
            <a:ext cx="8872039" cy="1143000"/>
          </a:xfrm>
        </p:spPr>
        <p:txBody>
          <a:bodyPr>
            <a:normAutofit fontScale="90000"/>
          </a:bodyPr>
          <a:lstStyle/>
          <a:p>
            <a:pPr eaLnBrk="1" hangingPunct="1"/>
            <a:r>
              <a:rPr lang="en-US" altLang="en-US" i="1" dirty="0" smtClean="0">
                <a:solidFill>
                  <a:schemeClr val="tx1"/>
                </a:solidFill>
                <a:latin typeface="+mn-lt"/>
              </a:rPr>
              <a:t>Summary - The Workforce Future</a:t>
            </a:r>
          </a:p>
        </p:txBody>
      </p:sp>
      <p:sp>
        <p:nvSpPr>
          <p:cNvPr id="258051" name="Rectangle 1027"/>
          <p:cNvSpPr>
            <a:spLocks noGrp="1" noChangeArrowheads="1"/>
          </p:cNvSpPr>
          <p:nvPr>
            <p:ph type="body" idx="1"/>
          </p:nvPr>
        </p:nvSpPr>
        <p:spPr>
          <a:xfrm>
            <a:off x="2658763" y="1860551"/>
            <a:ext cx="7819654" cy="4495800"/>
          </a:xfrm>
        </p:spPr>
        <p:txBody>
          <a:bodyPr/>
          <a:lstStyle/>
          <a:p>
            <a:pPr eaLnBrk="1" hangingPunct="1">
              <a:spcBef>
                <a:spcPts val="600"/>
              </a:spcBef>
              <a:buClrTx/>
              <a:buSzPct val="100000"/>
              <a:buFont typeface="Arial" panose="020B0604020202020204" pitchFamily="34" charset="0"/>
              <a:buChar char="•"/>
              <a:defRPr/>
            </a:pPr>
            <a:r>
              <a:rPr lang="en-US" altLang="en-US" sz="2800" dirty="0">
                <a:solidFill>
                  <a:srgbClr val="FF0000"/>
                </a:solidFill>
                <a:effectLst>
                  <a:outerShdw blurRad="38100" dist="38100" dir="2700000" algn="tl">
                    <a:srgbClr val="C0C0C0"/>
                  </a:outerShdw>
                </a:effectLst>
                <a:cs typeface="Arial" panose="020B0604020202020204" pitchFamily="34" charset="0"/>
              </a:rPr>
              <a:t>75 %</a:t>
            </a:r>
            <a:r>
              <a:rPr lang="en-US" altLang="en-US" sz="2800" dirty="0">
                <a:cs typeface="Arial" panose="020B0604020202020204" pitchFamily="34" charset="0"/>
              </a:rPr>
              <a:t> of </a:t>
            </a:r>
            <a:r>
              <a:rPr lang="en-US" altLang="en-US" sz="2800" dirty="0" smtClean="0">
                <a:cs typeface="Arial" panose="020B0604020202020204" pitchFamily="34" charset="0"/>
              </a:rPr>
              <a:t>future jobs </a:t>
            </a:r>
            <a:r>
              <a:rPr lang="en-US" altLang="en-US" sz="2800" dirty="0">
                <a:cs typeface="Arial" panose="020B0604020202020204" pitchFamily="34" charset="0"/>
              </a:rPr>
              <a:t>will </a:t>
            </a:r>
            <a:r>
              <a:rPr lang="en-US" altLang="en-US" sz="2800" dirty="0" smtClean="0">
                <a:cs typeface="Arial" panose="020B0604020202020204" pitchFamily="34" charset="0"/>
              </a:rPr>
              <a:t>require a blended, multi-disciplinary education and skill set.</a:t>
            </a:r>
          </a:p>
          <a:p>
            <a:pPr eaLnBrk="1" hangingPunct="1">
              <a:spcBef>
                <a:spcPts val="600"/>
              </a:spcBef>
              <a:buClrTx/>
              <a:buSzPct val="100000"/>
              <a:buFont typeface="Arial" panose="020B0604020202020204" pitchFamily="34" charset="0"/>
              <a:buChar char="•"/>
              <a:defRPr/>
            </a:pPr>
            <a:r>
              <a:rPr lang="en-US" altLang="en-US" sz="2800" dirty="0" smtClean="0">
                <a:cs typeface="Arial" panose="020B0604020202020204" pitchFamily="34" charset="0"/>
              </a:rPr>
              <a:t>Not </a:t>
            </a:r>
            <a:r>
              <a:rPr lang="en-US" altLang="en-US" sz="2800" dirty="0" smtClean="0">
                <a:solidFill>
                  <a:srgbClr val="FF0000"/>
                </a:solidFill>
                <a:effectLst>
                  <a:outerShdw blurRad="38100" dist="38100" dir="2700000" algn="tl">
                    <a:srgbClr val="C0C0C0"/>
                  </a:outerShdw>
                </a:effectLst>
                <a:cs typeface="Arial" panose="020B0604020202020204" pitchFamily="34" charset="0"/>
              </a:rPr>
              <a:t>just</a:t>
            </a:r>
            <a:r>
              <a:rPr lang="en-US" altLang="en-US" sz="2800" dirty="0" smtClean="0">
                <a:cs typeface="Arial" panose="020B0604020202020204" pitchFamily="34" charset="0"/>
              </a:rPr>
              <a:t> STEM careers, it </a:t>
            </a:r>
            <a:r>
              <a:rPr lang="en-US" altLang="en-US" sz="2800" dirty="0">
                <a:cs typeface="Arial" panose="020B0604020202020204" pitchFamily="34" charset="0"/>
              </a:rPr>
              <a:t>is STEM in </a:t>
            </a:r>
            <a:r>
              <a:rPr lang="en-US" altLang="en-US" sz="2800" dirty="0">
                <a:solidFill>
                  <a:srgbClr val="FF0000"/>
                </a:solidFill>
                <a:effectLst>
                  <a:outerShdw blurRad="38100" dist="38100" dir="2700000" algn="tl">
                    <a:srgbClr val="C0C0C0"/>
                  </a:outerShdw>
                </a:effectLst>
                <a:cs typeface="Arial" panose="020B0604020202020204" pitchFamily="34" charset="0"/>
              </a:rPr>
              <a:t>every</a:t>
            </a:r>
            <a:r>
              <a:rPr lang="en-US" altLang="en-US" sz="2800" dirty="0">
                <a:cs typeface="Arial" panose="020B0604020202020204" pitchFamily="34" charset="0"/>
              </a:rPr>
              <a:t> job.</a:t>
            </a:r>
          </a:p>
          <a:p>
            <a:pPr eaLnBrk="1" hangingPunct="1">
              <a:spcBef>
                <a:spcPts val="600"/>
              </a:spcBef>
              <a:buClrTx/>
              <a:buSzPct val="100000"/>
              <a:buFont typeface="Arial" panose="020B0604020202020204" pitchFamily="34" charset="0"/>
              <a:buChar char="•"/>
              <a:defRPr/>
            </a:pPr>
            <a:r>
              <a:rPr lang="en-US" altLang="en-US" sz="2800" dirty="0">
                <a:solidFill>
                  <a:srgbClr val="FF0000"/>
                </a:solidFill>
                <a:effectLst>
                  <a:outerShdw blurRad="38100" dist="38100" dir="2700000" algn="tl">
                    <a:srgbClr val="C0C0C0"/>
                  </a:outerShdw>
                </a:effectLst>
                <a:cs typeface="Arial" panose="020B0604020202020204" pitchFamily="34" charset="0"/>
              </a:rPr>
              <a:t>Technology </a:t>
            </a:r>
            <a:r>
              <a:rPr lang="en-US" altLang="en-US" sz="2800" dirty="0">
                <a:cs typeface="Arial" panose="020B0604020202020204" pitchFamily="34" charset="0"/>
              </a:rPr>
              <a:t>as a “global knowledge economy” is the </a:t>
            </a:r>
            <a:r>
              <a:rPr lang="en-US" altLang="en-US" sz="2800" dirty="0">
                <a:solidFill>
                  <a:srgbClr val="FF0000"/>
                </a:solidFill>
                <a:effectLst>
                  <a:outerShdw blurRad="38100" dist="38100" dir="2700000" algn="tl">
                    <a:srgbClr val="C0C0C0"/>
                  </a:outerShdw>
                </a:effectLst>
                <a:cs typeface="Arial" panose="020B0604020202020204" pitchFamily="34" charset="0"/>
              </a:rPr>
              <a:t>future</a:t>
            </a:r>
            <a:r>
              <a:rPr lang="en-US" altLang="en-US" sz="2800" dirty="0">
                <a:cs typeface="Arial" panose="020B0604020202020204" pitchFamily="34" charset="0"/>
              </a:rPr>
              <a:t>, and it requires different skills.</a:t>
            </a:r>
            <a:endParaRPr lang="en-US" altLang="en-US" sz="2800" b="1" dirty="0">
              <a:cs typeface="Arial" panose="020B0604020202020204" pitchFamily="34" charset="0"/>
            </a:endParaRPr>
          </a:p>
          <a:p>
            <a:pPr eaLnBrk="1" hangingPunct="1">
              <a:spcBef>
                <a:spcPts val="600"/>
              </a:spcBef>
              <a:buClrTx/>
              <a:buSzPct val="100000"/>
              <a:buFont typeface="Arial" panose="020B0604020202020204" pitchFamily="34" charset="0"/>
              <a:buChar char="•"/>
              <a:defRPr/>
            </a:pPr>
            <a:r>
              <a:rPr lang="en-US" altLang="en-US" sz="2800" dirty="0">
                <a:cs typeface="Arial" panose="020B0604020202020204" pitchFamily="34" charset="0"/>
              </a:rPr>
              <a:t>Business and industry both </a:t>
            </a:r>
            <a:r>
              <a:rPr lang="en-US" altLang="en-US" sz="2800" dirty="0">
                <a:solidFill>
                  <a:srgbClr val="FF0000"/>
                </a:solidFill>
                <a:effectLst>
                  <a:outerShdw blurRad="38100" dist="38100" dir="2700000" algn="tl">
                    <a:srgbClr val="C0C0C0"/>
                  </a:outerShdw>
                </a:effectLst>
                <a:cs typeface="Arial" panose="020B0604020202020204" pitchFamily="34" charset="0"/>
              </a:rPr>
              <a:t>Want and Need</a:t>
            </a:r>
            <a:r>
              <a:rPr lang="en-US" altLang="en-US" sz="2800" dirty="0">
                <a:cs typeface="Arial" panose="020B0604020202020204" pitchFamily="34" charset="0"/>
              </a:rPr>
              <a:t> employees with these </a:t>
            </a:r>
            <a:r>
              <a:rPr lang="en-US" altLang="en-US" sz="2800" dirty="0" smtClean="0">
                <a:cs typeface="Arial" panose="020B0604020202020204" pitchFamily="34" charset="0"/>
              </a:rPr>
              <a:t>workforce skills</a:t>
            </a:r>
            <a:r>
              <a:rPr lang="en-US" altLang="en-US" sz="2800" dirty="0">
                <a:cs typeface="Arial" panose="020B0604020202020204" pitchFamily="34" charset="0"/>
              </a:rPr>
              <a:t>!</a:t>
            </a:r>
          </a:p>
        </p:txBody>
      </p:sp>
      <p:pic>
        <p:nvPicPr>
          <p:cNvPr id="11269" name="Picture 1028" descr="right_top_graph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6520" y="5220484"/>
            <a:ext cx="1980176" cy="144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3280" y="5297749"/>
            <a:ext cx="2422387" cy="1469894"/>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41840" y="1359242"/>
            <a:ext cx="2071433" cy="1566756"/>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8898" y="3698982"/>
            <a:ext cx="2160373" cy="3197534"/>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8898" y="1359242"/>
            <a:ext cx="2252936" cy="1758621"/>
          </a:xfrm>
          <a:prstGeom prst="rect">
            <a:avLst/>
          </a:prstGeom>
        </p:spPr>
      </p:pic>
    </p:spTree>
    <p:extLst>
      <p:ext uri="{BB962C8B-B14F-4D97-AF65-F5344CB8AC3E}">
        <p14:creationId xmlns:p14="http://schemas.microsoft.com/office/powerpoint/2010/main" val="2403622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8051">
                                            <p:txEl>
                                              <p:pRg st="0" end="0"/>
                                            </p:txEl>
                                          </p:spTgt>
                                        </p:tgtEl>
                                        <p:attrNameLst>
                                          <p:attrName>style.visibility</p:attrName>
                                        </p:attrNameLst>
                                      </p:cBhvr>
                                      <p:to>
                                        <p:strVal val="visible"/>
                                      </p:to>
                                    </p:set>
                                    <p:animEffect transition="in" filter="wipe(left)">
                                      <p:cBhvr>
                                        <p:cTn id="7" dur="500"/>
                                        <p:tgtEl>
                                          <p:spTgt spid="2580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8051">
                                            <p:txEl>
                                              <p:pRg st="1" end="1"/>
                                            </p:txEl>
                                          </p:spTgt>
                                        </p:tgtEl>
                                        <p:attrNameLst>
                                          <p:attrName>style.visibility</p:attrName>
                                        </p:attrNameLst>
                                      </p:cBhvr>
                                      <p:to>
                                        <p:strVal val="visible"/>
                                      </p:to>
                                    </p:set>
                                    <p:animEffect transition="in" filter="wipe(left)">
                                      <p:cBhvr>
                                        <p:cTn id="12" dur="500"/>
                                        <p:tgtEl>
                                          <p:spTgt spid="2580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8051">
                                            <p:txEl>
                                              <p:pRg st="2" end="2"/>
                                            </p:txEl>
                                          </p:spTgt>
                                        </p:tgtEl>
                                        <p:attrNameLst>
                                          <p:attrName>style.visibility</p:attrName>
                                        </p:attrNameLst>
                                      </p:cBhvr>
                                      <p:to>
                                        <p:strVal val="visible"/>
                                      </p:to>
                                    </p:set>
                                    <p:animEffect transition="in" filter="wipe(left)">
                                      <p:cBhvr>
                                        <p:cTn id="17" dur="500"/>
                                        <p:tgtEl>
                                          <p:spTgt spid="25805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58051">
                                            <p:txEl>
                                              <p:pRg st="3" end="3"/>
                                            </p:txEl>
                                          </p:spTgt>
                                        </p:tgtEl>
                                        <p:attrNameLst>
                                          <p:attrName>style.visibility</p:attrName>
                                        </p:attrNameLst>
                                      </p:cBhvr>
                                      <p:to>
                                        <p:strVal val="visible"/>
                                      </p:to>
                                    </p:set>
                                    <p:animEffect transition="in" filter="wipe(left)">
                                      <p:cBhvr>
                                        <p:cTn id="22" dur="500"/>
                                        <p:tgtEl>
                                          <p:spTgt spid="2580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1"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1165407"/>
            <a:ext cx="10972800" cy="1143000"/>
          </a:xfrm>
        </p:spPr>
        <p:txBody>
          <a:bodyPr/>
          <a:lstStyle/>
          <a:p>
            <a:pPr algn="ctr"/>
            <a:r>
              <a:rPr lang="en-US" i="1" dirty="0" smtClean="0">
                <a:solidFill>
                  <a:schemeClr val="tx1"/>
                </a:solidFill>
                <a:latin typeface="+mn-lt"/>
              </a:rPr>
              <a:t>Questions?</a:t>
            </a:r>
            <a:endParaRPr lang="en-US" i="1" dirty="0">
              <a:solidFill>
                <a:schemeClr val="tx1"/>
              </a:solidFill>
              <a:latin typeface="+mn-lt"/>
            </a:endParaRPr>
          </a:p>
        </p:txBody>
      </p:sp>
      <p:sp>
        <p:nvSpPr>
          <p:cNvPr id="3" name="Content Placeholder 2"/>
          <p:cNvSpPr>
            <a:spLocks noGrp="1"/>
          </p:cNvSpPr>
          <p:nvPr>
            <p:ph idx="1"/>
          </p:nvPr>
        </p:nvSpPr>
        <p:spPr>
          <a:xfrm>
            <a:off x="856736" y="3278247"/>
            <a:ext cx="10264346" cy="939525"/>
          </a:xfrm>
        </p:spPr>
        <p:txBody>
          <a:bodyPr>
            <a:noAutofit/>
          </a:bodyPr>
          <a:lstStyle/>
          <a:p>
            <a:pPr marL="0" indent="0">
              <a:buNone/>
            </a:pPr>
            <a:r>
              <a:rPr lang="en-US" sz="4800" i="1" dirty="0" smtClean="0"/>
              <a:t>Thank you for your time and attention!</a:t>
            </a:r>
            <a:endParaRPr lang="en-US" sz="4800" i="1" dirty="0"/>
          </a:p>
        </p:txBody>
      </p:sp>
    </p:spTree>
    <p:extLst>
      <p:ext uri="{BB962C8B-B14F-4D97-AF65-F5344CB8AC3E}">
        <p14:creationId xmlns:p14="http://schemas.microsoft.com/office/powerpoint/2010/main" val="205422101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2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1279</TotalTime>
  <Words>2237</Words>
  <Application>Microsoft Office PowerPoint</Application>
  <PresentationFormat>Widescreen</PresentationFormat>
  <Paragraphs>207</Paragraphs>
  <Slides>22</Slides>
  <Notes>6</Notes>
  <HiddenSlides>0</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1</vt:i4>
      </vt:variant>
      <vt:variant>
        <vt:lpstr>Slide Titles</vt:lpstr>
      </vt:variant>
      <vt:variant>
        <vt:i4>22</vt:i4>
      </vt:variant>
    </vt:vector>
  </HeadingPairs>
  <TitlesOfParts>
    <vt:vector size="34" baseType="lpstr">
      <vt:lpstr>Arial Unicode MS</vt:lpstr>
      <vt:lpstr>ＭＳ Ｐゴシック</vt:lpstr>
      <vt:lpstr>Arial</vt:lpstr>
      <vt:lpstr>Calibri</vt:lpstr>
      <vt:lpstr>Cambria</vt:lpstr>
      <vt:lpstr>Constantia</vt:lpstr>
      <vt:lpstr>Times New Roman</vt:lpstr>
      <vt:lpstr>Wingdings 2</vt:lpstr>
      <vt:lpstr>Flow</vt:lpstr>
      <vt:lpstr>1_Flow</vt:lpstr>
      <vt:lpstr>2_Flow</vt:lpstr>
      <vt:lpstr>Adobe Acrobat Document</vt:lpstr>
      <vt:lpstr>      2017 Pinellas County Economic Leadership Symposium  </vt:lpstr>
      <vt:lpstr>Introduction – Preparing for the Future</vt:lpstr>
      <vt:lpstr>St. Petersburg Waterfront - Innovation District</vt:lpstr>
      <vt:lpstr>PowerPoint Presentation</vt:lpstr>
      <vt:lpstr>St. Petersburg Ocean Team – Economic Impact</vt:lpstr>
      <vt:lpstr>Florida Institute of Oceanography (FIO)</vt:lpstr>
      <vt:lpstr>Coastal Ocean Monitoring and Prediction System (COMPS)  </vt:lpstr>
      <vt:lpstr>     COMPS Program Goal</vt:lpstr>
      <vt:lpstr>           USF - College of Marine Science</vt:lpstr>
      <vt:lpstr>USF CMS Graduate Student Success Model </vt:lpstr>
      <vt:lpstr>Mentoring</vt:lpstr>
      <vt:lpstr>USF CMS Unique Oceanography Camp for Girls (OCG) – 25 Years at The Marine Science Campus</vt:lpstr>
      <vt:lpstr>National Academy of Inventors</vt:lpstr>
      <vt:lpstr>USF Chapter Of the NAI</vt:lpstr>
      <vt:lpstr>Pinellas County Schools (PCS) Invention Convention - STEM</vt:lpstr>
      <vt:lpstr>USF Young Innovator Competition - STEM</vt:lpstr>
      <vt:lpstr>Semi-annual Workshops for Training in Technology, Innovation &amp; Entrepreneurship </vt:lpstr>
      <vt:lpstr>NSF I-Corps</vt:lpstr>
      <vt:lpstr>    Business Model Canvas </vt:lpstr>
      <vt:lpstr>I-CORPS Benefits</vt:lpstr>
      <vt:lpstr>Summary - The Workforce Future</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Merz, Clifford</dc:creator>
  <cp:lastModifiedBy>Swank, Stacey L</cp:lastModifiedBy>
  <cp:revision>105</cp:revision>
  <cp:lastPrinted>2017-04-14T16:36:32Z</cp:lastPrinted>
  <dcterms:created xsi:type="dcterms:W3CDTF">2017-04-10T17:31:26Z</dcterms:created>
  <dcterms:modified xsi:type="dcterms:W3CDTF">2017-04-24T14:57:05Z</dcterms:modified>
</cp:coreProperties>
</file>