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4"/>
  </p:notesMasterIdLst>
  <p:sldIdLst>
    <p:sldId id="256" r:id="rId2"/>
    <p:sldId id="297" r:id="rId3"/>
    <p:sldId id="299" r:id="rId4"/>
    <p:sldId id="295" r:id="rId5"/>
    <p:sldId id="298" r:id="rId6"/>
    <p:sldId id="293" r:id="rId7"/>
    <p:sldId id="294" r:id="rId8"/>
    <p:sldId id="282" r:id="rId9"/>
    <p:sldId id="290" r:id="rId10"/>
    <p:sldId id="291" r:id="rId11"/>
    <p:sldId id="289" r:id="rId12"/>
    <p:sldId id="300" r:id="rId13"/>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son Krupp" initials="JK" lastIdx="5" clrIdx="0">
    <p:extLst/>
  </p:cmAuthor>
  <p:cmAuthor id="2" name="Lisa Yacso" initials="LY" lastIdx="5"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2142"/>
    <a:srgbClr val="001489"/>
    <a:srgbClr val="0000FF"/>
    <a:srgbClr val="C0C0C0"/>
    <a:srgbClr val="003B48"/>
    <a:srgbClr val="FFFF00"/>
    <a:srgbClr val="003474"/>
    <a:srgbClr val="1946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81105" autoAdjust="0"/>
  </p:normalViewPr>
  <p:slideViewPr>
    <p:cSldViewPr snapToGrid="0">
      <p:cViewPr varScale="1">
        <p:scale>
          <a:sx n="71" d="100"/>
          <a:sy n="71" d="100"/>
        </p:scale>
        <p:origin x="494"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krupp.jason\AppData\Local\Microsoft\Windows\Temporary%20Internet%20Files\Content.IE5\CEQ14CB6\Unduplicated%20Student%20Count%20by%20Degree%20Objectiv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400" baseline="0" dirty="0"/>
              <a:t>2015-16 Enrollment by Degree Type</a:t>
            </a:r>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'[Unduplicated Student Count by Degree Objective.xlsx]Unduplicated Student Count by D'!$B$7</c:f>
              <c:strCache>
                <c:ptCount val="1"/>
                <c:pt idx="0">
                  <c:v>2015-16 Enrollment by Degree Type</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0D5D-44F2-82A7-DB930A2C72B3}"/>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0D5D-44F2-82A7-DB930A2C72B3}"/>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0D5D-44F2-82A7-DB930A2C72B3}"/>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0D5D-44F2-82A7-DB930A2C72B3}"/>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'[Unduplicated Student Count by Degree Objective.xlsx]Unduplicated Student Count by D'!$A$8:$A$11</c:f>
              <c:strCache>
                <c:ptCount val="4"/>
                <c:pt idx="0">
                  <c:v>AA</c:v>
                </c:pt>
                <c:pt idx="1">
                  <c:v>BS/BAS</c:v>
                </c:pt>
                <c:pt idx="2">
                  <c:v>Undeclared</c:v>
                </c:pt>
                <c:pt idx="3">
                  <c:v>Workforce</c:v>
                </c:pt>
              </c:strCache>
            </c:strRef>
          </c:cat>
          <c:val>
            <c:numRef>
              <c:f>'[Unduplicated Student Count by Degree Objective.xlsx]Unduplicated Student Count by D'!$B$8:$B$11</c:f>
              <c:numCache>
                <c:formatCode>#,##0</c:formatCode>
                <c:ptCount val="4"/>
                <c:pt idx="0">
                  <c:v>17007</c:v>
                </c:pt>
                <c:pt idx="1">
                  <c:v>5803</c:v>
                </c:pt>
                <c:pt idx="2">
                  <c:v>7239</c:v>
                </c:pt>
                <c:pt idx="3">
                  <c:v>14301</c:v>
                </c:pt>
              </c:numCache>
            </c:numRef>
          </c:val>
          <c:extLst xmlns:c16r2="http://schemas.microsoft.com/office/drawing/2015/06/chart">
            <c:ext xmlns:c16="http://schemas.microsoft.com/office/drawing/2014/chart" uri="{C3380CC4-5D6E-409C-BE32-E72D297353CC}">
              <c16:uniqueId val="{00000008-0D5D-44F2-82A7-DB930A2C72B3}"/>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i="0" baseline="0" dirty="0" smtClean="0">
                <a:solidFill>
                  <a:schemeClr val="accent5">
                    <a:lumMod val="50000"/>
                  </a:schemeClr>
                </a:solidFill>
              </a:rPr>
              <a:t>Estimated </a:t>
            </a:r>
            <a:r>
              <a:rPr lang="en-US" sz="1800" b="1" i="0" baseline="0" dirty="0">
                <a:solidFill>
                  <a:schemeClr val="accent5">
                    <a:lumMod val="50000"/>
                  </a:schemeClr>
                </a:solidFill>
              </a:rPr>
              <a:t>Average Annual Full-Time Salary</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Sheet1!$G$4</c:f>
              <c:strCache>
                <c:ptCount val="1"/>
                <c:pt idx="0">
                  <c:v>Estimated Average Salary</c:v>
                </c:pt>
              </c:strCache>
            </c:strRef>
          </c:tx>
          <c:spPr>
            <a:solidFill>
              <a:schemeClr val="accent1"/>
            </a:solidFill>
            <a:ln>
              <a:noFill/>
            </a:ln>
            <a:effectLst/>
          </c:spPr>
          <c:invertIfNegative val="0"/>
          <c:dLbls>
            <c:dLbl>
              <c:idx val="0"/>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BBF6-46E8-8EB8-863B97A92650}"/>
                </c:ext>
                <c:ext xmlns:c15="http://schemas.microsoft.com/office/drawing/2012/chart" uri="{CE6537A1-D6FC-4f65-9D91-7224C49458BB}">
                  <c15:layout/>
                </c:ext>
              </c:extLst>
            </c:dLbl>
            <c:dLbl>
              <c:idx val="1"/>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BF6-46E8-8EB8-863B97A92650}"/>
                </c:ext>
                <c:ext xmlns:c15="http://schemas.microsoft.com/office/drawing/2012/chart" uri="{CE6537A1-D6FC-4f65-9D91-7224C49458BB}">
                  <c15:layout/>
                </c:ext>
              </c:extLst>
            </c:dLbl>
            <c:dLbl>
              <c:idx val="2"/>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BF6-46E8-8EB8-863B97A92650}"/>
                </c:ext>
                <c:ext xmlns:c15="http://schemas.microsoft.com/office/drawing/2012/chart" uri="{CE6537A1-D6FC-4f65-9D91-7224C49458BB}">
                  <c15:layout/>
                </c:ext>
              </c:extLst>
            </c:dLbl>
            <c:dLbl>
              <c:idx val="3"/>
              <c:layout>
                <c:manualLayout>
                  <c:x val="-3.2206119162640902E-3"/>
                  <c:y val="-5.3507827627702014E-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BF6-46E8-8EB8-863B97A92650}"/>
                </c:ext>
                <c:ext xmlns:c15="http://schemas.microsoft.com/office/drawing/2012/chart" uri="{CE6537A1-D6FC-4f65-9D91-7224C49458BB}">
                  <c15:layout/>
                </c:ext>
              </c:extLst>
            </c:dLbl>
            <c:dLbl>
              <c:idx val="4"/>
              <c:layout>
                <c:manualLayout>
                  <c:x val="-3.2206119162642081E-3"/>
                  <c:y val="-2.9186424957104882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BBF6-46E8-8EB8-863B97A92650}"/>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Sheet1!$A$5:$A$9</c:f>
              <c:strCache>
                <c:ptCount val="5"/>
                <c:pt idx="0">
                  <c:v>Applied Technical Diploma</c:v>
                </c:pt>
                <c:pt idx="1">
                  <c:v>Public Safety Academies</c:v>
                </c:pt>
                <c:pt idx="2">
                  <c:v>College Credit Certificate</c:v>
                </c:pt>
                <c:pt idx="3">
                  <c:v>Associate in Science Degree</c:v>
                </c:pt>
                <c:pt idx="4">
                  <c:v>Bachelors Degree</c:v>
                </c:pt>
              </c:strCache>
            </c:strRef>
          </c:cat>
          <c:val>
            <c:numRef>
              <c:f>Sheet1!$G$5:$G$9</c:f>
              <c:numCache>
                <c:formatCode>_([$$-409]* #,##0_);_([$$-409]* \(#,##0\);_([$$-409]* "-"??_);_(@_)</c:formatCode>
                <c:ptCount val="5"/>
                <c:pt idx="0">
                  <c:v>28280</c:v>
                </c:pt>
                <c:pt idx="1">
                  <c:v>35360</c:v>
                </c:pt>
                <c:pt idx="2">
                  <c:v>40088</c:v>
                </c:pt>
                <c:pt idx="3">
                  <c:v>43564</c:v>
                </c:pt>
                <c:pt idx="4">
                  <c:v>50260</c:v>
                </c:pt>
              </c:numCache>
            </c:numRef>
          </c:val>
          <c:extLst xmlns:c16r2="http://schemas.microsoft.com/office/drawing/2015/06/chart">
            <c:ext xmlns:c16="http://schemas.microsoft.com/office/drawing/2014/chart" uri="{C3380CC4-5D6E-409C-BE32-E72D297353CC}">
              <c16:uniqueId val="{00000005-BBF6-46E8-8EB8-863B97A92650}"/>
            </c:ext>
          </c:extLst>
        </c:ser>
        <c:dLbls>
          <c:showLegendKey val="0"/>
          <c:showVal val="0"/>
          <c:showCatName val="0"/>
          <c:showSerName val="0"/>
          <c:showPercent val="0"/>
          <c:showBubbleSize val="0"/>
        </c:dLbls>
        <c:gapWidth val="219"/>
        <c:overlap val="-27"/>
        <c:axId val="575289504"/>
        <c:axId val="575881552"/>
      </c:barChart>
      <c:catAx>
        <c:axId val="57528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75881552"/>
        <c:crosses val="autoZero"/>
        <c:auto val="1"/>
        <c:lblAlgn val="ctr"/>
        <c:lblOffset val="100"/>
        <c:noMultiLvlLbl val="0"/>
      </c:catAx>
      <c:valAx>
        <c:axId val="575881552"/>
        <c:scaling>
          <c:orientation val="minMax"/>
        </c:scaling>
        <c:delete val="0"/>
        <c:axPos val="l"/>
        <c:majorGridlines>
          <c:spPr>
            <a:ln w="9525" cap="flat" cmpd="sng" algn="ctr">
              <a:solidFill>
                <a:schemeClr val="tx1">
                  <a:lumMod val="15000"/>
                  <a:lumOff val="85000"/>
                </a:schemeClr>
              </a:solidFill>
              <a:round/>
            </a:ln>
            <a:effectLst/>
          </c:spPr>
        </c:majorGridlines>
        <c:numFmt formatCode="_([$$-409]* #,##0_);_([$$-409]* \(#,##0\);_([$$-409]*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528950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Image Placeholder 7"/>
          <p:cNvSpPr>
            <a:spLocks noGrp="1" noRot="1" noChangeAspect="1"/>
          </p:cNvSpPr>
          <p:nvPr>
            <p:ph type="sldImg" idx="2"/>
          </p:nvPr>
        </p:nvSpPr>
        <p:spPr>
          <a:xfrm>
            <a:off x="1349375" y="1162050"/>
            <a:ext cx="4183063" cy="3138488"/>
          </a:xfrm>
          <a:prstGeom prst="rect">
            <a:avLst/>
          </a:prstGeom>
          <a:noFill/>
          <a:ln w="12700">
            <a:solidFill>
              <a:prstClr val="black"/>
            </a:solidFill>
          </a:ln>
        </p:spPr>
        <p:txBody>
          <a:bodyPr vert="horz" lIns="92852" tIns="46426" rIns="92852" bIns="46426" rtlCol="0" anchor="ctr"/>
          <a:lstStyle/>
          <a:p>
            <a:endParaRPr lang="en-US"/>
          </a:p>
        </p:txBody>
      </p:sp>
      <p:sp>
        <p:nvSpPr>
          <p:cNvPr id="9" name="Notes Placeholder 8"/>
          <p:cNvSpPr>
            <a:spLocks noGrp="1"/>
          </p:cNvSpPr>
          <p:nvPr>
            <p:ph type="body" sz="quarter" idx="3"/>
          </p:nvPr>
        </p:nvSpPr>
        <p:spPr>
          <a:xfrm>
            <a:off x="688182" y="4473893"/>
            <a:ext cx="5505450" cy="3660458"/>
          </a:xfrm>
          <a:prstGeom prst="rect">
            <a:avLst/>
          </a:prstGeom>
        </p:spPr>
        <p:txBody>
          <a:bodyPr vert="horz" lIns="92852" tIns="46426" rIns="92852" bIns="4642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newsspc.wordpress.com/2014/09/30/supply-chain-management-training-to-begin-in-january-at-spc/"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9610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rgbClr val="003474"/>
                </a:solidFill>
              </a:rPr>
              <a:t>New or expanded sites receive a $1200 stipend for training.</a:t>
            </a:r>
          </a:p>
          <a:p>
            <a:r>
              <a:rPr lang="en-US" sz="1200" dirty="0" smtClean="0">
                <a:solidFill>
                  <a:srgbClr val="003474"/>
                </a:solidFill>
              </a:rPr>
              <a:t>Help you set up the apprenticeship.</a:t>
            </a:r>
          </a:p>
          <a:p>
            <a:r>
              <a:rPr lang="en-US" sz="1200" dirty="0" smtClean="0">
                <a:solidFill>
                  <a:srgbClr val="003474"/>
                </a:solidFill>
              </a:rPr>
              <a:t>Promote your apprenticeship openings.</a:t>
            </a:r>
          </a:p>
          <a:p>
            <a:r>
              <a:rPr lang="en-US" sz="1200" dirty="0" smtClean="0">
                <a:solidFill>
                  <a:srgbClr val="003474"/>
                </a:solidFill>
              </a:rPr>
              <a:t>Articulate training to college credit.</a:t>
            </a:r>
          </a:p>
          <a:p>
            <a:r>
              <a:rPr lang="en-US" sz="1200" dirty="0" smtClean="0">
                <a:solidFill>
                  <a:srgbClr val="003474"/>
                </a:solidFill>
              </a:rPr>
              <a:t>Access related training (soft skills, Industry certification) at  SPC</a:t>
            </a:r>
            <a:endParaRPr lang="en-US" dirty="0"/>
          </a:p>
        </p:txBody>
      </p:sp>
    </p:spTree>
    <p:extLst>
      <p:ext uri="{BB962C8B-B14F-4D97-AF65-F5344CB8AC3E}">
        <p14:creationId xmlns:p14="http://schemas.microsoft.com/office/powerpoint/2010/main" val="1720198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baseline="0" dirty="0" smtClean="0"/>
              <a:t> </a:t>
            </a:r>
            <a:endParaRPr lang="en-US" dirty="0"/>
          </a:p>
        </p:txBody>
      </p:sp>
    </p:spTree>
    <p:extLst>
      <p:ext uri="{BB962C8B-B14F-4D97-AF65-F5344CB8AC3E}">
        <p14:creationId xmlns:p14="http://schemas.microsoft.com/office/powerpoint/2010/main" val="1500722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the State’s performance funding </a:t>
            </a:r>
            <a:r>
              <a:rPr lang="en-US" dirty="0"/>
              <a:t>SPC was ranked #1 Earnings of Graduates; #5</a:t>
            </a:r>
            <a:r>
              <a:rPr lang="en-US" baseline="0" dirty="0"/>
              <a:t> in the nation (Brookings Report) – show images</a:t>
            </a:r>
            <a:endParaRPr lang="en-US" dirty="0"/>
          </a:p>
        </p:txBody>
      </p:sp>
      <p:sp>
        <p:nvSpPr>
          <p:cNvPr id="4" name="Slide Number Placeholder 3"/>
          <p:cNvSpPr>
            <a:spLocks noGrp="1"/>
          </p:cNvSpPr>
          <p:nvPr>
            <p:ph type="sldNum" sz="quarter" idx="10"/>
          </p:nvPr>
        </p:nvSpPr>
        <p:spPr>
          <a:xfrm>
            <a:off x="3884613" y="8829968"/>
            <a:ext cx="2971800" cy="466433"/>
          </a:xfrm>
          <a:prstGeom prst="rect">
            <a:avLst/>
          </a:prstGeom>
        </p:spPr>
        <p:txBody>
          <a:bodyPr/>
          <a:lstStyle/>
          <a:p>
            <a:fld id="{31897A14-3996-47A9-9A48-26CD8D049C10}" type="slidenum">
              <a:rPr lang="en-US" smtClean="0"/>
              <a:t>4</a:t>
            </a:fld>
            <a:endParaRPr lang="en-US" dirty="0"/>
          </a:p>
        </p:txBody>
      </p:sp>
    </p:spTree>
    <p:extLst>
      <p:ext uri="{BB962C8B-B14F-4D97-AF65-F5344CB8AC3E}">
        <p14:creationId xmlns:p14="http://schemas.microsoft.com/office/powerpoint/2010/main" val="1186847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r>
              <a:rPr lang="en-US" sz="1200" dirty="0" smtClean="0"/>
              <a:t>An Internship at SPC is a supervised, practical learning experience in the workplace that offers the student an opportunity to apply, connect, and extend academic theory and competencies to build professional skills and networks. Over 5,000 students per year participate in work-based learning</a:t>
            </a:r>
            <a:r>
              <a:rPr lang="en-US" sz="1200" baseline="0" dirty="0" smtClean="0"/>
              <a:t> courses such as internships, practicum courses, and clinical experiences. </a:t>
            </a:r>
            <a:endParaRPr lang="en-US" sz="1200" dirty="0" smtClean="0"/>
          </a:p>
          <a:p>
            <a:pPr>
              <a:defRPr sz="1400" b="0" i="0" u="none" strike="noStrike" kern="1200" spc="0" baseline="0">
                <a:solidFill>
                  <a:prstClr val="black">
                    <a:lumMod val="65000"/>
                    <a:lumOff val="35000"/>
                  </a:prstClr>
                </a:solidFill>
                <a:latin typeface="+mn-lt"/>
                <a:ea typeface="+mn-ea"/>
                <a:cs typeface="+mn-cs"/>
              </a:defRPr>
            </a:pPr>
            <a:r>
              <a:rPr lang="en-US" sz="1200" b="1" baseline="0" dirty="0" smtClean="0">
                <a:solidFill>
                  <a:schemeClr val="tx2"/>
                </a:solidFill>
              </a:rPr>
              <a:t>Over </a:t>
            </a:r>
            <a:r>
              <a:rPr lang="en-US" sz="1200" b="1" baseline="0" dirty="0" smtClean="0">
                <a:solidFill>
                  <a:schemeClr val="tx2"/>
                </a:solidFill>
              </a:rPr>
              <a:t>700 businesses </a:t>
            </a:r>
            <a:r>
              <a:rPr lang="en-US" sz="1200" b="1" baseline="0" dirty="0" smtClean="0">
                <a:solidFill>
                  <a:schemeClr val="tx2"/>
                </a:solidFill>
              </a:rPr>
              <a:t>have partnered with </a:t>
            </a:r>
            <a:r>
              <a:rPr lang="en-US" sz="1200" b="1" baseline="0" dirty="0" smtClean="0">
                <a:solidFill>
                  <a:schemeClr val="tx2"/>
                </a:solidFill>
              </a:rPr>
              <a:t>the college to host SPC college credit internships over the past three years. </a:t>
            </a:r>
            <a:endParaRPr lang="en-US" sz="1200" b="1" dirty="0" smtClean="0">
              <a:solidFill>
                <a:schemeClr val="tx2"/>
              </a:solidFill>
            </a:endParaRPr>
          </a:p>
          <a:p>
            <a:pPr>
              <a:defRPr sz="1400" b="0" i="0" u="none" strike="noStrike" kern="1200" spc="0" baseline="0">
                <a:solidFill>
                  <a:prstClr val="black">
                    <a:lumMod val="65000"/>
                    <a:lumOff val="35000"/>
                  </a:prstClr>
                </a:solidFill>
                <a:latin typeface="+mn-lt"/>
                <a:ea typeface="+mn-ea"/>
                <a:cs typeface="+mn-cs"/>
              </a:defRPr>
            </a:pPr>
            <a:r>
              <a:rPr lang="en-US" sz="1200" b="1" baseline="0" dirty="0" smtClean="0">
                <a:solidFill>
                  <a:schemeClr val="tx2"/>
                </a:solidFill>
              </a:rPr>
              <a:t>In </a:t>
            </a:r>
            <a:r>
              <a:rPr lang="en-US" sz="1200" b="1" baseline="0" dirty="0" smtClean="0">
                <a:solidFill>
                  <a:schemeClr val="tx2"/>
                </a:solidFill>
              </a:rPr>
              <a:t>the Fall term, 43 students interned with 27 companies. </a:t>
            </a:r>
            <a:endParaRPr lang="en-US" dirty="0"/>
          </a:p>
        </p:txBody>
      </p:sp>
      <p:sp>
        <p:nvSpPr>
          <p:cNvPr id="4" name="Slide Number Placeholder 3"/>
          <p:cNvSpPr>
            <a:spLocks noGrp="1"/>
          </p:cNvSpPr>
          <p:nvPr>
            <p:ph type="sldNum" sz="quarter" idx="10"/>
          </p:nvPr>
        </p:nvSpPr>
        <p:spPr>
          <a:xfrm>
            <a:off x="3898102" y="8829968"/>
            <a:ext cx="2982119" cy="466433"/>
          </a:xfrm>
          <a:prstGeom prst="rect">
            <a:avLst/>
          </a:prstGeom>
        </p:spPr>
        <p:txBody>
          <a:bodyPr/>
          <a:lstStyle/>
          <a:p>
            <a:fld id="{31897A14-3996-47A9-9A48-26CD8D049C10}" type="slidenum">
              <a:rPr lang="en-US" smtClean="0"/>
              <a:t>5</a:t>
            </a:fld>
            <a:endParaRPr lang="en-US" dirty="0"/>
          </a:p>
        </p:txBody>
      </p:sp>
    </p:spTree>
    <p:extLst>
      <p:ext uri="{BB962C8B-B14F-4D97-AF65-F5344CB8AC3E}">
        <p14:creationId xmlns:p14="http://schemas.microsoft.com/office/powerpoint/2010/main" val="3860351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27908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Over 1,000 Student clinical placements each semester</a:t>
            </a:r>
          </a:p>
          <a:p>
            <a:endParaRPr lang="en-US" dirty="0"/>
          </a:p>
        </p:txBody>
      </p:sp>
    </p:spTree>
    <p:extLst>
      <p:ext uri="{BB962C8B-B14F-4D97-AF65-F5344CB8AC3E}">
        <p14:creationId xmlns:p14="http://schemas.microsoft.com/office/powerpoint/2010/main" val="828242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6756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 in 3D printing process using additive manufacturing techniques</a:t>
            </a:r>
          </a:p>
          <a:p>
            <a:r>
              <a:rPr lang="en-US" dirty="0" smtClean="0"/>
              <a:t>Understand the electronics and precision needed for building robots</a:t>
            </a:r>
          </a:p>
          <a:p>
            <a:r>
              <a:rPr lang="en-US" dirty="0" smtClean="0"/>
              <a:t>Learn entrepreneurial skills used by successful business owners</a:t>
            </a:r>
          </a:p>
          <a:p>
            <a:r>
              <a:rPr lang="en-US" dirty="0" smtClean="0"/>
              <a:t>Tour an Advanced Manufacturing Facility</a:t>
            </a:r>
          </a:p>
          <a:p>
            <a:endParaRPr lang="en-US" dirty="0"/>
          </a:p>
        </p:txBody>
      </p:sp>
    </p:spTree>
    <p:extLst>
      <p:ext uri="{BB962C8B-B14F-4D97-AF65-F5344CB8AC3E}">
        <p14:creationId xmlns:p14="http://schemas.microsoft.com/office/powerpoint/2010/main" val="1239938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Dominic </a:t>
            </a:r>
            <a:r>
              <a:rPr lang="en-US" dirty="0" err="1" smtClean="0"/>
              <a:t>Gianfrancesco</a:t>
            </a:r>
            <a:r>
              <a:rPr lang="en-US" dirty="0" smtClean="0"/>
              <a:t>, a graduate of SPC's College of Business, started his career with Tech Data after a six-week internship in San Jose, Costa Rica, where he worked as a Business Analyst. One of the world's largest technology distributors, Tech Data, liked what they saw and offered him a position when he returned to Florida.</a:t>
            </a:r>
            <a:endParaRPr lang="en-US" dirty="0"/>
          </a:p>
        </p:txBody>
      </p:sp>
    </p:spTree>
    <p:extLst>
      <p:ext uri="{BB962C8B-B14F-4D97-AF65-F5344CB8AC3E}">
        <p14:creationId xmlns:p14="http://schemas.microsoft.com/office/powerpoint/2010/main" val="2776599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LINCS (Leveraging, Integrating, Networking, Coordinating Supplies) is a national supply chain management education and training program funded by a $24.5 million U.S. Department of Labor TAACCCT grant. The Trade Adjustment Assistance Community College and Career Training grant program is a multiyear, nearly $2 billion initiative to expand targeted training programs for unemployed workers, especially those impacted by foreign trade. </a:t>
            </a:r>
            <a:r>
              <a:rPr lang="en-US" dirty="0" smtClean="0">
                <a:effectLst/>
                <a:hlinkClick r:id="rId3" tooltip="Read full story."/>
              </a:rPr>
              <a:t>Read full story.</a:t>
            </a:r>
            <a:r>
              <a:rPr lang="en-US" dirty="0" smtClean="0">
                <a:effectLst/>
              </a:rPr>
              <a:t> </a:t>
            </a:r>
          </a:p>
          <a:p>
            <a:r>
              <a:rPr lang="en-US" dirty="0" smtClean="0">
                <a:effectLst/>
              </a:rPr>
              <a:t>The program is administered by a consortium of 9 colleges and 3 universities led by a national team from Broward College in Fort Lauderdale. Consortium members include: Rutgers University, Northwestern University, Georgia Institute of Technology, Essex County College, Union County College, Harper College, Broward College, St. Petersburg College, Florida State College at Jacksonville, San Jacinto College, Columbus State College, California State University, Long Beach City College.</a:t>
            </a:r>
          </a:p>
          <a:p>
            <a:r>
              <a:rPr lang="en-US" dirty="0" smtClean="0">
                <a:effectLst/>
              </a:rPr>
              <a:t>At SPC, you can earn the following entry to mid-level </a:t>
            </a:r>
            <a:r>
              <a:rPr lang="en-US" dirty="0" err="1" smtClean="0">
                <a:effectLst/>
              </a:rPr>
              <a:t>SCPro</a:t>
            </a:r>
            <a:r>
              <a:rPr lang="en-US" dirty="0" smtClean="0">
                <a:effectLst/>
              </a:rPr>
              <a:t> Fundamentals certifications: </a:t>
            </a:r>
          </a:p>
          <a:p>
            <a:r>
              <a:rPr lang="en-US" dirty="0" smtClean="0">
                <a:effectLst/>
              </a:rPr>
              <a:t>Supply Chain Management Principles</a:t>
            </a:r>
          </a:p>
          <a:p>
            <a:r>
              <a:rPr lang="en-US" dirty="0" smtClean="0">
                <a:effectLst/>
              </a:rPr>
              <a:t>Customer Service Operations</a:t>
            </a:r>
          </a:p>
          <a:p>
            <a:r>
              <a:rPr lang="en-US" dirty="0" smtClean="0">
                <a:effectLst/>
              </a:rPr>
              <a:t>Transportation Operations</a:t>
            </a:r>
          </a:p>
          <a:p>
            <a:r>
              <a:rPr lang="en-US" dirty="0" smtClean="0">
                <a:effectLst/>
              </a:rPr>
              <a:t>Warehousing Operations</a:t>
            </a:r>
          </a:p>
          <a:p>
            <a:r>
              <a:rPr lang="en-US" dirty="0" smtClean="0">
                <a:effectLst/>
              </a:rPr>
              <a:t>Supply Management &amp; Procurement</a:t>
            </a:r>
          </a:p>
          <a:p>
            <a:r>
              <a:rPr lang="en-US" dirty="0" smtClean="0">
                <a:effectLst/>
              </a:rPr>
              <a:t>Demand Planning</a:t>
            </a:r>
          </a:p>
          <a:p>
            <a:r>
              <a:rPr lang="en-US" dirty="0" smtClean="0">
                <a:effectLst/>
              </a:rPr>
              <a:t>Inventory Management</a:t>
            </a:r>
          </a:p>
          <a:p>
            <a:r>
              <a:rPr lang="en-US" dirty="0" smtClean="0">
                <a:effectLst/>
              </a:rPr>
              <a:t>Manufacturing &amp; Service Operations</a:t>
            </a:r>
          </a:p>
          <a:p>
            <a:endParaRPr lang="en-US" dirty="0" smtClean="0">
              <a:effectLst/>
            </a:endParaRPr>
          </a:p>
          <a:p>
            <a:endParaRPr lang="en-US" dirty="0"/>
          </a:p>
        </p:txBody>
      </p:sp>
    </p:spTree>
    <p:extLst>
      <p:ext uri="{BB962C8B-B14F-4D97-AF65-F5344CB8AC3E}">
        <p14:creationId xmlns:p14="http://schemas.microsoft.com/office/powerpoint/2010/main" val="11992646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93541" y="1605775"/>
            <a:ext cx="7497169" cy="1904187"/>
          </a:xfrm>
        </p:spPr>
        <p:txBody>
          <a:bodyPr anchor="t" anchorCtr="0"/>
          <a:lstStyle>
            <a:lvl1pPr algn="r">
              <a:defRPr sz="4400" b="1">
                <a:latin typeface="Arial Rounded MT Bold" panose="020F070403050403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42371" y="4352069"/>
            <a:ext cx="6858000" cy="1655762"/>
          </a:xfrm>
        </p:spPr>
        <p:txBody>
          <a:bodyPr anchor="b" anchorCtr="0">
            <a:normAutofit/>
          </a:bodyPr>
          <a:lstStyle>
            <a:lvl1pPr marL="0" indent="0" algn="l">
              <a:buNone/>
              <a:defRPr sz="1600" i="1">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grpSp>
        <p:nvGrpSpPr>
          <p:cNvPr id="11" name="Group 10"/>
          <p:cNvGrpSpPr/>
          <p:nvPr userDrawn="1"/>
        </p:nvGrpSpPr>
        <p:grpSpPr>
          <a:xfrm>
            <a:off x="0" y="5969196"/>
            <a:ext cx="9144002" cy="927635"/>
            <a:chOff x="0" y="5969196"/>
            <a:chExt cx="9144002" cy="927635"/>
          </a:xfrm>
        </p:grpSpPr>
        <p:sp>
          <p:nvSpPr>
            <p:cNvPr id="12" name="Rectangle 11"/>
            <p:cNvSpPr/>
            <p:nvPr userDrawn="1"/>
          </p:nvSpPr>
          <p:spPr>
            <a:xfrm>
              <a:off x="0" y="6007831"/>
              <a:ext cx="9144000" cy="889000"/>
            </a:xfrm>
            <a:prstGeom prst="rect">
              <a:avLst/>
            </a:prstGeom>
            <a:gradFill>
              <a:gsLst>
                <a:gs pos="44000">
                  <a:sysClr val="window" lastClr="FFFFFF">
                    <a:tint val="98000"/>
                    <a:satMod val="130000"/>
                    <a:shade val="90000"/>
                    <a:lumMod val="103000"/>
                  </a:sysClr>
                </a:gs>
                <a:gs pos="14000">
                  <a:srgbClr val="7E98B8"/>
                </a:gs>
                <a:gs pos="100000">
                  <a:srgbClr val="003474"/>
                </a:gs>
              </a:gsLst>
              <a:lin ang="42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13" name="Rectangle 12"/>
            <p:cNvSpPr/>
            <p:nvPr userDrawn="1"/>
          </p:nvSpPr>
          <p:spPr>
            <a:xfrm>
              <a:off x="2" y="5969196"/>
              <a:ext cx="9144000" cy="45719"/>
            </a:xfrm>
            <a:prstGeom prst="rect">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20812" y="6104009"/>
              <a:ext cx="2423188" cy="711551"/>
            </a:xfrm>
            <a:prstGeom prst="rect">
              <a:avLst/>
            </a:prstGeom>
          </p:spPr>
        </p:pic>
      </p:grpSp>
    </p:spTree>
    <p:extLst>
      <p:ext uri="{BB962C8B-B14F-4D97-AF65-F5344CB8AC3E}">
        <p14:creationId xmlns:p14="http://schemas.microsoft.com/office/powerpoint/2010/main" val="293366559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userDrawn="1"/>
        </p:nvGrpSpPr>
        <p:grpSpPr>
          <a:xfrm>
            <a:off x="0" y="1"/>
            <a:ext cx="9144002" cy="939473"/>
            <a:chOff x="0" y="1"/>
            <a:chExt cx="9144002" cy="939473"/>
          </a:xfrm>
        </p:grpSpPr>
        <p:sp>
          <p:nvSpPr>
            <p:cNvPr id="8" name="Rectangle 7"/>
            <p:cNvSpPr/>
            <p:nvPr userDrawn="1"/>
          </p:nvSpPr>
          <p:spPr>
            <a:xfrm>
              <a:off x="0" y="1"/>
              <a:ext cx="9144000" cy="889000"/>
            </a:xfrm>
            <a:prstGeom prst="rect">
              <a:avLst/>
            </a:prstGeom>
            <a:gradFill>
              <a:gsLst>
                <a:gs pos="44000">
                  <a:sysClr val="window" lastClr="FFFFFF">
                    <a:tint val="98000"/>
                    <a:satMod val="130000"/>
                    <a:shade val="90000"/>
                    <a:lumMod val="103000"/>
                  </a:sysClr>
                </a:gs>
                <a:gs pos="14000">
                  <a:srgbClr val="7E98B8"/>
                </a:gs>
                <a:gs pos="100000">
                  <a:srgbClr val="003474"/>
                </a:gs>
              </a:gsLst>
              <a:lin ang="42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9" name="Rectangle 8"/>
            <p:cNvSpPr/>
            <p:nvPr userDrawn="1"/>
          </p:nvSpPr>
          <p:spPr>
            <a:xfrm>
              <a:off x="2" y="893755"/>
              <a:ext cx="9144000" cy="45719"/>
            </a:xfrm>
            <a:prstGeom prst="rect">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86313" y="71334"/>
              <a:ext cx="2057687" cy="685896"/>
            </a:xfrm>
            <a:prstGeom prst="rect">
              <a:avLst/>
            </a:prstGeom>
          </p:spPr>
        </p:pic>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10"/>
          <p:cNvSpPr>
            <a:spLocks noGrp="1"/>
          </p:cNvSpPr>
          <p:nvPr>
            <p:ph type="dt" sz="half" idx="10"/>
          </p:nvPr>
        </p:nvSpPr>
        <p:spPr/>
        <p:txBody>
          <a:bodyPr/>
          <a:lstStyle>
            <a:lvl1pPr>
              <a:defRPr sz="1600" i="1">
                <a:solidFill>
                  <a:srgbClr val="003474"/>
                </a:solidFill>
              </a:defRPr>
            </a:lvl1pPr>
          </a:lstStyle>
          <a:p>
            <a:r>
              <a:rPr lang="en-US" smtClean="0"/>
              <a:t>October 11, 2016</a:t>
            </a:r>
            <a:endParaRPr lang="en-US" dirty="0" smtClean="0"/>
          </a:p>
        </p:txBody>
      </p:sp>
    </p:spTree>
    <p:extLst>
      <p:ext uri="{BB962C8B-B14F-4D97-AF65-F5344CB8AC3E}">
        <p14:creationId xmlns:p14="http://schemas.microsoft.com/office/powerpoint/2010/main" val="233442112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rgbClr val="00347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Edit Master text styles</a:t>
            </a:r>
          </a:p>
        </p:txBody>
      </p:sp>
      <p:grpSp>
        <p:nvGrpSpPr>
          <p:cNvPr id="7" name="Group 6"/>
          <p:cNvGrpSpPr/>
          <p:nvPr userDrawn="1"/>
        </p:nvGrpSpPr>
        <p:grpSpPr>
          <a:xfrm>
            <a:off x="0" y="1"/>
            <a:ext cx="9144002" cy="939473"/>
            <a:chOff x="0" y="1"/>
            <a:chExt cx="9144002" cy="939473"/>
          </a:xfrm>
        </p:grpSpPr>
        <p:sp>
          <p:nvSpPr>
            <p:cNvPr id="8" name="Rectangle 7"/>
            <p:cNvSpPr/>
            <p:nvPr userDrawn="1"/>
          </p:nvSpPr>
          <p:spPr>
            <a:xfrm>
              <a:off x="0" y="1"/>
              <a:ext cx="9144000" cy="889000"/>
            </a:xfrm>
            <a:prstGeom prst="rect">
              <a:avLst/>
            </a:prstGeom>
            <a:gradFill>
              <a:gsLst>
                <a:gs pos="44000">
                  <a:sysClr val="window" lastClr="FFFFFF">
                    <a:tint val="98000"/>
                    <a:satMod val="130000"/>
                    <a:shade val="90000"/>
                    <a:lumMod val="103000"/>
                  </a:sysClr>
                </a:gs>
                <a:gs pos="14000">
                  <a:srgbClr val="7E98B8"/>
                </a:gs>
                <a:gs pos="100000">
                  <a:srgbClr val="003474"/>
                </a:gs>
              </a:gsLst>
              <a:lin ang="42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9" name="Rectangle 8"/>
            <p:cNvSpPr/>
            <p:nvPr userDrawn="1"/>
          </p:nvSpPr>
          <p:spPr>
            <a:xfrm>
              <a:off x="2" y="893755"/>
              <a:ext cx="9144000" cy="45719"/>
            </a:xfrm>
            <a:prstGeom prst="rect">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86313" y="71334"/>
              <a:ext cx="2057687" cy="685896"/>
            </a:xfrm>
            <a:prstGeom prst="rect">
              <a:avLst/>
            </a:prstGeom>
          </p:spPr>
        </p:pic>
      </p:grpSp>
      <p:sp>
        <p:nvSpPr>
          <p:cNvPr id="11" name="Date Placeholder 10"/>
          <p:cNvSpPr>
            <a:spLocks noGrp="1"/>
          </p:cNvSpPr>
          <p:nvPr>
            <p:ph type="dt" sz="half" idx="10"/>
          </p:nvPr>
        </p:nvSpPr>
        <p:spPr/>
        <p:txBody>
          <a:bodyPr/>
          <a:lstStyle>
            <a:lvl1pPr>
              <a:defRPr sz="1600" i="1">
                <a:solidFill>
                  <a:srgbClr val="003474"/>
                </a:solidFill>
              </a:defRPr>
            </a:lvl1pPr>
          </a:lstStyle>
          <a:p>
            <a:r>
              <a:rPr lang="en-US" smtClean="0"/>
              <a:t>October 11, 2016</a:t>
            </a:r>
            <a:endParaRPr lang="en-US" dirty="0" smtClean="0"/>
          </a:p>
        </p:txBody>
      </p:sp>
    </p:spTree>
    <p:extLst>
      <p:ext uri="{BB962C8B-B14F-4D97-AF65-F5344CB8AC3E}">
        <p14:creationId xmlns:p14="http://schemas.microsoft.com/office/powerpoint/2010/main" val="34339515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p:cNvGrpSpPr/>
          <p:nvPr userDrawn="1"/>
        </p:nvGrpSpPr>
        <p:grpSpPr>
          <a:xfrm>
            <a:off x="0" y="1"/>
            <a:ext cx="9144002" cy="939473"/>
            <a:chOff x="0" y="1"/>
            <a:chExt cx="9144002" cy="939473"/>
          </a:xfrm>
        </p:grpSpPr>
        <p:sp>
          <p:nvSpPr>
            <p:cNvPr id="9" name="Rectangle 8"/>
            <p:cNvSpPr/>
            <p:nvPr userDrawn="1"/>
          </p:nvSpPr>
          <p:spPr>
            <a:xfrm>
              <a:off x="0" y="1"/>
              <a:ext cx="9144000" cy="889000"/>
            </a:xfrm>
            <a:prstGeom prst="rect">
              <a:avLst/>
            </a:prstGeom>
            <a:gradFill>
              <a:gsLst>
                <a:gs pos="44000">
                  <a:sysClr val="window" lastClr="FFFFFF">
                    <a:tint val="98000"/>
                    <a:satMod val="130000"/>
                    <a:shade val="90000"/>
                    <a:lumMod val="103000"/>
                  </a:sysClr>
                </a:gs>
                <a:gs pos="14000">
                  <a:srgbClr val="7E98B8"/>
                </a:gs>
                <a:gs pos="100000">
                  <a:srgbClr val="003474"/>
                </a:gs>
              </a:gsLst>
              <a:lin ang="42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10" name="Rectangle 9"/>
            <p:cNvSpPr/>
            <p:nvPr userDrawn="1"/>
          </p:nvSpPr>
          <p:spPr>
            <a:xfrm>
              <a:off x="2" y="893755"/>
              <a:ext cx="9144000" cy="45719"/>
            </a:xfrm>
            <a:prstGeom prst="rect">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86313" y="71334"/>
              <a:ext cx="2057687" cy="685896"/>
            </a:xfrm>
            <a:prstGeom prst="rect">
              <a:avLst/>
            </a:prstGeom>
          </p:spPr>
        </p:pic>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Date Placeholder 11"/>
          <p:cNvSpPr>
            <a:spLocks noGrp="1"/>
          </p:cNvSpPr>
          <p:nvPr>
            <p:ph type="dt" sz="half" idx="10"/>
          </p:nvPr>
        </p:nvSpPr>
        <p:spPr/>
        <p:txBody>
          <a:bodyPr/>
          <a:lstStyle>
            <a:lvl1pPr>
              <a:defRPr sz="1600" i="1">
                <a:solidFill>
                  <a:srgbClr val="003474"/>
                </a:solidFill>
              </a:defRPr>
            </a:lvl1pPr>
          </a:lstStyle>
          <a:p>
            <a:r>
              <a:rPr lang="en-US" smtClean="0"/>
              <a:t>October 11, 2016</a:t>
            </a:r>
            <a:endParaRPr lang="en-US" dirty="0" smtClean="0"/>
          </a:p>
        </p:txBody>
      </p:sp>
    </p:spTree>
    <p:extLst>
      <p:ext uri="{BB962C8B-B14F-4D97-AF65-F5344CB8AC3E}">
        <p14:creationId xmlns:p14="http://schemas.microsoft.com/office/powerpoint/2010/main" val="1909674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3" name="Group 2"/>
          <p:cNvGrpSpPr/>
          <p:nvPr userDrawn="1"/>
        </p:nvGrpSpPr>
        <p:grpSpPr>
          <a:xfrm>
            <a:off x="0" y="1"/>
            <a:ext cx="9144002" cy="939473"/>
            <a:chOff x="0" y="1"/>
            <a:chExt cx="9144002" cy="939473"/>
          </a:xfrm>
        </p:grpSpPr>
        <p:sp>
          <p:nvSpPr>
            <p:cNvPr id="4" name="Rectangle 3"/>
            <p:cNvSpPr/>
            <p:nvPr userDrawn="1"/>
          </p:nvSpPr>
          <p:spPr>
            <a:xfrm>
              <a:off x="0" y="1"/>
              <a:ext cx="9144000" cy="889000"/>
            </a:xfrm>
            <a:prstGeom prst="rect">
              <a:avLst/>
            </a:prstGeom>
            <a:gradFill>
              <a:gsLst>
                <a:gs pos="44000">
                  <a:sysClr val="window" lastClr="FFFFFF">
                    <a:tint val="98000"/>
                    <a:satMod val="130000"/>
                    <a:shade val="90000"/>
                    <a:lumMod val="103000"/>
                  </a:sysClr>
                </a:gs>
                <a:gs pos="14000">
                  <a:srgbClr val="7E98B8"/>
                </a:gs>
                <a:gs pos="100000">
                  <a:srgbClr val="003474"/>
                </a:gs>
              </a:gsLst>
              <a:lin ang="42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5" name="Rectangle 4"/>
            <p:cNvSpPr/>
            <p:nvPr userDrawn="1"/>
          </p:nvSpPr>
          <p:spPr>
            <a:xfrm>
              <a:off x="2" y="893755"/>
              <a:ext cx="9144000" cy="45719"/>
            </a:xfrm>
            <a:prstGeom prst="rect">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86313" y="71334"/>
              <a:ext cx="2057687" cy="685896"/>
            </a:xfrm>
            <a:prstGeom prst="rect">
              <a:avLst/>
            </a:prstGeom>
          </p:spPr>
        </p:pic>
      </p:grpSp>
      <p:sp>
        <p:nvSpPr>
          <p:cNvPr id="7" name="Title 6"/>
          <p:cNvSpPr>
            <a:spLocks noGrp="1"/>
          </p:cNvSpPr>
          <p:nvPr>
            <p:ph type="title"/>
          </p:nvPr>
        </p:nvSpPr>
        <p:spPr/>
        <p:txBody>
          <a:bodyPr/>
          <a:lstStyle/>
          <a:p>
            <a:r>
              <a:rPr lang="en-US" smtClean="0"/>
              <a:t>Click to edit Master title style</a:t>
            </a:r>
            <a:endParaRPr lang="en-US"/>
          </a:p>
        </p:txBody>
      </p:sp>
      <p:sp>
        <p:nvSpPr>
          <p:cNvPr id="8" name="Date Placeholder 7"/>
          <p:cNvSpPr>
            <a:spLocks noGrp="1"/>
          </p:cNvSpPr>
          <p:nvPr>
            <p:ph type="dt" sz="half" idx="10"/>
          </p:nvPr>
        </p:nvSpPr>
        <p:spPr/>
        <p:txBody>
          <a:bodyPr/>
          <a:lstStyle>
            <a:lvl1pPr>
              <a:defRPr sz="1600" i="1">
                <a:solidFill>
                  <a:srgbClr val="003474"/>
                </a:solidFill>
              </a:defRPr>
            </a:lvl1pPr>
          </a:lstStyle>
          <a:p>
            <a:r>
              <a:rPr lang="en-US" smtClean="0"/>
              <a:t>October 11, 2016</a:t>
            </a:r>
            <a:endParaRPr lang="en-US" dirty="0" smtClean="0"/>
          </a:p>
        </p:txBody>
      </p:sp>
      <p:sp>
        <p:nvSpPr>
          <p:cNvPr id="12" name="Content Placeholder 2"/>
          <p:cNvSpPr>
            <a:spLocks noGrp="1"/>
          </p:cNvSpPr>
          <p:nvPr>
            <p:ph sz="half" idx="1"/>
          </p:nvPr>
        </p:nvSpPr>
        <p:spPr>
          <a:xfrm>
            <a:off x="628650" y="3675941"/>
            <a:ext cx="7486506" cy="2475295"/>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3"/>
          <p:cNvSpPr>
            <a:spLocks noGrp="1"/>
          </p:cNvSpPr>
          <p:nvPr>
            <p:ph sz="half" idx="2"/>
          </p:nvPr>
        </p:nvSpPr>
        <p:spPr>
          <a:xfrm>
            <a:off x="628651" y="1431623"/>
            <a:ext cx="7486505" cy="1957283"/>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2422541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userDrawn="1"/>
        </p:nvGrpSpPr>
        <p:grpSpPr>
          <a:xfrm>
            <a:off x="0" y="1"/>
            <a:ext cx="9144002" cy="939473"/>
            <a:chOff x="0" y="1"/>
            <a:chExt cx="9144002" cy="939473"/>
          </a:xfrm>
        </p:grpSpPr>
        <p:sp>
          <p:nvSpPr>
            <p:cNvPr id="11" name="Rectangle 10"/>
            <p:cNvSpPr/>
            <p:nvPr userDrawn="1"/>
          </p:nvSpPr>
          <p:spPr>
            <a:xfrm>
              <a:off x="0" y="1"/>
              <a:ext cx="9144000" cy="889000"/>
            </a:xfrm>
            <a:prstGeom prst="rect">
              <a:avLst/>
            </a:prstGeom>
            <a:gradFill>
              <a:gsLst>
                <a:gs pos="44000">
                  <a:sysClr val="window" lastClr="FFFFFF">
                    <a:tint val="98000"/>
                    <a:satMod val="130000"/>
                    <a:shade val="90000"/>
                    <a:lumMod val="103000"/>
                  </a:sysClr>
                </a:gs>
                <a:gs pos="14000">
                  <a:srgbClr val="7E98B8"/>
                </a:gs>
                <a:gs pos="100000">
                  <a:srgbClr val="003474"/>
                </a:gs>
              </a:gsLst>
              <a:lin ang="42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12" name="Rectangle 11"/>
            <p:cNvSpPr/>
            <p:nvPr userDrawn="1"/>
          </p:nvSpPr>
          <p:spPr>
            <a:xfrm>
              <a:off x="2" y="893755"/>
              <a:ext cx="9144000" cy="45719"/>
            </a:xfrm>
            <a:prstGeom prst="rect">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86313" y="71334"/>
              <a:ext cx="2057687" cy="685896"/>
            </a:xfrm>
            <a:prstGeom prst="rect">
              <a:avLst/>
            </a:prstGeom>
          </p:spPr>
        </p:pic>
      </p:grpSp>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10"/>
          </p:nvPr>
        </p:nvSpPr>
        <p:spPr/>
        <p:txBody>
          <a:bodyPr/>
          <a:lstStyle>
            <a:lvl1pPr>
              <a:defRPr sz="1600" i="1">
                <a:solidFill>
                  <a:srgbClr val="003474"/>
                </a:solidFill>
              </a:defRPr>
            </a:lvl1pPr>
          </a:lstStyle>
          <a:p>
            <a:r>
              <a:rPr lang="en-US" smtClean="0"/>
              <a:t>October 11, 2016</a:t>
            </a:r>
            <a:endParaRPr lang="en-US" dirty="0" smtClean="0"/>
          </a:p>
        </p:txBody>
      </p:sp>
    </p:spTree>
    <p:extLst>
      <p:ext uri="{BB962C8B-B14F-4D97-AF65-F5344CB8AC3E}">
        <p14:creationId xmlns:p14="http://schemas.microsoft.com/office/powerpoint/2010/main" val="45635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5"/>
          <p:cNvGrpSpPr/>
          <p:nvPr userDrawn="1"/>
        </p:nvGrpSpPr>
        <p:grpSpPr>
          <a:xfrm>
            <a:off x="0" y="1"/>
            <a:ext cx="9144002" cy="939473"/>
            <a:chOff x="0" y="1"/>
            <a:chExt cx="9144002" cy="939473"/>
          </a:xfrm>
        </p:grpSpPr>
        <p:sp>
          <p:nvSpPr>
            <p:cNvPr id="7" name="Rectangle 6"/>
            <p:cNvSpPr/>
            <p:nvPr userDrawn="1"/>
          </p:nvSpPr>
          <p:spPr>
            <a:xfrm>
              <a:off x="0" y="1"/>
              <a:ext cx="9144000" cy="889000"/>
            </a:xfrm>
            <a:prstGeom prst="rect">
              <a:avLst/>
            </a:prstGeom>
            <a:gradFill>
              <a:gsLst>
                <a:gs pos="44000">
                  <a:sysClr val="window" lastClr="FFFFFF">
                    <a:tint val="98000"/>
                    <a:satMod val="130000"/>
                    <a:shade val="90000"/>
                    <a:lumMod val="103000"/>
                  </a:sysClr>
                </a:gs>
                <a:gs pos="14000">
                  <a:srgbClr val="7E98B8"/>
                </a:gs>
                <a:gs pos="100000">
                  <a:srgbClr val="003474"/>
                </a:gs>
              </a:gsLst>
              <a:lin ang="42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8" name="Rectangle 7"/>
            <p:cNvSpPr/>
            <p:nvPr userDrawn="1"/>
          </p:nvSpPr>
          <p:spPr>
            <a:xfrm>
              <a:off x="2" y="893755"/>
              <a:ext cx="9144000" cy="45719"/>
            </a:xfrm>
            <a:prstGeom prst="rect">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86313" y="71334"/>
              <a:ext cx="2057687" cy="685896"/>
            </a:xfrm>
            <a:prstGeom prst="rect">
              <a:avLst/>
            </a:prstGeom>
          </p:spPr>
        </p:pic>
      </p:grpSp>
      <p:sp>
        <p:nvSpPr>
          <p:cNvPr id="2" name="Title 1"/>
          <p:cNvSpPr>
            <a:spLocks noGrp="1"/>
          </p:cNvSpPr>
          <p:nvPr>
            <p:ph type="title"/>
          </p:nvPr>
        </p:nvSpPr>
        <p:spPr/>
        <p:txBody>
          <a:bodyPr/>
          <a:lstStyle/>
          <a:p>
            <a:r>
              <a:rPr lang="en-US" smtClean="0"/>
              <a:t>Click to edit Master title style</a:t>
            </a:r>
            <a:endParaRPr lang="en-US" dirty="0"/>
          </a:p>
        </p:txBody>
      </p:sp>
      <p:sp>
        <p:nvSpPr>
          <p:cNvPr id="10" name="Date Placeholder 9"/>
          <p:cNvSpPr>
            <a:spLocks noGrp="1"/>
          </p:cNvSpPr>
          <p:nvPr>
            <p:ph type="dt" sz="half" idx="10"/>
          </p:nvPr>
        </p:nvSpPr>
        <p:spPr/>
        <p:txBody>
          <a:bodyPr/>
          <a:lstStyle>
            <a:lvl1pPr>
              <a:defRPr sz="1600" i="1">
                <a:solidFill>
                  <a:srgbClr val="003474"/>
                </a:solidFill>
              </a:defRPr>
            </a:lvl1pPr>
          </a:lstStyle>
          <a:p>
            <a:r>
              <a:rPr lang="en-US" smtClean="0"/>
              <a:t>October 11, 2016</a:t>
            </a:r>
            <a:endParaRPr lang="en-US" dirty="0" smtClean="0"/>
          </a:p>
        </p:txBody>
      </p:sp>
    </p:spTree>
    <p:extLst>
      <p:ext uri="{BB962C8B-B14F-4D97-AF65-F5344CB8AC3E}">
        <p14:creationId xmlns:p14="http://schemas.microsoft.com/office/powerpoint/2010/main" val="1610537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p:cNvGrpSpPr/>
          <p:nvPr userDrawn="1"/>
        </p:nvGrpSpPr>
        <p:grpSpPr>
          <a:xfrm>
            <a:off x="0" y="1"/>
            <a:ext cx="9144002" cy="939473"/>
            <a:chOff x="0" y="1"/>
            <a:chExt cx="9144002" cy="939473"/>
          </a:xfrm>
        </p:grpSpPr>
        <p:sp>
          <p:nvSpPr>
            <p:cNvPr id="6" name="Rectangle 5"/>
            <p:cNvSpPr/>
            <p:nvPr userDrawn="1"/>
          </p:nvSpPr>
          <p:spPr>
            <a:xfrm>
              <a:off x="0" y="1"/>
              <a:ext cx="9144000" cy="889000"/>
            </a:xfrm>
            <a:prstGeom prst="rect">
              <a:avLst/>
            </a:prstGeom>
            <a:gradFill>
              <a:gsLst>
                <a:gs pos="44000">
                  <a:sysClr val="window" lastClr="FFFFFF">
                    <a:tint val="98000"/>
                    <a:satMod val="130000"/>
                    <a:shade val="90000"/>
                    <a:lumMod val="103000"/>
                  </a:sysClr>
                </a:gs>
                <a:gs pos="14000">
                  <a:srgbClr val="7E98B8"/>
                </a:gs>
                <a:gs pos="100000">
                  <a:srgbClr val="003474"/>
                </a:gs>
              </a:gsLst>
              <a:lin ang="42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7" name="Rectangle 6"/>
            <p:cNvSpPr/>
            <p:nvPr userDrawn="1"/>
          </p:nvSpPr>
          <p:spPr>
            <a:xfrm>
              <a:off x="2" y="893755"/>
              <a:ext cx="9144000" cy="45719"/>
            </a:xfrm>
            <a:prstGeom prst="rect">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86313" y="71334"/>
              <a:ext cx="2057687" cy="685896"/>
            </a:xfrm>
            <a:prstGeom prst="rect">
              <a:avLst/>
            </a:prstGeom>
          </p:spPr>
        </p:pic>
      </p:grpSp>
      <p:sp>
        <p:nvSpPr>
          <p:cNvPr id="9" name="Date Placeholder 8"/>
          <p:cNvSpPr>
            <a:spLocks noGrp="1"/>
          </p:cNvSpPr>
          <p:nvPr>
            <p:ph type="dt" sz="half" idx="10"/>
          </p:nvPr>
        </p:nvSpPr>
        <p:spPr/>
        <p:txBody>
          <a:bodyPr/>
          <a:lstStyle>
            <a:lvl1pPr>
              <a:defRPr sz="1600" i="1">
                <a:solidFill>
                  <a:srgbClr val="003474"/>
                </a:solidFill>
              </a:defRPr>
            </a:lvl1pPr>
          </a:lstStyle>
          <a:p>
            <a:r>
              <a:rPr lang="en-US" smtClean="0"/>
              <a:t>October 11, 2016</a:t>
            </a:r>
            <a:endParaRPr lang="en-US" dirty="0" smtClean="0"/>
          </a:p>
        </p:txBody>
      </p:sp>
    </p:spTree>
    <p:extLst>
      <p:ext uri="{BB962C8B-B14F-4D97-AF65-F5344CB8AC3E}">
        <p14:creationId xmlns:p14="http://schemas.microsoft.com/office/powerpoint/2010/main" val="114583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p:cNvGrpSpPr/>
          <p:nvPr userDrawn="1"/>
        </p:nvGrpSpPr>
        <p:grpSpPr>
          <a:xfrm>
            <a:off x="0" y="1"/>
            <a:ext cx="9144002" cy="939473"/>
            <a:chOff x="0" y="1"/>
            <a:chExt cx="9144002" cy="939473"/>
          </a:xfrm>
        </p:grpSpPr>
        <p:sp>
          <p:nvSpPr>
            <p:cNvPr id="9" name="Rectangle 8"/>
            <p:cNvSpPr/>
            <p:nvPr userDrawn="1"/>
          </p:nvSpPr>
          <p:spPr>
            <a:xfrm>
              <a:off x="0" y="1"/>
              <a:ext cx="9144000" cy="889000"/>
            </a:xfrm>
            <a:prstGeom prst="rect">
              <a:avLst/>
            </a:prstGeom>
            <a:gradFill>
              <a:gsLst>
                <a:gs pos="44000">
                  <a:sysClr val="window" lastClr="FFFFFF">
                    <a:tint val="98000"/>
                    <a:satMod val="130000"/>
                    <a:shade val="90000"/>
                    <a:lumMod val="103000"/>
                  </a:sysClr>
                </a:gs>
                <a:gs pos="14000">
                  <a:srgbClr val="7E98B8"/>
                </a:gs>
                <a:gs pos="100000">
                  <a:srgbClr val="003474"/>
                </a:gs>
              </a:gsLst>
              <a:lin ang="42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10" name="Rectangle 9"/>
            <p:cNvSpPr/>
            <p:nvPr userDrawn="1"/>
          </p:nvSpPr>
          <p:spPr>
            <a:xfrm>
              <a:off x="2" y="893755"/>
              <a:ext cx="9144000" cy="45719"/>
            </a:xfrm>
            <a:prstGeom prst="rect">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86313" y="71334"/>
              <a:ext cx="2057687" cy="685896"/>
            </a:xfrm>
            <a:prstGeom prst="rect">
              <a:avLst/>
            </a:prstGeom>
          </p:spPr>
        </p:pic>
      </p:grpSp>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12" name="Date Placeholder 11"/>
          <p:cNvSpPr>
            <a:spLocks noGrp="1"/>
          </p:cNvSpPr>
          <p:nvPr>
            <p:ph type="dt" sz="half" idx="10"/>
          </p:nvPr>
        </p:nvSpPr>
        <p:spPr/>
        <p:txBody>
          <a:bodyPr/>
          <a:lstStyle>
            <a:lvl1pPr>
              <a:defRPr sz="1600" i="1">
                <a:solidFill>
                  <a:srgbClr val="003474"/>
                </a:solidFill>
              </a:defRPr>
            </a:lvl1pPr>
          </a:lstStyle>
          <a:p>
            <a:r>
              <a:rPr lang="en-US" smtClean="0"/>
              <a:t>October 11, 2016</a:t>
            </a:r>
            <a:endParaRPr lang="en-US" dirty="0"/>
          </a:p>
        </p:txBody>
      </p:sp>
    </p:spTree>
    <p:extLst>
      <p:ext uri="{BB962C8B-B14F-4D97-AF65-F5344CB8AC3E}">
        <p14:creationId xmlns:p14="http://schemas.microsoft.com/office/powerpoint/2010/main" val="2978078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userDrawn="1"/>
        </p:nvGrpSpPr>
        <p:grpSpPr>
          <a:xfrm>
            <a:off x="0" y="1"/>
            <a:ext cx="9144002" cy="939473"/>
            <a:chOff x="0" y="1"/>
            <a:chExt cx="9144002" cy="939473"/>
          </a:xfrm>
        </p:grpSpPr>
        <p:sp>
          <p:nvSpPr>
            <p:cNvPr id="9" name="Rectangle 8"/>
            <p:cNvSpPr/>
            <p:nvPr userDrawn="1"/>
          </p:nvSpPr>
          <p:spPr>
            <a:xfrm>
              <a:off x="0" y="1"/>
              <a:ext cx="9144000" cy="889000"/>
            </a:xfrm>
            <a:prstGeom prst="rect">
              <a:avLst/>
            </a:prstGeom>
            <a:gradFill>
              <a:gsLst>
                <a:gs pos="44000">
                  <a:sysClr val="window" lastClr="FFFFFF">
                    <a:tint val="98000"/>
                    <a:satMod val="130000"/>
                    <a:shade val="90000"/>
                    <a:lumMod val="103000"/>
                  </a:sysClr>
                </a:gs>
                <a:gs pos="14000">
                  <a:srgbClr val="7E98B8"/>
                </a:gs>
                <a:gs pos="100000">
                  <a:srgbClr val="003474"/>
                </a:gs>
              </a:gsLst>
              <a:lin ang="42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10" name="Rectangle 9"/>
            <p:cNvSpPr/>
            <p:nvPr userDrawn="1"/>
          </p:nvSpPr>
          <p:spPr>
            <a:xfrm>
              <a:off x="2" y="893755"/>
              <a:ext cx="9144000" cy="45719"/>
            </a:xfrm>
            <a:prstGeom prst="rect">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86313" y="71334"/>
              <a:ext cx="2057687" cy="685896"/>
            </a:xfrm>
            <a:prstGeom prst="rect">
              <a:avLst/>
            </a:prstGeom>
          </p:spPr>
        </p:pic>
      </p:grpSp>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12" name="Date Placeholder 11"/>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sz="1600">
                <a:solidFill>
                  <a:srgbClr val="003474"/>
                </a:solidFill>
              </a:defRPr>
            </a:lvl1pPr>
          </a:lstStyle>
          <a:p>
            <a:r>
              <a:rPr lang="en-US" smtClean="0"/>
              <a:t>October 11, 2016</a:t>
            </a:r>
            <a:endParaRPr lang="en-US" dirty="0"/>
          </a:p>
        </p:txBody>
      </p:sp>
    </p:spTree>
    <p:extLst>
      <p:ext uri="{BB962C8B-B14F-4D97-AF65-F5344CB8AC3E}">
        <p14:creationId xmlns:p14="http://schemas.microsoft.com/office/powerpoint/2010/main" val="1741386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p:cNvGrpSpPr/>
          <p:nvPr userDrawn="1"/>
        </p:nvGrpSpPr>
        <p:grpSpPr>
          <a:xfrm>
            <a:off x="0" y="1"/>
            <a:ext cx="9144002" cy="939473"/>
            <a:chOff x="0" y="1"/>
            <a:chExt cx="9144002" cy="939473"/>
          </a:xfrm>
        </p:grpSpPr>
        <p:sp>
          <p:nvSpPr>
            <p:cNvPr id="8" name="Rectangle 7"/>
            <p:cNvSpPr/>
            <p:nvPr userDrawn="1"/>
          </p:nvSpPr>
          <p:spPr>
            <a:xfrm>
              <a:off x="0" y="1"/>
              <a:ext cx="9144000" cy="889000"/>
            </a:xfrm>
            <a:prstGeom prst="rect">
              <a:avLst/>
            </a:prstGeom>
            <a:gradFill>
              <a:gsLst>
                <a:gs pos="44000">
                  <a:sysClr val="window" lastClr="FFFFFF">
                    <a:tint val="98000"/>
                    <a:satMod val="130000"/>
                    <a:shade val="90000"/>
                    <a:lumMod val="103000"/>
                  </a:sysClr>
                </a:gs>
                <a:gs pos="14000">
                  <a:srgbClr val="7E98B8"/>
                </a:gs>
                <a:gs pos="100000">
                  <a:srgbClr val="003474"/>
                </a:gs>
              </a:gsLst>
              <a:lin ang="42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9" name="Rectangle 8"/>
            <p:cNvSpPr/>
            <p:nvPr userDrawn="1"/>
          </p:nvSpPr>
          <p:spPr>
            <a:xfrm>
              <a:off x="2" y="893755"/>
              <a:ext cx="9144000" cy="45719"/>
            </a:xfrm>
            <a:prstGeom prst="rect">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86313" y="71334"/>
              <a:ext cx="2057687" cy="685896"/>
            </a:xfrm>
            <a:prstGeom prst="rect">
              <a:avLst/>
            </a:prstGeom>
          </p:spPr>
        </p:pic>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10"/>
          <p:cNvSpPr>
            <a:spLocks noGrp="1"/>
          </p:cNvSpPr>
          <p:nvPr>
            <p:ph type="dt" sz="half" idx="10"/>
          </p:nvPr>
        </p:nvSpPr>
        <p:spPr/>
        <p:txBody>
          <a:bodyPr/>
          <a:lstStyle>
            <a:lvl1pPr>
              <a:defRPr sz="1600" i="1">
                <a:solidFill>
                  <a:srgbClr val="003474"/>
                </a:solidFill>
              </a:defRPr>
            </a:lvl1pPr>
          </a:lstStyle>
          <a:p>
            <a:r>
              <a:rPr lang="en-US" smtClean="0"/>
              <a:t>October 11, 2016</a:t>
            </a:r>
            <a:endParaRPr lang="en-US" dirty="0"/>
          </a:p>
        </p:txBody>
      </p:sp>
    </p:spTree>
    <p:extLst>
      <p:ext uri="{BB962C8B-B14F-4D97-AF65-F5344CB8AC3E}">
        <p14:creationId xmlns:p14="http://schemas.microsoft.com/office/powerpoint/2010/main" val="4258251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6"/>
          <p:cNvGrpSpPr/>
          <p:nvPr userDrawn="1"/>
        </p:nvGrpSpPr>
        <p:grpSpPr>
          <a:xfrm>
            <a:off x="0" y="1"/>
            <a:ext cx="9144002" cy="939473"/>
            <a:chOff x="0" y="1"/>
            <a:chExt cx="9144002" cy="939473"/>
          </a:xfrm>
        </p:grpSpPr>
        <p:sp>
          <p:nvSpPr>
            <p:cNvPr id="8" name="Rectangle 7"/>
            <p:cNvSpPr/>
            <p:nvPr userDrawn="1"/>
          </p:nvSpPr>
          <p:spPr>
            <a:xfrm>
              <a:off x="0" y="1"/>
              <a:ext cx="9144000" cy="889000"/>
            </a:xfrm>
            <a:prstGeom prst="rect">
              <a:avLst/>
            </a:prstGeom>
            <a:gradFill>
              <a:gsLst>
                <a:gs pos="44000">
                  <a:sysClr val="window" lastClr="FFFFFF">
                    <a:tint val="98000"/>
                    <a:satMod val="130000"/>
                    <a:shade val="90000"/>
                    <a:lumMod val="103000"/>
                  </a:sysClr>
                </a:gs>
                <a:gs pos="14000">
                  <a:srgbClr val="7E98B8"/>
                </a:gs>
                <a:gs pos="100000">
                  <a:srgbClr val="003474"/>
                </a:gs>
              </a:gsLst>
              <a:lin ang="42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9" name="Rectangle 8"/>
            <p:cNvSpPr/>
            <p:nvPr userDrawn="1"/>
          </p:nvSpPr>
          <p:spPr>
            <a:xfrm>
              <a:off x="2" y="893755"/>
              <a:ext cx="9144000" cy="45719"/>
            </a:xfrm>
            <a:prstGeom prst="rect">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86313" y="71334"/>
              <a:ext cx="2057687" cy="685896"/>
            </a:xfrm>
            <a:prstGeom prst="rect">
              <a:avLst/>
            </a:prstGeom>
          </p:spPr>
        </p:pic>
      </p:grpSp>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10"/>
          <p:cNvSpPr>
            <a:spLocks noGrp="1"/>
          </p:cNvSpPr>
          <p:nvPr>
            <p:ph type="dt" sz="half" idx="10"/>
          </p:nvPr>
        </p:nvSpPr>
        <p:spPr/>
        <p:txBody>
          <a:bodyPr/>
          <a:lstStyle>
            <a:lvl1pPr>
              <a:defRPr sz="1600" i="1">
                <a:solidFill>
                  <a:srgbClr val="003474"/>
                </a:solidFill>
              </a:defRPr>
            </a:lvl1pPr>
          </a:lstStyle>
          <a:p>
            <a:r>
              <a:rPr lang="en-US" smtClean="0"/>
              <a:t>October 11, 2016</a:t>
            </a:r>
            <a:endParaRPr lang="en-US" dirty="0"/>
          </a:p>
        </p:txBody>
      </p:sp>
    </p:spTree>
    <p:extLst>
      <p:ext uri="{BB962C8B-B14F-4D97-AF65-F5344CB8AC3E}">
        <p14:creationId xmlns:p14="http://schemas.microsoft.com/office/powerpoint/2010/main" val="1150820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65544" y="0"/>
            <a:ext cx="8378456" cy="6858000"/>
          </a:xfrm>
          <a:prstGeom prst="rect">
            <a:avLst/>
          </a:prstGeom>
        </p:spPr>
      </p:pic>
      <p:pic>
        <p:nvPicPr>
          <p:cNvPr id="16" name="Picture 15"/>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086313" y="71334"/>
            <a:ext cx="2057687" cy="685896"/>
          </a:xfrm>
          <a:prstGeom prst="rect">
            <a:avLst/>
          </a:prstGeom>
        </p:spPr>
      </p:pic>
      <p:sp>
        <p:nvSpPr>
          <p:cNvPr id="2" name="Title Placeholder 1"/>
          <p:cNvSpPr>
            <a:spLocks noGrp="1"/>
          </p:cNvSpPr>
          <p:nvPr>
            <p:ph type="title"/>
          </p:nvPr>
        </p:nvSpPr>
        <p:spPr>
          <a:xfrm>
            <a:off x="228456" y="-180975"/>
            <a:ext cx="7886700" cy="1325563"/>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Date Placeholder 17"/>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October 11, 2016</a:t>
            </a:r>
            <a:endParaRPr lang="en-US"/>
          </a:p>
        </p:txBody>
      </p:sp>
      <p:sp>
        <p:nvSpPr>
          <p:cNvPr id="19" name="Footer Placeholder 18"/>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20" name="Slide Number Placeholder 19"/>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94B1D1-1C40-47ED-AD67-1D7B9A4CD750}" type="slidenum">
              <a:rPr lang="en-US" smtClean="0"/>
              <a:t>‹#›</a:t>
            </a:fld>
            <a:endParaRPr lang="en-US"/>
          </a:p>
        </p:txBody>
      </p:sp>
    </p:spTree>
    <p:extLst>
      <p:ext uri="{BB962C8B-B14F-4D97-AF65-F5344CB8AC3E}">
        <p14:creationId xmlns:p14="http://schemas.microsoft.com/office/powerpoint/2010/main" val="41631711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84" r:id="rId5"/>
    <p:sldLayoutId id="2147483677" r:id="rId6"/>
    <p:sldLayoutId id="2147483678" r:id="rId7"/>
    <p:sldLayoutId id="2147483679" r:id="rId8"/>
    <p:sldLayoutId id="2147483680" r:id="rId9"/>
    <p:sldLayoutId id="2147483681" r:id="rId10"/>
    <p:sldLayoutId id="2147483682" r:id="rId11"/>
    <p:sldLayoutId id="2147483683" r:id="rId12"/>
  </p:sldLayoutIdLst>
  <p:hf sldNum="0" hdr="0" ftr="0"/>
  <p:txStyles>
    <p:titleStyle>
      <a:lvl1pPr algn="l" defTabSz="914400" rtl="0" eaLnBrk="1" latinLnBrk="0" hangingPunct="1">
        <a:lnSpc>
          <a:spcPct val="90000"/>
        </a:lnSpc>
        <a:spcBef>
          <a:spcPct val="0"/>
        </a:spcBef>
        <a:buNone/>
        <a:defRPr sz="4400" kern="1200" baseline="0">
          <a:solidFill>
            <a:srgbClr val="19467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47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47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47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47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47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mart-college-choices.com/smart-college-choices.aspx"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youtube.com/watch?v=bCPrvJKNNLM&amp;feature=youtu.be"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youtu.be/3hrIJ47k7zg" TargetMode="Externa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https://www.youtube.com/watch?v=t9NKNZy8JAo&amp;feature=youtu.be"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1867" y="1605775"/>
            <a:ext cx="8248843" cy="1904187"/>
          </a:xfrm>
        </p:spPr>
        <p:txBody>
          <a:bodyPr anchor="t" anchorCtr="0"/>
          <a:lstStyle/>
          <a:p>
            <a:pPr algn="l"/>
            <a:r>
              <a:rPr lang="en-US" dirty="0" smtClean="0"/>
              <a:t>St Petersburg College Programs and </a:t>
            </a:r>
            <a:br>
              <a:rPr lang="en-US" dirty="0" smtClean="0"/>
            </a:br>
            <a:r>
              <a:rPr lang="en-US" dirty="0" smtClean="0"/>
              <a:t>Work-Based Learning</a:t>
            </a:r>
            <a:endParaRPr lang="en-US" dirty="0"/>
          </a:p>
        </p:txBody>
      </p:sp>
      <p:sp>
        <p:nvSpPr>
          <p:cNvPr id="3" name="Subtitle 2"/>
          <p:cNvSpPr>
            <a:spLocks noGrp="1"/>
          </p:cNvSpPr>
          <p:nvPr>
            <p:ph type="subTitle" idx="1"/>
          </p:nvPr>
        </p:nvSpPr>
        <p:spPr/>
        <p:txBody>
          <a:bodyPr/>
          <a:lstStyle/>
          <a:p>
            <a:pPr lvl="0">
              <a:lnSpc>
                <a:spcPct val="100000"/>
              </a:lnSpc>
              <a:spcBef>
                <a:spcPts val="0"/>
              </a:spcBef>
            </a:pPr>
            <a:r>
              <a:rPr lang="en-US" sz="2400" dirty="0"/>
              <a:t>Jason Krupp, </a:t>
            </a:r>
            <a:r>
              <a:rPr lang="en-US" sz="2400" dirty="0" smtClean="0"/>
              <a:t>PhD, </a:t>
            </a:r>
            <a:r>
              <a:rPr lang="en-US" sz="2400" dirty="0"/>
              <a:t>Director of Workforce Services</a:t>
            </a:r>
          </a:p>
          <a:p>
            <a:pPr lvl="0">
              <a:lnSpc>
                <a:spcPct val="100000"/>
              </a:lnSpc>
              <a:spcBef>
                <a:spcPts val="0"/>
              </a:spcBef>
            </a:pPr>
            <a:r>
              <a:rPr lang="en-US" sz="2400" dirty="0" smtClean="0"/>
              <a:t>April 20, 2017</a:t>
            </a:r>
            <a:endParaRPr lang="en-US" dirty="0"/>
          </a:p>
        </p:txBody>
      </p:sp>
    </p:spTree>
    <p:extLst>
      <p:ext uri="{BB962C8B-B14F-4D97-AF65-F5344CB8AC3E}">
        <p14:creationId xmlns:p14="http://schemas.microsoft.com/office/powerpoint/2010/main" val="2648053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and Academic Pathways</a:t>
            </a:r>
            <a:endParaRPr lang="en-US" dirty="0"/>
          </a:p>
        </p:txBody>
      </p:sp>
      <p:sp>
        <p:nvSpPr>
          <p:cNvPr id="3" name="Content Placeholder 2"/>
          <p:cNvSpPr>
            <a:spLocks noGrp="1"/>
          </p:cNvSpPr>
          <p:nvPr>
            <p:ph idx="1"/>
          </p:nvPr>
        </p:nvSpPr>
        <p:spPr>
          <a:xfrm>
            <a:off x="648820" y="1870116"/>
            <a:ext cx="7886700" cy="2341310"/>
          </a:xfrm>
        </p:spPr>
        <p:txBody>
          <a:bodyPr>
            <a:normAutofit fontScale="77500" lnSpcReduction="20000"/>
          </a:bodyPr>
          <a:lstStyle/>
          <a:p>
            <a:pPr marL="0" indent="0">
              <a:buNone/>
            </a:pPr>
            <a:r>
              <a:rPr lang="en-US" sz="3100" dirty="0" smtClean="0"/>
              <a:t>Articulation Agreements Between Training Providers</a:t>
            </a:r>
            <a:br>
              <a:rPr lang="en-US" sz="3100" dirty="0" smtClean="0"/>
            </a:br>
            <a:endParaRPr lang="en-US" sz="3100" dirty="0" smtClean="0"/>
          </a:p>
          <a:p>
            <a:r>
              <a:rPr lang="en-US" sz="3100" dirty="0" smtClean="0"/>
              <a:t>Pinellas </a:t>
            </a:r>
            <a:r>
              <a:rPr lang="en-US" sz="3100" dirty="0"/>
              <a:t>County </a:t>
            </a:r>
            <a:r>
              <a:rPr lang="en-US" sz="3100" dirty="0" smtClean="0"/>
              <a:t>School Career Academies</a:t>
            </a:r>
            <a:endParaRPr lang="en-US" sz="3100" dirty="0"/>
          </a:p>
          <a:p>
            <a:pPr marL="0" indent="0">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pic>
        <p:nvPicPr>
          <p:cNvPr id="5" name="Picture 4"/>
          <p:cNvPicPr>
            <a:picLocks noChangeAspect="1"/>
          </p:cNvPicPr>
          <p:nvPr/>
        </p:nvPicPr>
        <p:blipFill>
          <a:blip r:embed="rId3"/>
          <a:stretch>
            <a:fillRect/>
          </a:stretch>
        </p:blipFill>
        <p:spPr>
          <a:xfrm>
            <a:off x="628650" y="3442654"/>
            <a:ext cx="2224466" cy="953368"/>
          </a:xfrm>
          <a:prstGeom prst="rect">
            <a:avLst/>
          </a:prstGeom>
        </p:spPr>
      </p:pic>
      <p:sp>
        <p:nvSpPr>
          <p:cNvPr id="6" name="TextBox 5"/>
          <p:cNvSpPr txBox="1"/>
          <p:nvPr/>
        </p:nvSpPr>
        <p:spPr>
          <a:xfrm>
            <a:off x="3157073" y="3550006"/>
            <a:ext cx="1710273" cy="369332"/>
          </a:xfrm>
          <a:prstGeom prst="rect">
            <a:avLst/>
          </a:prstGeom>
          <a:noFill/>
        </p:spPr>
        <p:txBody>
          <a:bodyPr wrap="square" rtlCol="0">
            <a:spAutoFit/>
          </a:bodyPr>
          <a:lstStyle/>
          <a:p>
            <a:r>
              <a:rPr lang="en-US" dirty="0" smtClean="0">
                <a:solidFill>
                  <a:schemeClr val="accent1">
                    <a:lumMod val="50000"/>
                  </a:schemeClr>
                </a:solidFill>
              </a:rPr>
              <a:t>College Credits</a:t>
            </a:r>
            <a:endParaRPr lang="en-US" dirty="0">
              <a:solidFill>
                <a:schemeClr val="accent1">
                  <a:lumMod val="50000"/>
                </a:schemeClr>
              </a:solidFill>
            </a:endParaRPr>
          </a:p>
        </p:txBody>
      </p:sp>
      <p:sp>
        <p:nvSpPr>
          <p:cNvPr id="7" name="Right Arrow 6"/>
          <p:cNvSpPr/>
          <p:nvPr/>
        </p:nvSpPr>
        <p:spPr>
          <a:xfrm>
            <a:off x="3253310" y="3940838"/>
            <a:ext cx="1517800" cy="352425"/>
          </a:xfrm>
          <a:prstGeom prst="rightArrow">
            <a:avLst/>
          </a:prstGeom>
          <a:solidFill>
            <a:srgbClr val="0D214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stretch>
            <a:fillRect/>
          </a:stretch>
        </p:blipFill>
        <p:spPr>
          <a:xfrm>
            <a:off x="5349865" y="3588413"/>
            <a:ext cx="3028950" cy="704850"/>
          </a:xfrm>
          <a:prstGeom prst="rect">
            <a:avLst/>
          </a:prstGeom>
        </p:spPr>
      </p:pic>
      <p:sp>
        <p:nvSpPr>
          <p:cNvPr id="10" name="TextBox 9"/>
          <p:cNvSpPr txBox="1"/>
          <p:nvPr/>
        </p:nvSpPr>
        <p:spPr>
          <a:xfrm>
            <a:off x="628650" y="4840905"/>
            <a:ext cx="7906870" cy="73866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003474"/>
                </a:solidFill>
              </a:rPr>
              <a:t>Apprenticeships </a:t>
            </a:r>
          </a:p>
          <a:p>
            <a:endParaRPr lang="en-US" dirty="0"/>
          </a:p>
        </p:txBody>
      </p:sp>
    </p:spTree>
    <p:extLst>
      <p:ext uri="{BB962C8B-B14F-4D97-AF65-F5344CB8AC3E}">
        <p14:creationId xmlns:p14="http://schemas.microsoft.com/office/powerpoint/2010/main" val="25635882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SPC Programs</a:t>
            </a:r>
            <a:endParaRPr lang="en-US" dirty="0"/>
          </a:p>
        </p:txBody>
      </p:sp>
      <p:sp>
        <p:nvSpPr>
          <p:cNvPr id="3" name="Content Placeholder 2"/>
          <p:cNvSpPr>
            <a:spLocks noGrp="1"/>
          </p:cNvSpPr>
          <p:nvPr>
            <p:ph idx="1"/>
          </p:nvPr>
        </p:nvSpPr>
        <p:spPr>
          <a:xfrm>
            <a:off x="228455" y="1693334"/>
            <a:ext cx="4106477" cy="4063471"/>
          </a:xfrm>
        </p:spPr>
        <p:txBody>
          <a:bodyPr>
            <a:normAutofit fontScale="92500" lnSpcReduction="10000"/>
          </a:bodyPr>
          <a:lstStyle/>
          <a:p>
            <a:r>
              <a:rPr lang="en-US" dirty="0" smtClean="0"/>
              <a:t>3 </a:t>
            </a:r>
            <a:r>
              <a:rPr lang="en-US" dirty="0"/>
              <a:t>Adult Vocational</a:t>
            </a:r>
          </a:p>
          <a:p>
            <a:r>
              <a:rPr lang="en-US" dirty="0" smtClean="0"/>
              <a:t>56 Certificates</a:t>
            </a:r>
          </a:p>
          <a:p>
            <a:r>
              <a:rPr lang="en-US" dirty="0" smtClean="0"/>
              <a:t>37 AS Degrees</a:t>
            </a:r>
          </a:p>
          <a:p>
            <a:r>
              <a:rPr lang="en-US" dirty="0" smtClean="0"/>
              <a:t>20 BS/BAS </a:t>
            </a:r>
            <a:r>
              <a:rPr lang="en-US" dirty="0" smtClean="0"/>
              <a:t>Degrees</a:t>
            </a:r>
          </a:p>
          <a:p>
            <a:r>
              <a:rPr lang="en-US" dirty="0" smtClean="0"/>
              <a:t>AA Transfer Degree</a:t>
            </a:r>
            <a:endParaRPr lang="en-US" dirty="0" smtClean="0"/>
          </a:p>
          <a:p>
            <a:pPr marL="0" indent="0">
              <a:buNone/>
            </a:pPr>
            <a:endParaRPr lang="en-US" dirty="0" smtClean="0"/>
          </a:p>
          <a:p>
            <a:pPr marL="0" indent="0">
              <a:buNone/>
            </a:pPr>
            <a:r>
              <a:rPr lang="en-US" dirty="0" smtClean="0"/>
              <a:t>2015-16</a:t>
            </a:r>
            <a:endParaRPr lang="en-US" dirty="0"/>
          </a:p>
          <a:p>
            <a:r>
              <a:rPr lang="en-US" dirty="0" smtClean="0"/>
              <a:t>44,350 Students Enrolled</a:t>
            </a:r>
          </a:p>
          <a:p>
            <a:r>
              <a:rPr lang="en-US" dirty="0" smtClean="0"/>
              <a:t>8,105 Credentials Awarded</a:t>
            </a:r>
            <a:endParaRPr lang="en-US" dirty="0"/>
          </a:p>
        </p:txBody>
      </p:sp>
      <p:graphicFrame>
        <p:nvGraphicFramePr>
          <p:cNvPr id="5" name="Chart 4"/>
          <p:cNvGraphicFramePr>
            <a:graphicFrameLocks/>
          </p:cNvGraphicFramePr>
          <p:nvPr>
            <p:extLst/>
          </p:nvPr>
        </p:nvGraphicFramePr>
        <p:xfrm>
          <a:off x="3766782" y="1570505"/>
          <a:ext cx="5691117" cy="43389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839087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fld id="{07F92A1F-C262-492F-8713-C803F59D72B2}" type="slidenum">
              <a:rPr lang="en-US" smtClean="0"/>
              <a:t>4</a:t>
            </a:fld>
            <a:endParaRPr lang="en-US" dirty="0"/>
          </a:p>
        </p:txBody>
      </p:sp>
      <p:sp>
        <p:nvSpPr>
          <p:cNvPr id="4" name="Title 3"/>
          <p:cNvSpPr>
            <a:spLocks noGrp="1"/>
          </p:cNvSpPr>
          <p:nvPr>
            <p:ph type="title"/>
          </p:nvPr>
        </p:nvSpPr>
        <p:spPr/>
        <p:txBody>
          <a:bodyPr/>
          <a:lstStyle/>
          <a:p>
            <a:r>
              <a:rPr lang="en-US" dirty="0" smtClean="0"/>
              <a:t>Salaries </a:t>
            </a:r>
            <a:r>
              <a:rPr lang="en-US" dirty="0"/>
              <a:t>of </a:t>
            </a:r>
            <a:r>
              <a:rPr lang="en-US" dirty="0" smtClean="0"/>
              <a:t>SPC Graduates</a:t>
            </a:r>
            <a:endParaRPr lang="en-US" dirty="0"/>
          </a:p>
        </p:txBody>
      </p:sp>
      <p:sp>
        <p:nvSpPr>
          <p:cNvPr id="6" name="Rectangle 5"/>
          <p:cNvSpPr/>
          <p:nvPr/>
        </p:nvSpPr>
        <p:spPr>
          <a:xfrm>
            <a:off x="628650" y="5695627"/>
            <a:ext cx="5442259" cy="923330"/>
          </a:xfrm>
          <a:prstGeom prst="rect">
            <a:avLst/>
          </a:prstGeom>
        </p:spPr>
        <p:txBody>
          <a:bodyPr wrap="none">
            <a:spAutoFit/>
          </a:bodyPr>
          <a:lstStyle/>
          <a:p>
            <a:endParaRPr lang="en-US" dirty="0"/>
          </a:p>
          <a:p>
            <a:r>
              <a:rPr lang="en-US" dirty="0">
                <a:hlinkClick r:id="rId3"/>
              </a:rPr>
              <a:t>Florida Department of Education, Smart College </a:t>
            </a:r>
            <a:r>
              <a:rPr lang="en-US" dirty="0" smtClean="0">
                <a:hlinkClick r:id="rId3"/>
              </a:rPr>
              <a:t>Choices</a:t>
            </a:r>
            <a:r>
              <a:rPr lang="en-US" dirty="0"/>
              <a:t/>
            </a:r>
            <a:br>
              <a:rPr lang="en-US" dirty="0"/>
            </a:b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079365470"/>
              </p:ext>
            </p:extLst>
          </p:nvPr>
        </p:nvGraphicFramePr>
        <p:xfrm>
          <a:off x="628650" y="1270340"/>
          <a:ext cx="7886700"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689883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fld id="{07F92A1F-C262-492F-8713-C803F59D72B2}" type="slidenum">
              <a:rPr lang="en-US" smtClean="0"/>
              <a:t>5</a:t>
            </a:fld>
            <a:endParaRPr lang="en-US" dirty="0"/>
          </a:p>
        </p:txBody>
      </p:sp>
      <p:sp>
        <p:nvSpPr>
          <p:cNvPr id="4" name="Title 3"/>
          <p:cNvSpPr>
            <a:spLocks noGrp="1"/>
          </p:cNvSpPr>
          <p:nvPr>
            <p:ph type="title"/>
          </p:nvPr>
        </p:nvSpPr>
        <p:spPr/>
        <p:txBody>
          <a:bodyPr/>
          <a:lstStyle/>
          <a:p>
            <a:r>
              <a:rPr lang="en-US" sz="3600" dirty="0" smtClean="0"/>
              <a:t>Internships and Work-Based Learning</a:t>
            </a:r>
            <a:endParaRPr lang="en-US" sz="3600" dirty="0"/>
          </a:p>
        </p:txBody>
      </p:sp>
      <p:pic>
        <p:nvPicPr>
          <p:cNvPr id="14" name="Picture 13"/>
          <p:cNvPicPr>
            <a:picLocks noChangeAspect="1"/>
          </p:cNvPicPr>
          <p:nvPr/>
        </p:nvPicPr>
        <p:blipFill>
          <a:blip r:embed="rId3"/>
          <a:stretch>
            <a:fillRect/>
          </a:stretch>
        </p:blipFill>
        <p:spPr>
          <a:xfrm>
            <a:off x="228456" y="3175913"/>
            <a:ext cx="4689900" cy="3421235"/>
          </a:xfrm>
          <a:prstGeom prst="rect">
            <a:avLst/>
          </a:prstGeom>
        </p:spPr>
      </p:pic>
      <p:sp>
        <p:nvSpPr>
          <p:cNvPr id="21" name="Rectangle 20"/>
          <p:cNvSpPr/>
          <p:nvPr/>
        </p:nvSpPr>
        <p:spPr>
          <a:xfrm>
            <a:off x="228456" y="1144588"/>
            <a:ext cx="7573383" cy="2031325"/>
          </a:xfrm>
          <a:prstGeom prst="rect">
            <a:avLst/>
          </a:prstGeom>
        </p:spPr>
        <p:txBody>
          <a:bodyPr wrap="square">
            <a:spAutoFit/>
          </a:bodyPr>
          <a:lstStyle/>
          <a:p>
            <a:r>
              <a:rPr lang="en-US" dirty="0" smtClean="0">
                <a:solidFill>
                  <a:schemeClr val="accent1">
                    <a:lumMod val="50000"/>
                  </a:schemeClr>
                </a:solidFill>
              </a:rPr>
              <a:t>An internship is a supervised</a:t>
            </a:r>
            <a:r>
              <a:rPr lang="en-US" dirty="0">
                <a:solidFill>
                  <a:schemeClr val="accent1">
                    <a:lumMod val="50000"/>
                  </a:schemeClr>
                </a:solidFill>
              </a:rPr>
              <a:t>, practical learning experience in the workplace that offers the student an opportunity to apply, connect, and extend academic theory and competencies to build professional skills and networks. </a:t>
            </a:r>
            <a:r>
              <a:rPr lang="en-US" dirty="0" smtClean="0">
                <a:solidFill>
                  <a:schemeClr val="accent1">
                    <a:lumMod val="50000"/>
                  </a:schemeClr>
                </a:solidFill>
              </a:rPr>
              <a:t/>
            </a:r>
            <a:br>
              <a:rPr lang="en-US" dirty="0" smtClean="0">
                <a:solidFill>
                  <a:schemeClr val="accent1">
                    <a:lumMod val="50000"/>
                  </a:schemeClr>
                </a:solidFill>
              </a:rPr>
            </a:br>
            <a:endParaRPr lang="en-US" dirty="0" smtClean="0">
              <a:solidFill>
                <a:schemeClr val="accent1">
                  <a:lumMod val="50000"/>
                </a:schemeClr>
              </a:solidFill>
            </a:endParaRPr>
          </a:p>
          <a:p>
            <a:pPr marL="285750" indent="-285750">
              <a:buFont typeface="Arial" panose="020B0604020202020204" pitchFamily="34" charset="0"/>
              <a:buChar char="•"/>
            </a:pPr>
            <a:r>
              <a:rPr lang="en-US" dirty="0" smtClean="0">
                <a:solidFill>
                  <a:schemeClr val="accent1">
                    <a:lumMod val="50000"/>
                  </a:schemeClr>
                </a:solidFill>
              </a:rPr>
              <a:t>Supervised by Faculty</a:t>
            </a:r>
          </a:p>
          <a:p>
            <a:pPr marL="285750" indent="-285750">
              <a:buFont typeface="Arial" panose="020B0604020202020204" pitchFamily="34" charset="0"/>
              <a:buChar char="•"/>
            </a:pPr>
            <a:r>
              <a:rPr lang="en-US" dirty="0" smtClean="0">
                <a:solidFill>
                  <a:schemeClr val="accent1">
                    <a:lumMod val="50000"/>
                  </a:schemeClr>
                </a:solidFill>
              </a:rPr>
              <a:t>One College Credit Awarded for Each 60 Hours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1913005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456" y="-252412"/>
            <a:ext cx="7886700" cy="1325563"/>
          </a:xfrm>
        </p:spPr>
        <p:txBody>
          <a:bodyPr/>
          <a:lstStyle/>
          <a:p>
            <a:r>
              <a:rPr lang="en-US" dirty="0" smtClean="0"/>
              <a:t>Information Technology</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p:txBody>
      </p:sp>
      <p:sp>
        <p:nvSpPr>
          <p:cNvPr id="6" name="Rectangle 5"/>
          <p:cNvSpPr/>
          <p:nvPr/>
        </p:nvSpPr>
        <p:spPr>
          <a:xfrm>
            <a:off x="355600" y="1104637"/>
            <a:ext cx="8432800" cy="5355312"/>
          </a:xfrm>
          <a:prstGeom prst="rect">
            <a:avLst/>
          </a:prstGeom>
        </p:spPr>
        <p:txBody>
          <a:bodyPr wrap="square">
            <a:spAutoFit/>
          </a:bodyPr>
          <a:lstStyle/>
          <a:p>
            <a:r>
              <a:rPr lang="en-US" dirty="0">
                <a:solidFill>
                  <a:schemeClr val="accent1">
                    <a:lumMod val="50000"/>
                  </a:schemeClr>
                </a:solidFill>
              </a:rPr>
              <a:t>B.A.S. in Technology Development and </a:t>
            </a:r>
            <a:r>
              <a:rPr lang="en-US" dirty="0" smtClean="0">
                <a:solidFill>
                  <a:schemeClr val="accent1">
                    <a:lumMod val="50000"/>
                  </a:schemeClr>
                </a:solidFill>
              </a:rPr>
              <a:t>Management</a:t>
            </a:r>
            <a:r>
              <a:rPr lang="en-US" dirty="0">
                <a:solidFill>
                  <a:schemeClr val="accent1">
                    <a:lumMod val="50000"/>
                  </a:schemeClr>
                </a:solidFill>
              </a:rPr>
              <a:t/>
            </a:r>
            <a:br>
              <a:rPr lang="en-US" dirty="0">
                <a:solidFill>
                  <a:schemeClr val="accent1">
                    <a:lumMod val="50000"/>
                  </a:schemeClr>
                </a:solidFill>
              </a:rPr>
            </a:br>
            <a:endParaRPr lang="en-US" dirty="0" smtClean="0">
              <a:solidFill>
                <a:schemeClr val="accent1">
                  <a:lumMod val="50000"/>
                </a:schemeClr>
              </a:solidFill>
            </a:endParaRPr>
          </a:p>
          <a:p>
            <a:pPr marL="285750" indent="-285750">
              <a:buFont typeface="Arial" panose="020B0604020202020204" pitchFamily="34" charset="0"/>
              <a:buChar char="•"/>
            </a:pPr>
            <a:r>
              <a:rPr lang="en-US" dirty="0" smtClean="0">
                <a:solidFill>
                  <a:schemeClr val="accent1">
                    <a:lumMod val="50000"/>
                  </a:schemeClr>
                </a:solidFill>
              </a:rPr>
              <a:t>Computer </a:t>
            </a:r>
            <a:r>
              <a:rPr lang="en-US" dirty="0">
                <a:solidFill>
                  <a:schemeClr val="accent1">
                    <a:lumMod val="50000"/>
                  </a:schemeClr>
                </a:solidFill>
              </a:rPr>
              <a:t>Information Technology A.S. </a:t>
            </a:r>
            <a:r>
              <a:rPr lang="en-US" dirty="0" smtClean="0">
                <a:solidFill>
                  <a:schemeClr val="accent1">
                    <a:lumMod val="50000"/>
                  </a:schemeClr>
                </a:solidFill>
              </a:rPr>
              <a:t>Degree</a:t>
            </a:r>
            <a:endParaRPr lang="en-US" dirty="0">
              <a:solidFill>
                <a:schemeClr val="accent1">
                  <a:lumMod val="50000"/>
                </a:schemeClr>
              </a:solidFill>
            </a:endParaRPr>
          </a:p>
          <a:p>
            <a:pPr marL="742950" lvl="1" indent="-285750">
              <a:buFont typeface="Arial" panose="020B0604020202020204" pitchFamily="34" charset="0"/>
              <a:buChar char="•"/>
            </a:pPr>
            <a:r>
              <a:rPr lang="en-US" dirty="0">
                <a:solidFill>
                  <a:schemeClr val="accent1">
                    <a:lumMod val="50000"/>
                  </a:schemeClr>
                </a:solidFill>
              </a:rPr>
              <a:t>Help Desk Support Specialist </a:t>
            </a:r>
            <a:r>
              <a:rPr lang="en-US" dirty="0" smtClean="0">
                <a:solidFill>
                  <a:schemeClr val="accent1">
                    <a:lumMod val="50000"/>
                  </a:schemeClr>
                </a:solidFill>
              </a:rPr>
              <a:t>Certificate</a:t>
            </a:r>
            <a:br>
              <a:rPr lang="en-US" dirty="0" smtClean="0">
                <a:solidFill>
                  <a:schemeClr val="accent1">
                    <a:lumMod val="50000"/>
                  </a:schemeClr>
                </a:solidFill>
              </a:rPr>
            </a:br>
            <a:endParaRPr lang="en-US" dirty="0" smtClean="0">
              <a:solidFill>
                <a:schemeClr val="accent1">
                  <a:lumMod val="50000"/>
                </a:schemeClr>
              </a:solidFill>
            </a:endParaRPr>
          </a:p>
          <a:p>
            <a:pPr marL="285750" indent="-285750">
              <a:buFont typeface="Arial" panose="020B0604020202020204" pitchFamily="34" charset="0"/>
              <a:buChar char="•"/>
            </a:pPr>
            <a:r>
              <a:rPr lang="en-US" dirty="0">
                <a:solidFill>
                  <a:schemeClr val="accent1">
                    <a:lumMod val="50000"/>
                  </a:schemeClr>
                </a:solidFill>
              </a:rPr>
              <a:t>Computer Programming &amp; Analysis A.S. </a:t>
            </a:r>
            <a:r>
              <a:rPr lang="en-US" dirty="0" smtClean="0">
                <a:solidFill>
                  <a:schemeClr val="accent1">
                    <a:lumMod val="50000"/>
                  </a:schemeClr>
                </a:solidFill>
              </a:rPr>
              <a:t>Degree</a:t>
            </a:r>
            <a:endParaRPr lang="en-US" dirty="0">
              <a:solidFill>
                <a:schemeClr val="accent1">
                  <a:lumMod val="50000"/>
                </a:schemeClr>
              </a:solidFill>
            </a:endParaRPr>
          </a:p>
          <a:p>
            <a:pPr marL="742950" lvl="1" indent="-285750">
              <a:buFont typeface="Arial" panose="020B0604020202020204" pitchFamily="34" charset="0"/>
              <a:buChar char="•"/>
            </a:pPr>
            <a:r>
              <a:rPr lang="en-US" dirty="0">
                <a:solidFill>
                  <a:schemeClr val="accent1">
                    <a:lumMod val="50000"/>
                  </a:schemeClr>
                </a:solidFill>
              </a:rPr>
              <a:t>Computer Programmer </a:t>
            </a:r>
            <a:r>
              <a:rPr lang="en-US" dirty="0" smtClean="0">
                <a:solidFill>
                  <a:schemeClr val="accent1">
                    <a:lumMod val="50000"/>
                  </a:schemeClr>
                </a:solidFill>
              </a:rPr>
              <a:t>Certificate</a:t>
            </a:r>
            <a:endParaRPr lang="en-US" dirty="0">
              <a:solidFill>
                <a:schemeClr val="accent1">
                  <a:lumMod val="50000"/>
                </a:schemeClr>
              </a:solidFill>
            </a:endParaRPr>
          </a:p>
          <a:p>
            <a:pPr marL="742950" lvl="1" indent="-285750">
              <a:buFont typeface="Arial" panose="020B0604020202020204" pitchFamily="34" charset="0"/>
              <a:buChar char="•"/>
            </a:pPr>
            <a:r>
              <a:rPr lang="en-US" dirty="0">
                <a:solidFill>
                  <a:schemeClr val="accent1">
                    <a:lumMod val="50000"/>
                  </a:schemeClr>
                </a:solidFill>
              </a:rPr>
              <a:t>Computer Programming Specialist Certificate  </a:t>
            </a:r>
            <a:r>
              <a:rPr lang="en-US" dirty="0" smtClean="0">
                <a:solidFill>
                  <a:schemeClr val="accent1">
                    <a:lumMod val="50000"/>
                  </a:schemeClr>
                </a:solidFill>
              </a:rPr>
              <a:t/>
            </a:r>
            <a:br>
              <a:rPr lang="en-US" dirty="0" smtClean="0">
                <a:solidFill>
                  <a:schemeClr val="accent1">
                    <a:lumMod val="50000"/>
                  </a:schemeClr>
                </a:solidFill>
              </a:rPr>
            </a:br>
            <a:endParaRPr lang="en-US" dirty="0" smtClean="0">
              <a:solidFill>
                <a:schemeClr val="accent1">
                  <a:lumMod val="50000"/>
                </a:schemeClr>
              </a:solidFill>
            </a:endParaRPr>
          </a:p>
          <a:p>
            <a:pPr marL="285750" indent="-285750">
              <a:buFont typeface="Arial" panose="020B0604020202020204" pitchFamily="34" charset="0"/>
              <a:buChar char="•"/>
            </a:pPr>
            <a:r>
              <a:rPr lang="en-US" dirty="0" smtClean="0">
                <a:solidFill>
                  <a:schemeClr val="accent1">
                    <a:lumMod val="50000"/>
                  </a:schemeClr>
                </a:solidFill>
              </a:rPr>
              <a:t>Computer </a:t>
            </a:r>
            <a:r>
              <a:rPr lang="en-US" dirty="0">
                <a:solidFill>
                  <a:schemeClr val="accent1">
                    <a:lumMod val="50000"/>
                  </a:schemeClr>
                </a:solidFill>
              </a:rPr>
              <a:t>Networking A.S. </a:t>
            </a:r>
            <a:r>
              <a:rPr lang="en-US" dirty="0" smtClean="0">
                <a:solidFill>
                  <a:schemeClr val="accent1">
                    <a:lumMod val="50000"/>
                  </a:schemeClr>
                </a:solidFill>
              </a:rPr>
              <a:t>Degree</a:t>
            </a:r>
            <a:endParaRPr lang="en-US" dirty="0">
              <a:solidFill>
                <a:schemeClr val="accent1">
                  <a:lumMod val="50000"/>
                </a:schemeClr>
              </a:solidFill>
            </a:endParaRPr>
          </a:p>
          <a:p>
            <a:pPr marL="742950" lvl="1" indent="-285750">
              <a:buFont typeface="Arial" panose="020B0604020202020204" pitchFamily="34" charset="0"/>
              <a:buChar char="•"/>
            </a:pPr>
            <a:r>
              <a:rPr lang="en-US" dirty="0">
                <a:solidFill>
                  <a:schemeClr val="accent1">
                    <a:lumMod val="50000"/>
                  </a:schemeClr>
                </a:solidFill>
              </a:rPr>
              <a:t>Computer Support </a:t>
            </a:r>
            <a:r>
              <a:rPr lang="en-US" dirty="0" smtClean="0">
                <a:solidFill>
                  <a:schemeClr val="accent1">
                    <a:lumMod val="50000"/>
                  </a:schemeClr>
                </a:solidFill>
              </a:rPr>
              <a:t>Certificate</a:t>
            </a:r>
            <a:endParaRPr lang="en-US" dirty="0">
              <a:solidFill>
                <a:schemeClr val="accent1">
                  <a:lumMod val="50000"/>
                </a:schemeClr>
              </a:solidFill>
            </a:endParaRPr>
          </a:p>
          <a:p>
            <a:pPr marL="742950" lvl="1" indent="-285750">
              <a:buFont typeface="Arial" panose="020B0604020202020204" pitchFamily="34" charset="0"/>
              <a:buChar char="•"/>
            </a:pPr>
            <a:r>
              <a:rPr lang="en-US" dirty="0">
                <a:solidFill>
                  <a:schemeClr val="accent1">
                    <a:lumMod val="50000"/>
                  </a:schemeClr>
                </a:solidFill>
              </a:rPr>
              <a:t>Cisco Certified Network Associate Certificate </a:t>
            </a:r>
          </a:p>
          <a:p>
            <a:pPr marL="742950" lvl="1" indent="-285750">
              <a:buFont typeface="Arial" panose="020B0604020202020204" pitchFamily="34" charset="0"/>
              <a:buChar char="•"/>
            </a:pPr>
            <a:r>
              <a:rPr lang="en-US" dirty="0">
                <a:solidFill>
                  <a:schemeClr val="accent1">
                    <a:lumMod val="50000"/>
                  </a:schemeClr>
                </a:solidFill>
              </a:rPr>
              <a:t>Linux System Administrator </a:t>
            </a:r>
            <a:r>
              <a:rPr lang="en-US" dirty="0" smtClean="0">
                <a:solidFill>
                  <a:schemeClr val="accent1">
                    <a:lumMod val="50000"/>
                  </a:schemeClr>
                </a:solidFill>
              </a:rPr>
              <a:t>Certificate</a:t>
            </a:r>
            <a:endParaRPr lang="en-US" dirty="0">
              <a:solidFill>
                <a:schemeClr val="accent1">
                  <a:lumMod val="50000"/>
                </a:schemeClr>
              </a:solidFill>
            </a:endParaRPr>
          </a:p>
          <a:p>
            <a:pPr marL="742950" lvl="1" indent="-285750">
              <a:buFont typeface="Arial" panose="020B0604020202020204" pitchFamily="34" charset="0"/>
              <a:buChar char="•"/>
            </a:pPr>
            <a:r>
              <a:rPr lang="en-US" dirty="0">
                <a:solidFill>
                  <a:schemeClr val="accent1">
                    <a:lumMod val="50000"/>
                  </a:schemeClr>
                </a:solidFill>
              </a:rPr>
              <a:t>Microsoft Certified Solutions Associate </a:t>
            </a:r>
            <a:r>
              <a:rPr lang="en-US" dirty="0" smtClean="0">
                <a:solidFill>
                  <a:schemeClr val="accent1">
                    <a:lumMod val="50000"/>
                  </a:schemeClr>
                </a:solidFill>
              </a:rPr>
              <a:t>Certificate</a:t>
            </a:r>
          </a:p>
          <a:p>
            <a:pPr marL="742950" lvl="1" indent="-285750">
              <a:buFont typeface="Arial" panose="020B0604020202020204" pitchFamily="34" charset="0"/>
              <a:buChar char="•"/>
            </a:pPr>
            <a:endParaRPr lang="en-US" dirty="0">
              <a:solidFill>
                <a:schemeClr val="accent1">
                  <a:lumMod val="50000"/>
                </a:schemeClr>
              </a:solidFill>
            </a:endParaRPr>
          </a:p>
          <a:p>
            <a:pPr marL="285750" indent="-285750">
              <a:buFont typeface="Arial" panose="020B0604020202020204" pitchFamily="34" charset="0"/>
              <a:buChar char="•"/>
            </a:pPr>
            <a:r>
              <a:rPr lang="en-US" dirty="0">
                <a:solidFill>
                  <a:schemeClr val="accent1">
                    <a:lumMod val="50000"/>
                  </a:schemeClr>
                </a:solidFill>
              </a:rPr>
              <a:t>Web Development A.S. </a:t>
            </a:r>
            <a:r>
              <a:rPr lang="en-US" dirty="0" smtClean="0">
                <a:solidFill>
                  <a:schemeClr val="accent1">
                    <a:lumMod val="50000"/>
                  </a:schemeClr>
                </a:solidFill>
              </a:rPr>
              <a:t>Degree</a:t>
            </a:r>
            <a:endParaRPr lang="en-US" dirty="0">
              <a:solidFill>
                <a:schemeClr val="accent1">
                  <a:lumMod val="50000"/>
                </a:schemeClr>
              </a:solidFill>
            </a:endParaRPr>
          </a:p>
          <a:p>
            <a:pPr marL="742950" lvl="1" indent="-285750">
              <a:buFont typeface="Arial" panose="020B0604020202020204" pitchFamily="34" charset="0"/>
              <a:buChar char="•"/>
            </a:pPr>
            <a:r>
              <a:rPr lang="en-US" dirty="0">
                <a:solidFill>
                  <a:schemeClr val="accent1">
                    <a:lumMod val="50000"/>
                  </a:schemeClr>
                </a:solidFill>
              </a:rPr>
              <a:t>Web Development </a:t>
            </a:r>
            <a:r>
              <a:rPr lang="en-US" dirty="0" smtClean="0">
                <a:solidFill>
                  <a:schemeClr val="accent1">
                    <a:lumMod val="50000"/>
                  </a:schemeClr>
                </a:solidFill>
              </a:rPr>
              <a:t>Certificate</a:t>
            </a:r>
            <a:endParaRPr lang="en-US" dirty="0">
              <a:solidFill>
                <a:schemeClr val="accent1">
                  <a:lumMod val="50000"/>
                </a:schemeClr>
              </a:solidFill>
            </a:endParaRPr>
          </a:p>
          <a:p>
            <a:pPr marL="742950" lvl="1" indent="-285750">
              <a:buFont typeface="Arial" panose="020B0604020202020204" pitchFamily="34" charset="0"/>
              <a:buChar char="•"/>
            </a:pPr>
            <a:endParaRPr lang="en-US" dirty="0"/>
          </a:p>
          <a:p>
            <a:pPr lvl="1"/>
            <a:endParaRPr lang="en-US" dirty="0">
              <a:effectLst/>
            </a:endParaRPr>
          </a:p>
        </p:txBody>
      </p:sp>
      <p:pic>
        <p:nvPicPr>
          <p:cNvPr id="4" name="Picture 3"/>
          <p:cNvPicPr>
            <a:picLocks noChangeAspect="1"/>
          </p:cNvPicPr>
          <p:nvPr/>
        </p:nvPicPr>
        <p:blipFill>
          <a:blip r:embed="rId3"/>
          <a:stretch>
            <a:fillRect/>
          </a:stretch>
        </p:blipFill>
        <p:spPr>
          <a:xfrm>
            <a:off x="6664325" y="1369219"/>
            <a:ext cx="2286000" cy="733425"/>
          </a:xfrm>
          <a:prstGeom prst="rect">
            <a:avLst/>
          </a:prstGeom>
        </p:spPr>
      </p:pic>
      <p:pic>
        <p:nvPicPr>
          <p:cNvPr id="7" name="Picture 6"/>
          <p:cNvPicPr>
            <a:picLocks noChangeAspect="1"/>
          </p:cNvPicPr>
          <p:nvPr/>
        </p:nvPicPr>
        <p:blipFill>
          <a:blip r:embed="rId4"/>
          <a:stretch>
            <a:fillRect/>
          </a:stretch>
        </p:blipFill>
        <p:spPr>
          <a:xfrm>
            <a:off x="6664325" y="2753437"/>
            <a:ext cx="2476486" cy="538865"/>
          </a:xfrm>
          <a:prstGeom prst="rect">
            <a:avLst/>
          </a:prstGeom>
        </p:spPr>
      </p:pic>
      <p:pic>
        <p:nvPicPr>
          <p:cNvPr id="8" name="Picture 7"/>
          <p:cNvPicPr>
            <a:picLocks noChangeAspect="1"/>
          </p:cNvPicPr>
          <p:nvPr/>
        </p:nvPicPr>
        <p:blipFill>
          <a:blip r:embed="rId5"/>
          <a:stretch>
            <a:fillRect/>
          </a:stretch>
        </p:blipFill>
        <p:spPr>
          <a:xfrm>
            <a:off x="6836238" y="3808989"/>
            <a:ext cx="2128367" cy="764738"/>
          </a:xfrm>
          <a:prstGeom prst="rect">
            <a:avLst/>
          </a:prstGeom>
        </p:spPr>
      </p:pic>
      <p:pic>
        <p:nvPicPr>
          <p:cNvPr id="9" name="Picture 8">
            <a:hlinkClick r:id="rId6"/>
          </p:cNvPr>
          <p:cNvPicPr>
            <a:picLocks noChangeAspect="1"/>
          </p:cNvPicPr>
          <p:nvPr/>
        </p:nvPicPr>
        <p:blipFill>
          <a:blip r:embed="rId7"/>
          <a:stretch>
            <a:fillRect/>
          </a:stretch>
        </p:blipFill>
        <p:spPr>
          <a:xfrm>
            <a:off x="5658079" y="5090414"/>
            <a:ext cx="3485921" cy="1767586"/>
          </a:xfrm>
          <a:prstGeom prst="rect">
            <a:avLst/>
          </a:prstGeom>
        </p:spPr>
      </p:pic>
    </p:spTree>
    <p:extLst>
      <p:ext uri="{BB962C8B-B14F-4D97-AF65-F5344CB8AC3E}">
        <p14:creationId xmlns:p14="http://schemas.microsoft.com/office/powerpoint/2010/main" val="316039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456" y="-180975"/>
            <a:ext cx="7886700" cy="1552575"/>
          </a:xfrm>
        </p:spPr>
        <p:txBody>
          <a:bodyPr/>
          <a:lstStyle/>
          <a:p>
            <a:r>
              <a:rPr lang="en-US" sz="3600" dirty="0" smtClean="0"/>
              <a:t>Life Sciences &amp; Medical Technologies </a:t>
            </a:r>
            <a:endParaRPr lang="en-US" sz="3600" dirty="0"/>
          </a:p>
        </p:txBody>
      </p:sp>
      <p:sp>
        <p:nvSpPr>
          <p:cNvPr id="3" name="Content Placeholder 2"/>
          <p:cNvSpPr>
            <a:spLocks noGrp="1"/>
          </p:cNvSpPr>
          <p:nvPr>
            <p:ph idx="1"/>
          </p:nvPr>
        </p:nvSpPr>
        <p:spPr>
          <a:xfrm>
            <a:off x="450284" y="1371600"/>
            <a:ext cx="7886700" cy="5008563"/>
          </a:xfrm>
        </p:spPr>
        <p:txBody>
          <a:bodyPr>
            <a:normAutofit fontScale="77500" lnSpcReduction="20000"/>
          </a:bodyPr>
          <a:lstStyle/>
          <a:p>
            <a:r>
              <a:rPr lang="en-US" dirty="0"/>
              <a:t>Dental Hygiene</a:t>
            </a:r>
          </a:p>
          <a:p>
            <a:r>
              <a:rPr lang="en-US" dirty="0"/>
              <a:t>Emergency Medical Services</a:t>
            </a:r>
          </a:p>
          <a:p>
            <a:r>
              <a:rPr lang="en-US" dirty="0"/>
              <a:t>Funeral Services and Arts</a:t>
            </a:r>
          </a:p>
          <a:p>
            <a:r>
              <a:rPr lang="en-US" dirty="0"/>
              <a:t>Health Information Technology</a:t>
            </a:r>
          </a:p>
          <a:p>
            <a:r>
              <a:rPr lang="en-US" dirty="0"/>
              <a:t>Health Services Administration</a:t>
            </a:r>
          </a:p>
          <a:p>
            <a:r>
              <a:rPr lang="en-US" dirty="0"/>
              <a:t>Health Sciences</a:t>
            </a:r>
          </a:p>
          <a:p>
            <a:r>
              <a:rPr lang="en-US" dirty="0"/>
              <a:t>Nursing</a:t>
            </a:r>
          </a:p>
          <a:p>
            <a:r>
              <a:rPr lang="en-US" dirty="0"/>
              <a:t>Orthotics and Prosthetics Technology</a:t>
            </a:r>
          </a:p>
          <a:p>
            <a:r>
              <a:rPr lang="en-US" dirty="0"/>
              <a:t>Physical Therapist Assistant</a:t>
            </a:r>
          </a:p>
          <a:p>
            <a:r>
              <a:rPr lang="en-US" dirty="0"/>
              <a:t>Radiography</a:t>
            </a:r>
          </a:p>
          <a:p>
            <a:r>
              <a:rPr lang="en-US" dirty="0"/>
              <a:t>Respiratory Care</a:t>
            </a:r>
          </a:p>
          <a:p>
            <a:r>
              <a:rPr lang="en-US" dirty="0"/>
              <a:t>Veterinary Technology</a:t>
            </a:r>
          </a:p>
          <a:p>
            <a:r>
              <a:rPr lang="en-US" dirty="0"/>
              <a:t>Health Sciences Short-Term </a:t>
            </a:r>
            <a:r>
              <a:rPr lang="en-US" dirty="0" smtClean="0"/>
              <a:t>Training &amp;</a:t>
            </a:r>
            <a:br>
              <a:rPr lang="en-US" dirty="0" smtClean="0"/>
            </a:br>
            <a:r>
              <a:rPr lang="en-US" dirty="0" smtClean="0"/>
              <a:t>Continuing Education</a:t>
            </a:r>
            <a:endParaRPr lang="en-US" dirty="0"/>
          </a:p>
          <a:p>
            <a:pPr marL="0" indent="0">
              <a:buNone/>
            </a:pPr>
            <a:endParaRPr lang="en-US" dirty="0"/>
          </a:p>
        </p:txBody>
      </p:sp>
      <p:pic>
        <p:nvPicPr>
          <p:cNvPr id="5" name="Picture 4"/>
          <p:cNvPicPr>
            <a:picLocks noChangeAspect="1"/>
          </p:cNvPicPr>
          <p:nvPr/>
        </p:nvPicPr>
        <p:blipFill>
          <a:blip r:embed="rId3"/>
          <a:stretch>
            <a:fillRect/>
          </a:stretch>
        </p:blipFill>
        <p:spPr>
          <a:xfrm>
            <a:off x="6643829" y="2079183"/>
            <a:ext cx="1800225" cy="571500"/>
          </a:xfrm>
          <a:prstGeom prst="rect">
            <a:avLst/>
          </a:prstGeom>
        </p:spPr>
      </p:pic>
      <p:pic>
        <p:nvPicPr>
          <p:cNvPr id="6" name="Picture 5"/>
          <p:cNvPicPr>
            <a:picLocks noChangeAspect="1"/>
          </p:cNvPicPr>
          <p:nvPr/>
        </p:nvPicPr>
        <p:blipFill>
          <a:blip r:embed="rId4"/>
          <a:stretch>
            <a:fillRect/>
          </a:stretch>
        </p:blipFill>
        <p:spPr>
          <a:xfrm>
            <a:off x="6665882" y="1105239"/>
            <a:ext cx="1756120" cy="800829"/>
          </a:xfrm>
          <a:prstGeom prst="rect">
            <a:avLst/>
          </a:prstGeom>
        </p:spPr>
      </p:pic>
      <p:pic>
        <p:nvPicPr>
          <p:cNvPr id="7" name="Picture 6"/>
          <p:cNvPicPr>
            <a:picLocks noChangeAspect="1"/>
          </p:cNvPicPr>
          <p:nvPr/>
        </p:nvPicPr>
        <p:blipFill>
          <a:blip r:embed="rId5"/>
          <a:stretch>
            <a:fillRect/>
          </a:stretch>
        </p:blipFill>
        <p:spPr>
          <a:xfrm>
            <a:off x="6750903" y="2960488"/>
            <a:ext cx="1586081" cy="625674"/>
          </a:xfrm>
          <a:prstGeom prst="rect">
            <a:avLst/>
          </a:prstGeom>
        </p:spPr>
      </p:pic>
      <p:pic>
        <p:nvPicPr>
          <p:cNvPr id="8" name="Picture 7"/>
          <p:cNvPicPr>
            <a:picLocks noChangeAspect="1"/>
          </p:cNvPicPr>
          <p:nvPr/>
        </p:nvPicPr>
        <p:blipFill>
          <a:blip r:embed="rId6"/>
          <a:stretch>
            <a:fillRect/>
          </a:stretch>
        </p:blipFill>
        <p:spPr>
          <a:xfrm>
            <a:off x="6412860" y="5986904"/>
            <a:ext cx="2502684" cy="681821"/>
          </a:xfrm>
          <a:prstGeom prst="rect">
            <a:avLst/>
          </a:prstGeom>
        </p:spPr>
      </p:pic>
      <p:pic>
        <p:nvPicPr>
          <p:cNvPr id="9" name="Picture 8"/>
          <p:cNvPicPr>
            <a:picLocks noChangeAspect="1"/>
          </p:cNvPicPr>
          <p:nvPr/>
        </p:nvPicPr>
        <p:blipFill>
          <a:blip r:embed="rId7"/>
          <a:stretch>
            <a:fillRect/>
          </a:stretch>
        </p:blipFill>
        <p:spPr>
          <a:xfrm>
            <a:off x="6553814" y="3966798"/>
            <a:ext cx="2264877" cy="622670"/>
          </a:xfrm>
          <a:prstGeom prst="rect">
            <a:avLst/>
          </a:prstGeom>
        </p:spPr>
      </p:pic>
      <p:pic>
        <p:nvPicPr>
          <p:cNvPr id="1026" name="Picture 2" descr="blue pearl specialty and emergency pet hospita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2344" y="4894174"/>
            <a:ext cx="27432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95069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42" y="206864"/>
            <a:ext cx="7886700" cy="549275"/>
          </a:xfrm>
        </p:spPr>
        <p:txBody>
          <a:bodyPr>
            <a:noAutofit/>
          </a:bodyPr>
          <a:lstStyle/>
          <a:p>
            <a:r>
              <a:rPr lang="en-US" dirty="0" smtClean="0">
                <a:latin typeface="Calibri Light" panose="020F0302020204030204" pitchFamily="34" charset="0"/>
                <a:cs typeface="Arial" panose="020B0604020202020204" pitchFamily="34" charset="0"/>
              </a:rPr>
              <a:t>Licensure Pass Rates</a:t>
            </a:r>
            <a:endParaRPr lang="en-US" dirty="0">
              <a:latin typeface="Calibri Light" panose="020F0302020204030204" pitchFamily="34" charset="0"/>
              <a:cs typeface="Arial" panose="020B0604020202020204" pitchFamily="34" charset="0"/>
            </a:endParaRPr>
          </a:p>
        </p:txBody>
      </p:sp>
      <p:sp>
        <p:nvSpPr>
          <p:cNvPr id="12" name="TextBox 11"/>
          <p:cNvSpPr txBox="1"/>
          <p:nvPr/>
        </p:nvSpPr>
        <p:spPr>
          <a:xfrm>
            <a:off x="65942" y="6538912"/>
            <a:ext cx="5336930"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schemeClr val="accent1">
                    <a:lumMod val="50000"/>
                  </a:schemeClr>
                </a:solidFill>
                <a:effectLst/>
                <a:uLnTx/>
                <a:uFillTx/>
                <a:latin typeface="Calibri" panose="020F0502020204030204" pitchFamily="34" charset="0"/>
                <a:cs typeface="Arial" panose="020B0604020202020204" pitchFamily="34" charset="0"/>
              </a:rPr>
              <a:t>Source: 2016-17 St. Petersburg College Fact book, Table 9; Program</a:t>
            </a:r>
            <a:r>
              <a:rPr kumimoji="0" lang="en-US" sz="1000" b="0" i="0" u="none" strike="noStrike" kern="1200" cap="none" spc="0" normalizeH="0" noProof="0" dirty="0" smtClean="0">
                <a:ln>
                  <a:noFill/>
                </a:ln>
                <a:solidFill>
                  <a:schemeClr val="accent1">
                    <a:lumMod val="50000"/>
                  </a:schemeClr>
                </a:solidFill>
                <a:effectLst/>
                <a:uLnTx/>
                <a:uFillTx/>
                <a:latin typeface="Calibri" panose="020F0502020204030204" pitchFamily="34" charset="0"/>
                <a:cs typeface="Arial" panose="020B0604020202020204" pitchFamily="34" charset="0"/>
              </a:rPr>
              <a:t> Data</a:t>
            </a:r>
            <a:endParaRPr kumimoji="0" lang="en-US" sz="1000" b="0" i="0" u="none" strike="noStrike" kern="1200" cap="none" spc="0" normalizeH="0" baseline="0" noProof="0" dirty="0">
              <a:ln>
                <a:noFill/>
              </a:ln>
              <a:solidFill>
                <a:schemeClr val="accent1">
                  <a:lumMod val="50000"/>
                </a:schemeClr>
              </a:solidFill>
              <a:effectLst/>
              <a:uLnTx/>
              <a:uFillTx/>
              <a:latin typeface="Calibri" panose="020F0502020204030204" pitchFamily="34" charset="0"/>
              <a:cs typeface="Arial" panose="020B0604020202020204" pitchFamily="34" charset="0"/>
            </a:endParaRPr>
          </a:p>
        </p:txBody>
      </p:sp>
      <p:sp>
        <p:nvSpPr>
          <p:cNvPr id="7" name="Rectangle 6"/>
          <p:cNvSpPr/>
          <p:nvPr/>
        </p:nvSpPr>
        <p:spPr>
          <a:xfrm>
            <a:off x="266509" y="5997318"/>
            <a:ext cx="3600656" cy="307777"/>
          </a:xfrm>
          <a:prstGeom prst="rect">
            <a:avLst/>
          </a:prstGeom>
        </p:spPr>
        <p:txBody>
          <a:bodyPr wrap="square">
            <a:spAutoFit/>
          </a:bodyPr>
          <a:lstStyle/>
          <a:p>
            <a:r>
              <a:rPr lang="en-US" sz="1400" dirty="0" smtClean="0">
                <a:solidFill>
                  <a:schemeClr val="accent1">
                    <a:lumMod val="50000"/>
                  </a:schemeClr>
                </a:solidFill>
                <a:latin typeface="Calibri" panose="020F0502020204030204" pitchFamily="34" charset="0"/>
              </a:rPr>
              <a:t>* </a:t>
            </a:r>
            <a:r>
              <a:rPr lang="en-US" sz="1400" dirty="0">
                <a:solidFill>
                  <a:schemeClr val="accent1">
                    <a:lumMod val="50000"/>
                  </a:schemeClr>
                </a:solidFill>
                <a:latin typeface="Calibri" panose="020F0502020204030204" pitchFamily="34" charset="0"/>
              </a:rPr>
              <a:t>2016 </a:t>
            </a:r>
            <a:r>
              <a:rPr lang="en-US" sz="1400" dirty="0" smtClean="0">
                <a:solidFill>
                  <a:schemeClr val="accent1">
                    <a:lumMod val="50000"/>
                  </a:schemeClr>
                </a:solidFill>
                <a:latin typeface="Calibri" panose="020F0502020204030204" pitchFamily="34" charset="0"/>
              </a:rPr>
              <a:t>State Average</a:t>
            </a:r>
            <a:endParaRPr lang="en-US" sz="1400" dirty="0">
              <a:solidFill>
                <a:schemeClr val="accent1">
                  <a:lumMod val="50000"/>
                </a:schemeClr>
              </a:solidFill>
              <a:latin typeface="Calibri" panose="020F050202020403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820913085"/>
              </p:ext>
            </p:extLst>
          </p:nvPr>
        </p:nvGraphicFramePr>
        <p:xfrm>
          <a:off x="391241" y="1211958"/>
          <a:ext cx="5641068" cy="4785360"/>
        </p:xfrm>
        <a:graphic>
          <a:graphicData uri="http://schemas.openxmlformats.org/drawingml/2006/table">
            <a:tbl>
              <a:tblPr/>
              <a:tblGrid>
                <a:gridCol w="3742370">
                  <a:extLst>
                    <a:ext uri="{9D8B030D-6E8A-4147-A177-3AD203B41FA5}">
                      <a16:colId xmlns="" xmlns:a16="http://schemas.microsoft.com/office/drawing/2014/main" val="2313619990"/>
                    </a:ext>
                  </a:extLst>
                </a:gridCol>
                <a:gridCol w="846813">
                  <a:extLst>
                    <a:ext uri="{9D8B030D-6E8A-4147-A177-3AD203B41FA5}">
                      <a16:colId xmlns="" xmlns:a16="http://schemas.microsoft.com/office/drawing/2014/main" val="2228353732"/>
                    </a:ext>
                  </a:extLst>
                </a:gridCol>
                <a:gridCol w="1051885">
                  <a:extLst>
                    <a:ext uri="{9D8B030D-6E8A-4147-A177-3AD203B41FA5}">
                      <a16:colId xmlns="" xmlns:a16="http://schemas.microsoft.com/office/drawing/2014/main" val="310256031"/>
                    </a:ext>
                  </a:extLst>
                </a:gridCol>
              </a:tblGrid>
              <a:tr h="485775">
                <a:tc>
                  <a:txBody>
                    <a:bodyPr/>
                    <a:lstStyle/>
                    <a:p>
                      <a:pPr algn="l" fontAlgn="b"/>
                      <a:r>
                        <a:rPr lang="en-US" sz="1600" b="1" i="0" u="none" strike="noStrike" dirty="0">
                          <a:solidFill>
                            <a:schemeClr val="accent1">
                              <a:lumMod val="50000"/>
                            </a:schemeClr>
                          </a:solidFill>
                          <a:effectLst/>
                          <a:latin typeface="Calibri Light" panose="020F0302020204030204" pitchFamily="34" charset="0"/>
                        </a:rPr>
                        <a:t>Programs</a:t>
                      </a:r>
                    </a:p>
                  </a:txBody>
                  <a:tcPr marL="9525" marR="9525" marT="9525" marB="0" anchor="b">
                    <a:lnL>
                      <a:noFill/>
                    </a:lnL>
                    <a:lnR>
                      <a:noFill/>
                    </a:lnR>
                    <a:lnT>
                      <a:noFill/>
                    </a:lnT>
                    <a:lnB>
                      <a:noFill/>
                    </a:lnB>
                  </a:tcPr>
                </a:tc>
                <a:tc>
                  <a:txBody>
                    <a:bodyPr/>
                    <a:lstStyle/>
                    <a:p>
                      <a:pPr algn="ctr" fontAlgn="b"/>
                      <a:r>
                        <a:rPr lang="en-US" sz="1600" b="1" i="0" u="none" strike="noStrike">
                          <a:solidFill>
                            <a:schemeClr val="accent1">
                              <a:lumMod val="50000"/>
                            </a:schemeClr>
                          </a:solidFill>
                          <a:effectLst/>
                          <a:latin typeface="Calibri Light" panose="020F0302020204030204" pitchFamily="34" charset="0"/>
                        </a:rPr>
                        <a:t>2015-16</a:t>
                      </a:r>
                    </a:p>
                  </a:txBody>
                  <a:tcPr marL="9525" marR="9525" marT="9525" marB="0" anchor="b">
                    <a:lnL>
                      <a:noFill/>
                    </a:lnL>
                    <a:lnR>
                      <a:noFill/>
                    </a:lnR>
                    <a:lnT>
                      <a:noFill/>
                    </a:lnT>
                    <a:lnB>
                      <a:noFill/>
                    </a:lnB>
                  </a:tcPr>
                </a:tc>
                <a:tc>
                  <a:txBody>
                    <a:bodyPr/>
                    <a:lstStyle/>
                    <a:p>
                      <a:pPr algn="ctr" fontAlgn="b"/>
                      <a:r>
                        <a:rPr lang="en-US" sz="1600" b="1" i="0" u="none" strike="noStrike" dirty="0">
                          <a:solidFill>
                            <a:schemeClr val="accent1">
                              <a:lumMod val="50000"/>
                            </a:schemeClr>
                          </a:solidFill>
                          <a:effectLst/>
                          <a:latin typeface="Calibri Light" panose="020F0302020204030204" pitchFamily="34" charset="0"/>
                        </a:rPr>
                        <a:t>National </a:t>
                      </a:r>
                      <a:r>
                        <a:rPr lang="en-US" sz="1600" b="1" i="0" u="none" strike="noStrike" dirty="0" smtClean="0">
                          <a:solidFill>
                            <a:schemeClr val="accent1">
                              <a:lumMod val="50000"/>
                            </a:schemeClr>
                          </a:solidFill>
                          <a:effectLst/>
                          <a:latin typeface="Calibri Light" panose="020F0302020204030204" pitchFamily="34" charset="0"/>
                        </a:rPr>
                        <a:t>or </a:t>
                      </a:r>
                      <a:r>
                        <a:rPr lang="en-US" sz="1600" b="1" i="0" u="none" strike="noStrike" dirty="0">
                          <a:solidFill>
                            <a:schemeClr val="accent1">
                              <a:lumMod val="50000"/>
                            </a:schemeClr>
                          </a:solidFill>
                          <a:effectLst/>
                          <a:latin typeface="Calibri Light" panose="020F0302020204030204" pitchFamily="34" charset="0"/>
                        </a:rPr>
                        <a:t>State </a:t>
                      </a:r>
                      <a:br>
                        <a:rPr lang="en-US" sz="1600" b="1" i="0" u="none" strike="noStrike" dirty="0">
                          <a:solidFill>
                            <a:schemeClr val="accent1">
                              <a:lumMod val="50000"/>
                            </a:schemeClr>
                          </a:solidFill>
                          <a:effectLst/>
                          <a:latin typeface="Calibri Light" panose="020F0302020204030204" pitchFamily="34" charset="0"/>
                        </a:rPr>
                      </a:br>
                      <a:r>
                        <a:rPr lang="en-US" sz="1600" b="1" i="0" u="none" strike="noStrike" dirty="0">
                          <a:solidFill>
                            <a:schemeClr val="accent1">
                              <a:lumMod val="50000"/>
                            </a:schemeClr>
                          </a:solidFill>
                          <a:effectLst/>
                          <a:latin typeface="Calibri Light" panose="020F0302020204030204" pitchFamily="34" charset="0"/>
                        </a:rPr>
                        <a:t>Average</a:t>
                      </a:r>
                    </a:p>
                  </a:txBody>
                  <a:tcPr marL="9525" marR="9525" marT="9525" marB="0" anchor="b">
                    <a:lnL>
                      <a:noFill/>
                    </a:lnL>
                    <a:lnR>
                      <a:noFill/>
                    </a:lnR>
                    <a:lnT>
                      <a:noFill/>
                    </a:lnT>
                    <a:lnB>
                      <a:noFill/>
                    </a:lnB>
                  </a:tcPr>
                </a:tc>
                <a:extLst>
                  <a:ext uri="{0D108BD9-81ED-4DB2-BD59-A6C34878D82A}">
                    <a16:rowId xmlns="" xmlns:a16="http://schemas.microsoft.com/office/drawing/2014/main" val="3585274417"/>
                  </a:ext>
                </a:extLst>
              </a:tr>
              <a:tr h="190500">
                <a:tc>
                  <a:txBody>
                    <a:bodyPr/>
                    <a:lstStyle/>
                    <a:p>
                      <a:pPr algn="l" fontAlgn="b"/>
                      <a:r>
                        <a:rPr lang="en-US" sz="1600" b="0" i="0" u="none" strike="noStrike" dirty="0">
                          <a:solidFill>
                            <a:schemeClr val="accent1">
                              <a:lumMod val="50000"/>
                            </a:schemeClr>
                          </a:solidFill>
                          <a:effectLst/>
                          <a:latin typeface="+mn-lt"/>
                        </a:rPr>
                        <a:t>Corrections State </a:t>
                      </a:r>
                      <a:r>
                        <a:rPr lang="en-US" sz="1600" b="0" i="0" u="none" strike="noStrike" dirty="0" smtClean="0">
                          <a:solidFill>
                            <a:schemeClr val="accent1">
                              <a:lumMod val="50000"/>
                            </a:schemeClr>
                          </a:solidFill>
                          <a:effectLst/>
                          <a:latin typeface="+mn-lt"/>
                        </a:rPr>
                        <a:t>Exam</a:t>
                      </a:r>
                      <a:endParaRPr lang="en-US" sz="1600" b="0" i="0" u="none" strike="noStrike" dirty="0">
                        <a:solidFill>
                          <a:schemeClr val="accent1">
                            <a:lumMod val="50000"/>
                          </a:schemeClr>
                        </a:solidFill>
                        <a:effectLst/>
                        <a:latin typeface="+mn-lt"/>
                      </a:endParaRPr>
                    </a:p>
                  </a:txBody>
                  <a:tcPr marL="9525" marR="9525" marT="9525" marB="0" anchor="b">
                    <a:lnL>
                      <a:noFill/>
                    </a:lnL>
                    <a:lnR>
                      <a:noFill/>
                    </a:lnR>
                    <a:lnT>
                      <a:noFill/>
                    </a:lnT>
                    <a:lnB>
                      <a:noFill/>
                    </a:lnB>
                  </a:tcPr>
                </a:tc>
                <a:tc>
                  <a:txBody>
                    <a:bodyPr/>
                    <a:lstStyle/>
                    <a:p>
                      <a:pPr algn="ctr" fontAlgn="ctr"/>
                      <a:r>
                        <a:rPr lang="en-US" sz="1600" b="0" i="0" u="none" strike="noStrike" dirty="0" smtClean="0">
                          <a:solidFill>
                            <a:schemeClr val="accent1">
                              <a:lumMod val="50000"/>
                            </a:schemeClr>
                          </a:solidFill>
                          <a:effectLst/>
                          <a:latin typeface="+mn-lt"/>
                        </a:rPr>
                        <a:t>100</a:t>
                      </a:r>
                      <a:endParaRPr lang="en-US" sz="1600" b="0" i="0" u="none" strike="noStrike" dirty="0">
                        <a:solidFill>
                          <a:schemeClr val="accent1">
                            <a:lumMod val="50000"/>
                          </a:schemeClr>
                        </a:solidFill>
                        <a:effectLst/>
                        <a:latin typeface="+mn-lt"/>
                      </a:endParaRPr>
                    </a:p>
                  </a:txBody>
                  <a:tcPr marL="9525" marR="9525" marT="9525" marB="0" anchor="ctr">
                    <a:lnL>
                      <a:noFill/>
                    </a:lnL>
                    <a:lnR>
                      <a:noFill/>
                    </a:lnR>
                    <a:lnT>
                      <a:noFill/>
                    </a:lnT>
                    <a:lnB>
                      <a:noFill/>
                    </a:lnB>
                  </a:tcPr>
                </a:tc>
                <a:tc>
                  <a:txBody>
                    <a:bodyPr/>
                    <a:lstStyle/>
                    <a:p>
                      <a:pPr algn="ctr" fontAlgn="b"/>
                      <a:r>
                        <a:rPr lang="en-US" sz="1600" b="0" i="0" u="none" strike="noStrike" dirty="0" smtClean="0">
                          <a:solidFill>
                            <a:schemeClr val="accent1">
                              <a:lumMod val="50000"/>
                            </a:schemeClr>
                          </a:solidFill>
                          <a:effectLst/>
                          <a:latin typeface="+mn-lt"/>
                        </a:rPr>
                        <a:t>77</a:t>
                      </a:r>
                      <a:endParaRPr lang="en-US" sz="1600" b="0" i="0" u="none" strike="noStrike" dirty="0">
                        <a:solidFill>
                          <a:schemeClr val="accent1">
                            <a:lumMod val="50000"/>
                          </a:schemeClr>
                        </a:solidFill>
                        <a:effectLst/>
                        <a:latin typeface="+mn-lt"/>
                      </a:endParaRPr>
                    </a:p>
                  </a:txBody>
                  <a:tcPr marL="9525" marR="9525" marT="9525" marB="0" anchor="b">
                    <a:lnL>
                      <a:noFill/>
                    </a:lnL>
                    <a:lnR>
                      <a:noFill/>
                    </a:lnR>
                    <a:lnT>
                      <a:noFill/>
                    </a:lnT>
                    <a:lnB>
                      <a:noFill/>
                    </a:lnB>
                  </a:tcPr>
                </a:tc>
                <a:extLst>
                  <a:ext uri="{0D108BD9-81ED-4DB2-BD59-A6C34878D82A}">
                    <a16:rowId xmlns="" xmlns:a16="http://schemas.microsoft.com/office/drawing/2014/main" val="253661654"/>
                  </a:ext>
                </a:extLst>
              </a:tr>
              <a:tr h="190500">
                <a:tc>
                  <a:txBody>
                    <a:bodyPr/>
                    <a:lstStyle/>
                    <a:p>
                      <a:pPr algn="l" fontAlgn="b"/>
                      <a:r>
                        <a:rPr lang="en-US" sz="1600" b="0" i="0" u="none" strike="noStrike" dirty="0">
                          <a:solidFill>
                            <a:schemeClr val="accent1">
                              <a:lumMod val="50000"/>
                            </a:schemeClr>
                          </a:solidFill>
                          <a:effectLst/>
                          <a:latin typeface="+mn-lt"/>
                        </a:rPr>
                        <a:t>Dental Hygiene National Exam</a:t>
                      </a:r>
                    </a:p>
                  </a:txBody>
                  <a:tcPr marL="9525" marR="9525" marT="9525" marB="0" anchor="b">
                    <a:lnL>
                      <a:noFill/>
                    </a:lnL>
                    <a:lnR>
                      <a:noFill/>
                    </a:lnR>
                    <a:lnT>
                      <a:noFill/>
                    </a:lnT>
                    <a:lnB>
                      <a:noFill/>
                    </a:lnB>
                  </a:tcPr>
                </a:tc>
                <a:tc>
                  <a:txBody>
                    <a:bodyPr/>
                    <a:lstStyle/>
                    <a:p>
                      <a:pPr algn="ctr" fontAlgn="ctr"/>
                      <a:r>
                        <a:rPr lang="en-US" sz="1600" b="0" i="0" u="none" strike="noStrike" dirty="0" smtClean="0">
                          <a:solidFill>
                            <a:schemeClr val="accent1">
                              <a:lumMod val="50000"/>
                            </a:schemeClr>
                          </a:solidFill>
                          <a:effectLst/>
                          <a:latin typeface="+mn-lt"/>
                        </a:rPr>
                        <a:t>97</a:t>
                      </a:r>
                      <a:endParaRPr lang="en-US" sz="1600" b="0" i="0" u="none" strike="noStrike" dirty="0">
                        <a:solidFill>
                          <a:schemeClr val="accent1">
                            <a:lumMod val="50000"/>
                          </a:schemeClr>
                        </a:solidFill>
                        <a:effectLst/>
                        <a:latin typeface="+mn-lt"/>
                      </a:endParaRPr>
                    </a:p>
                  </a:txBody>
                  <a:tcPr marL="9525" marR="9525" marT="9525" marB="0" anchor="ctr">
                    <a:lnL>
                      <a:noFill/>
                    </a:lnL>
                    <a:lnR>
                      <a:noFill/>
                    </a:lnR>
                    <a:lnT>
                      <a:noFill/>
                    </a:lnT>
                    <a:lnB>
                      <a:noFill/>
                    </a:lnB>
                  </a:tcPr>
                </a:tc>
                <a:tc>
                  <a:txBody>
                    <a:bodyPr/>
                    <a:lstStyle/>
                    <a:p>
                      <a:pPr algn="ctr" fontAlgn="b"/>
                      <a:r>
                        <a:rPr lang="en-US" sz="1600" b="0" i="0" u="none" strike="noStrike" dirty="0" smtClean="0">
                          <a:solidFill>
                            <a:schemeClr val="accent1">
                              <a:lumMod val="50000"/>
                            </a:schemeClr>
                          </a:solidFill>
                          <a:effectLst/>
                          <a:latin typeface="+mn-lt"/>
                        </a:rPr>
                        <a:t>95</a:t>
                      </a:r>
                      <a:endParaRPr lang="en-US" sz="1600" b="0" i="0" u="none" strike="noStrike" dirty="0">
                        <a:solidFill>
                          <a:schemeClr val="accent1">
                            <a:lumMod val="50000"/>
                          </a:schemeClr>
                        </a:solidFill>
                        <a:effectLst/>
                        <a:latin typeface="+mn-lt"/>
                      </a:endParaRPr>
                    </a:p>
                  </a:txBody>
                  <a:tcPr marL="9525" marR="9525" marT="9525" marB="0" anchor="b">
                    <a:lnL>
                      <a:noFill/>
                    </a:lnL>
                    <a:lnR>
                      <a:noFill/>
                    </a:lnR>
                    <a:lnT>
                      <a:noFill/>
                    </a:lnT>
                    <a:lnB>
                      <a:noFill/>
                    </a:lnB>
                  </a:tcPr>
                </a:tc>
                <a:extLst>
                  <a:ext uri="{0D108BD9-81ED-4DB2-BD59-A6C34878D82A}">
                    <a16:rowId xmlns="" xmlns:a16="http://schemas.microsoft.com/office/drawing/2014/main" val="2524265191"/>
                  </a:ext>
                </a:extLst>
              </a:tr>
              <a:tr h="190500">
                <a:tc>
                  <a:txBody>
                    <a:bodyPr/>
                    <a:lstStyle/>
                    <a:p>
                      <a:pPr algn="l" fontAlgn="b"/>
                      <a:r>
                        <a:rPr lang="en-US" sz="1600" b="0" i="0" u="none" strike="noStrike" dirty="0">
                          <a:solidFill>
                            <a:schemeClr val="accent1">
                              <a:lumMod val="50000"/>
                            </a:schemeClr>
                          </a:solidFill>
                          <a:effectLst/>
                          <a:latin typeface="+mn-lt"/>
                        </a:rPr>
                        <a:t>Education State Exam</a:t>
                      </a:r>
                    </a:p>
                  </a:txBody>
                  <a:tcPr marL="9525" marR="9525" marT="9525" marB="0" anchor="b">
                    <a:lnL>
                      <a:noFill/>
                    </a:lnL>
                    <a:lnR>
                      <a:noFill/>
                    </a:lnR>
                    <a:lnT>
                      <a:noFill/>
                    </a:lnT>
                    <a:lnB>
                      <a:noFill/>
                    </a:lnB>
                  </a:tcPr>
                </a:tc>
                <a:tc>
                  <a:txBody>
                    <a:bodyPr/>
                    <a:lstStyle/>
                    <a:p>
                      <a:pPr algn="ctr" fontAlgn="ctr"/>
                      <a:r>
                        <a:rPr lang="en-US" sz="1600" b="0" i="0" u="none" strike="noStrike" dirty="0" smtClean="0">
                          <a:solidFill>
                            <a:schemeClr val="accent1">
                              <a:lumMod val="50000"/>
                            </a:schemeClr>
                          </a:solidFill>
                          <a:effectLst/>
                          <a:latin typeface="+mn-lt"/>
                        </a:rPr>
                        <a:t>100</a:t>
                      </a:r>
                      <a:endParaRPr lang="en-US" sz="1600" b="0" i="0" u="none" strike="noStrike" dirty="0">
                        <a:solidFill>
                          <a:schemeClr val="accent1">
                            <a:lumMod val="50000"/>
                          </a:schemeClr>
                        </a:solidFill>
                        <a:effectLst/>
                        <a:latin typeface="+mn-lt"/>
                      </a:endParaRPr>
                    </a:p>
                  </a:txBody>
                  <a:tcPr marL="9525" marR="9525" marT="9525" marB="0" anchor="ctr">
                    <a:lnL>
                      <a:noFill/>
                    </a:lnL>
                    <a:lnR>
                      <a:noFill/>
                    </a:lnR>
                    <a:lnT>
                      <a:noFill/>
                    </a:lnT>
                    <a:lnB>
                      <a:noFill/>
                    </a:lnB>
                  </a:tcPr>
                </a:tc>
                <a:tc>
                  <a:txBody>
                    <a:bodyPr/>
                    <a:lstStyle/>
                    <a:p>
                      <a:pPr algn="ctr" fontAlgn="b"/>
                      <a:r>
                        <a:rPr lang="en-US" sz="1600" b="0" i="0" u="none" strike="noStrike" dirty="0">
                          <a:solidFill>
                            <a:schemeClr val="accent1">
                              <a:lumMod val="50000"/>
                            </a:schemeClr>
                          </a:solidFill>
                          <a:effectLst/>
                          <a:latin typeface="+mn-lt"/>
                        </a:rPr>
                        <a:t>N/A</a:t>
                      </a:r>
                    </a:p>
                  </a:txBody>
                  <a:tcPr marL="9525" marR="9525" marT="9525" marB="0" anchor="b">
                    <a:lnL>
                      <a:noFill/>
                    </a:lnL>
                    <a:lnR>
                      <a:noFill/>
                    </a:lnR>
                    <a:lnT>
                      <a:noFill/>
                    </a:lnT>
                    <a:lnB>
                      <a:noFill/>
                    </a:lnB>
                  </a:tcPr>
                </a:tc>
                <a:extLst>
                  <a:ext uri="{0D108BD9-81ED-4DB2-BD59-A6C34878D82A}">
                    <a16:rowId xmlns="" xmlns:a16="http://schemas.microsoft.com/office/drawing/2014/main" val="1598478456"/>
                  </a:ext>
                </a:extLst>
              </a:tr>
              <a:tr h="190500">
                <a:tc>
                  <a:txBody>
                    <a:bodyPr/>
                    <a:lstStyle/>
                    <a:p>
                      <a:pPr algn="l" fontAlgn="b"/>
                      <a:r>
                        <a:rPr lang="en-US" sz="1600" b="0" i="0" u="none" strike="noStrike" dirty="0">
                          <a:solidFill>
                            <a:schemeClr val="accent1">
                              <a:lumMod val="50000"/>
                            </a:schemeClr>
                          </a:solidFill>
                          <a:effectLst/>
                          <a:latin typeface="+mn-lt"/>
                        </a:rPr>
                        <a:t>Emergency Medical Technician National Exam</a:t>
                      </a:r>
                    </a:p>
                  </a:txBody>
                  <a:tcPr marL="9525" marR="9525" marT="9525" marB="0" anchor="b">
                    <a:lnL>
                      <a:noFill/>
                    </a:lnL>
                    <a:lnR>
                      <a:noFill/>
                    </a:lnR>
                    <a:lnT>
                      <a:noFill/>
                    </a:lnT>
                    <a:lnB>
                      <a:noFill/>
                    </a:lnB>
                  </a:tcPr>
                </a:tc>
                <a:tc>
                  <a:txBody>
                    <a:bodyPr/>
                    <a:lstStyle/>
                    <a:p>
                      <a:pPr algn="ctr" fontAlgn="ctr"/>
                      <a:r>
                        <a:rPr lang="en-US" sz="1600" b="0" i="0" u="none" strike="noStrike" dirty="0">
                          <a:solidFill>
                            <a:schemeClr val="accent1">
                              <a:lumMod val="50000"/>
                            </a:schemeClr>
                          </a:solidFill>
                          <a:effectLst/>
                          <a:latin typeface="+mn-lt"/>
                        </a:rPr>
                        <a:t>96.3</a:t>
                      </a:r>
                    </a:p>
                  </a:txBody>
                  <a:tcPr marL="9525" marR="9525" marT="9525" marB="0" anchor="ctr">
                    <a:lnL>
                      <a:noFill/>
                    </a:lnL>
                    <a:lnR>
                      <a:noFill/>
                    </a:lnR>
                    <a:lnT>
                      <a:noFill/>
                    </a:lnT>
                    <a:lnB>
                      <a:noFill/>
                    </a:lnB>
                  </a:tcPr>
                </a:tc>
                <a:tc>
                  <a:txBody>
                    <a:bodyPr/>
                    <a:lstStyle/>
                    <a:p>
                      <a:pPr marL="0" algn="ctr" defTabSz="914400" rtl="0" eaLnBrk="1" fontAlgn="ctr" latinLnBrk="0" hangingPunct="1"/>
                      <a:r>
                        <a:rPr lang="en-US" sz="1600" b="0" i="0" u="none" strike="noStrike" kern="1200" dirty="0">
                          <a:solidFill>
                            <a:schemeClr val="accent1">
                              <a:lumMod val="50000"/>
                            </a:schemeClr>
                          </a:solidFill>
                          <a:effectLst/>
                          <a:latin typeface="+mn-lt"/>
                          <a:ea typeface="+mn-ea"/>
                          <a:cs typeface="+mn-cs"/>
                        </a:rPr>
                        <a:t>70*</a:t>
                      </a:r>
                    </a:p>
                  </a:txBody>
                  <a:tcPr marL="9525" marR="9525" marT="9525" marB="0" anchor="b">
                    <a:lnL>
                      <a:noFill/>
                    </a:lnL>
                    <a:lnR>
                      <a:noFill/>
                    </a:lnR>
                    <a:lnT>
                      <a:noFill/>
                    </a:lnT>
                    <a:lnB>
                      <a:noFill/>
                    </a:lnB>
                  </a:tcPr>
                </a:tc>
                <a:extLst>
                  <a:ext uri="{0D108BD9-81ED-4DB2-BD59-A6C34878D82A}">
                    <a16:rowId xmlns="" xmlns:a16="http://schemas.microsoft.com/office/drawing/2014/main" val="3393546872"/>
                  </a:ext>
                </a:extLst>
              </a:tr>
              <a:tr h="190500">
                <a:tc>
                  <a:txBody>
                    <a:bodyPr/>
                    <a:lstStyle/>
                    <a:p>
                      <a:pPr algn="l" fontAlgn="b"/>
                      <a:r>
                        <a:rPr lang="en-US" sz="1600" b="0" i="0" u="none" strike="noStrike" dirty="0">
                          <a:solidFill>
                            <a:schemeClr val="accent1">
                              <a:lumMod val="50000"/>
                            </a:schemeClr>
                          </a:solidFill>
                          <a:effectLst/>
                          <a:latin typeface="+mn-lt"/>
                        </a:rPr>
                        <a:t>Fire Academy State </a:t>
                      </a:r>
                      <a:r>
                        <a:rPr lang="en-US" sz="1600" b="0" i="0" u="none" strike="noStrike" dirty="0" smtClean="0">
                          <a:solidFill>
                            <a:schemeClr val="accent1">
                              <a:lumMod val="50000"/>
                            </a:schemeClr>
                          </a:solidFill>
                          <a:effectLst/>
                          <a:latin typeface="+mn-lt"/>
                        </a:rPr>
                        <a:t>Exam</a:t>
                      </a:r>
                      <a:endParaRPr lang="en-US" sz="1600" b="0" i="0" u="none" strike="noStrike" dirty="0">
                        <a:solidFill>
                          <a:schemeClr val="accent1">
                            <a:lumMod val="50000"/>
                          </a:schemeClr>
                        </a:solidFill>
                        <a:effectLst/>
                        <a:latin typeface="+mn-lt"/>
                      </a:endParaRPr>
                    </a:p>
                  </a:txBody>
                  <a:tcPr marL="9525" marR="9525" marT="9525" marB="0" anchor="b">
                    <a:lnL>
                      <a:noFill/>
                    </a:lnL>
                    <a:lnR>
                      <a:noFill/>
                    </a:lnR>
                    <a:lnT>
                      <a:noFill/>
                    </a:lnT>
                    <a:lnB>
                      <a:noFill/>
                    </a:lnB>
                  </a:tcPr>
                </a:tc>
                <a:tc>
                  <a:txBody>
                    <a:bodyPr/>
                    <a:lstStyle/>
                    <a:p>
                      <a:pPr algn="ctr" fontAlgn="ctr"/>
                      <a:r>
                        <a:rPr lang="en-US" sz="1600" b="0" i="0" u="none" strike="noStrike" dirty="0">
                          <a:solidFill>
                            <a:schemeClr val="accent1">
                              <a:lumMod val="50000"/>
                            </a:schemeClr>
                          </a:solidFill>
                          <a:effectLst/>
                          <a:latin typeface="+mn-lt"/>
                        </a:rPr>
                        <a:t>97.1</a:t>
                      </a:r>
                    </a:p>
                  </a:txBody>
                  <a:tcPr marL="9525" marR="9525" marT="9525" marB="0" anchor="ctr">
                    <a:lnL>
                      <a:noFill/>
                    </a:lnL>
                    <a:lnR>
                      <a:noFill/>
                    </a:lnR>
                    <a:lnT>
                      <a:noFill/>
                    </a:lnT>
                    <a:lnB>
                      <a:noFill/>
                    </a:lnB>
                  </a:tcPr>
                </a:tc>
                <a:tc>
                  <a:txBody>
                    <a:bodyPr/>
                    <a:lstStyle/>
                    <a:p>
                      <a:pPr algn="ctr" fontAlgn="b"/>
                      <a:r>
                        <a:rPr lang="en-US" sz="1600" b="0" i="0" u="none" strike="noStrike">
                          <a:solidFill>
                            <a:schemeClr val="accent1">
                              <a:lumMod val="50000"/>
                            </a:schemeClr>
                          </a:solidFill>
                          <a:effectLst/>
                          <a:latin typeface="+mn-lt"/>
                        </a:rPr>
                        <a:t>93.5*</a:t>
                      </a:r>
                    </a:p>
                  </a:txBody>
                  <a:tcPr marL="9525" marR="9525" marT="9525" marB="0" anchor="b">
                    <a:lnL>
                      <a:noFill/>
                    </a:lnL>
                    <a:lnR>
                      <a:noFill/>
                    </a:lnR>
                    <a:lnT>
                      <a:noFill/>
                    </a:lnT>
                    <a:lnB>
                      <a:noFill/>
                    </a:lnB>
                  </a:tcPr>
                </a:tc>
                <a:extLst>
                  <a:ext uri="{0D108BD9-81ED-4DB2-BD59-A6C34878D82A}">
                    <a16:rowId xmlns="" xmlns:a16="http://schemas.microsoft.com/office/drawing/2014/main" val="1661276248"/>
                  </a:ext>
                </a:extLst>
              </a:tr>
              <a:tr h="190500">
                <a:tc>
                  <a:txBody>
                    <a:bodyPr/>
                    <a:lstStyle/>
                    <a:p>
                      <a:pPr algn="l" fontAlgn="b"/>
                      <a:r>
                        <a:rPr lang="en-US" sz="1600" b="0" i="0" u="none" strike="noStrike" dirty="0">
                          <a:solidFill>
                            <a:schemeClr val="accent1">
                              <a:lumMod val="50000"/>
                            </a:schemeClr>
                          </a:solidFill>
                          <a:effectLst/>
                          <a:latin typeface="+mn-lt"/>
                        </a:rPr>
                        <a:t>Funeral Services</a:t>
                      </a:r>
                    </a:p>
                  </a:txBody>
                  <a:tcPr marL="9525" marR="9525" marT="9525" marB="0" anchor="b">
                    <a:lnL>
                      <a:noFill/>
                    </a:lnL>
                    <a:lnR>
                      <a:noFill/>
                    </a:lnR>
                    <a:lnT>
                      <a:noFill/>
                    </a:lnT>
                    <a:lnB>
                      <a:noFill/>
                    </a:lnB>
                  </a:tcPr>
                </a:tc>
                <a:tc>
                  <a:txBody>
                    <a:bodyPr/>
                    <a:lstStyle/>
                    <a:p>
                      <a:pPr algn="ctr" fontAlgn="ctr"/>
                      <a:endParaRPr lang="en-US" sz="1600" b="0" i="0" u="none" strike="noStrike" dirty="0">
                        <a:solidFill>
                          <a:schemeClr val="accent1">
                            <a:lumMod val="50000"/>
                          </a:schemeClr>
                        </a:solidFill>
                        <a:effectLst/>
                        <a:latin typeface="+mn-lt"/>
                      </a:endParaRPr>
                    </a:p>
                  </a:txBody>
                  <a:tcPr marL="9525" marR="9525" marT="9525" marB="0" anchor="ctr">
                    <a:lnL>
                      <a:noFill/>
                    </a:lnL>
                    <a:lnR>
                      <a:noFill/>
                    </a:lnR>
                    <a:lnT>
                      <a:noFill/>
                    </a:lnT>
                    <a:lnB>
                      <a:noFill/>
                    </a:lnB>
                  </a:tcPr>
                </a:tc>
                <a:tc>
                  <a:txBody>
                    <a:bodyPr/>
                    <a:lstStyle/>
                    <a:p>
                      <a:pPr algn="ctr" fontAlgn="ctr"/>
                      <a:endParaRPr lang="en-US" sz="1600" b="0" i="0" u="none" strike="noStrike">
                        <a:solidFill>
                          <a:schemeClr val="accent1">
                            <a:lumMod val="50000"/>
                          </a:schemeClr>
                        </a:solidFill>
                        <a:effectLst/>
                        <a:latin typeface="+mn-lt"/>
                      </a:endParaRPr>
                    </a:p>
                  </a:txBody>
                  <a:tcPr marL="9525" marR="9525" marT="9525" marB="0" anchor="ctr">
                    <a:lnL>
                      <a:noFill/>
                    </a:lnL>
                    <a:lnR>
                      <a:noFill/>
                    </a:lnR>
                    <a:lnT>
                      <a:noFill/>
                    </a:lnT>
                    <a:lnB>
                      <a:noFill/>
                    </a:lnB>
                  </a:tcPr>
                </a:tc>
                <a:extLst>
                  <a:ext uri="{0D108BD9-81ED-4DB2-BD59-A6C34878D82A}">
                    <a16:rowId xmlns="" xmlns:a16="http://schemas.microsoft.com/office/drawing/2014/main" val="3526477016"/>
                  </a:ext>
                </a:extLst>
              </a:tr>
              <a:tr h="190500">
                <a:tc>
                  <a:txBody>
                    <a:bodyPr/>
                    <a:lstStyle/>
                    <a:p>
                      <a:pPr algn="l" fontAlgn="b"/>
                      <a:r>
                        <a:rPr lang="en-US" sz="1600" b="0" i="0" u="none" strike="noStrike" dirty="0">
                          <a:solidFill>
                            <a:schemeClr val="accent1">
                              <a:lumMod val="50000"/>
                            </a:schemeClr>
                          </a:solidFill>
                          <a:effectLst/>
                          <a:latin typeface="+mn-lt"/>
                        </a:rPr>
                        <a:t>National Exam Arts</a:t>
                      </a:r>
                    </a:p>
                  </a:txBody>
                  <a:tcPr marL="85725" marR="9525" marT="9525" marB="0" anchor="b">
                    <a:lnL>
                      <a:noFill/>
                    </a:lnL>
                    <a:lnR>
                      <a:noFill/>
                    </a:lnR>
                    <a:lnT>
                      <a:noFill/>
                    </a:lnT>
                    <a:lnB>
                      <a:noFill/>
                    </a:lnB>
                  </a:tcPr>
                </a:tc>
                <a:tc>
                  <a:txBody>
                    <a:bodyPr/>
                    <a:lstStyle/>
                    <a:p>
                      <a:pPr algn="ctr" fontAlgn="ctr"/>
                      <a:r>
                        <a:rPr lang="en-US" sz="1600" b="0" i="0" u="none" strike="noStrike" dirty="0" smtClean="0">
                          <a:solidFill>
                            <a:schemeClr val="accent1">
                              <a:lumMod val="50000"/>
                            </a:schemeClr>
                          </a:solidFill>
                          <a:effectLst/>
                          <a:latin typeface="+mn-lt"/>
                        </a:rPr>
                        <a:t>95</a:t>
                      </a:r>
                      <a:endParaRPr lang="en-US" sz="1600" b="0" i="0" u="none" strike="noStrike" dirty="0">
                        <a:solidFill>
                          <a:schemeClr val="accent1">
                            <a:lumMod val="50000"/>
                          </a:schemeClr>
                        </a:solidFill>
                        <a:effectLst/>
                        <a:latin typeface="+mn-lt"/>
                      </a:endParaRPr>
                    </a:p>
                  </a:txBody>
                  <a:tcPr marL="9525" marR="9525" marT="9525" marB="0" anchor="ctr">
                    <a:lnL>
                      <a:noFill/>
                    </a:lnL>
                    <a:lnR>
                      <a:noFill/>
                    </a:lnR>
                    <a:lnT>
                      <a:noFill/>
                    </a:lnT>
                    <a:lnB>
                      <a:noFill/>
                    </a:lnB>
                  </a:tcPr>
                </a:tc>
                <a:tc>
                  <a:txBody>
                    <a:bodyPr/>
                    <a:lstStyle/>
                    <a:p>
                      <a:pPr algn="ctr" fontAlgn="b"/>
                      <a:r>
                        <a:rPr lang="en-US" sz="1600" b="0" i="0" u="none" strike="noStrike" dirty="0" smtClean="0">
                          <a:solidFill>
                            <a:schemeClr val="accent1">
                              <a:lumMod val="50000"/>
                            </a:schemeClr>
                          </a:solidFill>
                          <a:effectLst/>
                          <a:latin typeface="+mn-lt"/>
                        </a:rPr>
                        <a:t>74</a:t>
                      </a:r>
                      <a:endParaRPr lang="en-US" sz="1600" b="0" i="0" u="none" strike="noStrike" dirty="0">
                        <a:solidFill>
                          <a:schemeClr val="accent1">
                            <a:lumMod val="50000"/>
                          </a:schemeClr>
                        </a:solidFill>
                        <a:effectLst/>
                        <a:latin typeface="+mn-lt"/>
                      </a:endParaRPr>
                    </a:p>
                  </a:txBody>
                  <a:tcPr marL="9525" marR="9525" marT="9525" marB="0" anchor="b">
                    <a:lnL>
                      <a:noFill/>
                    </a:lnL>
                    <a:lnR>
                      <a:noFill/>
                    </a:lnR>
                    <a:lnT>
                      <a:noFill/>
                    </a:lnT>
                    <a:lnB>
                      <a:noFill/>
                    </a:lnB>
                  </a:tcPr>
                </a:tc>
                <a:extLst>
                  <a:ext uri="{0D108BD9-81ED-4DB2-BD59-A6C34878D82A}">
                    <a16:rowId xmlns="" xmlns:a16="http://schemas.microsoft.com/office/drawing/2014/main" val="862952056"/>
                  </a:ext>
                </a:extLst>
              </a:tr>
              <a:tr h="190500">
                <a:tc>
                  <a:txBody>
                    <a:bodyPr/>
                    <a:lstStyle/>
                    <a:p>
                      <a:pPr algn="l" fontAlgn="b"/>
                      <a:r>
                        <a:rPr lang="en-US" sz="1600" b="0" i="0" u="none" strike="noStrike" dirty="0">
                          <a:solidFill>
                            <a:schemeClr val="accent1">
                              <a:lumMod val="50000"/>
                            </a:schemeClr>
                          </a:solidFill>
                          <a:effectLst/>
                          <a:latin typeface="+mn-lt"/>
                        </a:rPr>
                        <a:t>National Exam Science</a:t>
                      </a:r>
                    </a:p>
                  </a:txBody>
                  <a:tcPr marL="85725" marR="9525" marT="9525" marB="0" anchor="b">
                    <a:lnL>
                      <a:noFill/>
                    </a:lnL>
                    <a:lnR>
                      <a:noFill/>
                    </a:lnR>
                    <a:lnT>
                      <a:noFill/>
                    </a:lnT>
                    <a:lnB>
                      <a:noFill/>
                    </a:lnB>
                  </a:tcPr>
                </a:tc>
                <a:tc>
                  <a:txBody>
                    <a:bodyPr/>
                    <a:lstStyle/>
                    <a:p>
                      <a:pPr algn="ctr" fontAlgn="ctr"/>
                      <a:r>
                        <a:rPr lang="en-US" sz="1600" b="0" i="0" u="none" strike="noStrike" dirty="0" smtClean="0">
                          <a:solidFill>
                            <a:schemeClr val="accent1">
                              <a:lumMod val="50000"/>
                            </a:schemeClr>
                          </a:solidFill>
                          <a:effectLst/>
                          <a:latin typeface="+mn-lt"/>
                        </a:rPr>
                        <a:t>93</a:t>
                      </a:r>
                      <a:endParaRPr lang="en-US" sz="1600" b="0" i="0" u="none" strike="noStrike" dirty="0">
                        <a:solidFill>
                          <a:schemeClr val="accent1">
                            <a:lumMod val="50000"/>
                          </a:schemeClr>
                        </a:solidFill>
                        <a:effectLst/>
                        <a:latin typeface="+mn-lt"/>
                      </a:endParaRPr>
                    </a:p>
                  </a:txBody>
                  <a:tcPr marL="9525" marR="9525" marT="9525" marB="0" anchor="ctr">
                    <a:lnL>
                      <a:noFill/>
                    </a:lnL>
                    <a:lnR>
                      <a:noFill/>
                    </a:lnR>
                    <a:lnT>
                      <a:noFill/>
                    </a:lnT>
                    <a:lnB>
                      <a:noFill/>
                    </a:lnB>
                  </a:tcPr>
                </a:tc>
                <a:tc>
                  <a:txBody>
                    <a:bodyPr/>
                    <a:lstStyle/>
                    <a:p>
                      <a:pPr algn="ctr" fontAlgn="b"/>
                      <a:r>
                        <a:rPr lang="en-US" sz="1600" b="0" i="0" u="none" strike="noStrike" dirty="0" smtClean="0">
                          <a:solidFill>
                            <a:schemeClr val="accent1">
                              <a:lumMod val="50000"/>
                            </a:schemeClr>
                          </a:solidFill>
                          <a:effectLst/>
                          <a:latin typeface="+mn-lt"/>
                        </a:rPr>
                        <a:t>77</a:t>
                      </a:r>
                      <a:endParaRPr lang="en-US" sz="1600" b="0" i="0" u="none" strike="noStrike" dirty="0">
                        <a:solidFill>
                          <a:schemeClr val="accent1">
                            <a:lumMod val="50000"/>
                          </a:schemeClr>
                        </a:solidFill>
                        <a:effectLst/>
                        <a:latin typeface="+mn-lt"/>
                      </a:endParaRPr>
                    </a:p>
                  </a:txBody>
                  <a:tcPr marL="9525" marR="9525" marT="9525" marB="0" anchor="b">
                    <a:lnL>
                      <a:noFill/>
                    </a:lnL>
                    <a:lnR>
                      <a:noFill/>
                    </a:lnR>
                    <a:lnT>
                      <a:noFill/>
                    </a:lnT>
                    <a:lnB>
                      <a:noFill/>
                    </a:lnB>
                  </a:tcPr>
                </a:tc>
                <a:extLst>
                  <a:ext uri="{0D108BD9-81ED-4DB2-BD59-A6C34878D82A}">
                    <a16:rowId xmlns="" xmlns:a16="http://schemas.microsoft.com/office/drawing/2014/main" val="2432367773"/>
                  </a:ext>
                </a:extLst>
              </a:tr>
              <a:tr h="190500">
                <a:tc>
                  <a:txBody>
                    <a:bodyPr/>
                    <a:lstStyle/>
                    <a:p>
                      <a:pPr algn="l" fontAlgn="b"/>
                      <a:r>
                        <a:rPr lang="en-US" sz="1600" b="0" i="0" u="none" strike="noStrike">
                          <a:solidFill>
                            <a:schemeClr val="accent1">
                              <a:lumMod val="50000"/>
                            </a:schemeClr>
                          </a:solidFill>
                          <a:effectLst/>
                          <a:latin typeface="+mn-lt"/>
                        </a:rPr>
                        <a:t>Health Info Management National Exam</a:t>
                      </a:r>
                    </a:p>
                  </a:txBody>
                  <a:tcPr marL="9525" marR="9525" marT="9525" marB="0" anchor="b">
                    <a:lnL>
                      <a:noFill/>
                    </a:lnL>
                    <a:lnR>
                      <a:noFill/>
                    </a:lnR>
                    <a:lnT>
                      <a:noFill/>
                    </a:lnT>
                    <a:lnB>
                      <a:noFill/>
                    </a:lnB>
                  </a:tcPr>
                </a:tc>
                <a:tc>
                  <a:txBody>
                    <a:bodyPr/>
                    <a:lstStyle/>
                    <a:p>
                      <a:pPr algn="ctr" fontAlgn="ctr"/>
                      <a:r>
                        <a:rPr lang="en-US" sz="1600" b="0" i="0" u="none" strike="noStrike" dirty="0" smtClean="0">
                          <a:solidFill>
                            <a:schemeClr val="accent1">
                              <a:lumMod val="50000"/>
                            </a:schemeClr>
                          </a:solidFill>
                          <a:effectLst/>
                          <a:latin typeface="+mn-lt"/>
                        </a:rPr>
                        <a:t>82</a:t>
                      </a:r>
                      <a:endParaRPr lang="en-US" sz="1600" b="0" i="0" u="none" strike="noStrike" dirty="0">
                        <a:solidFill>
                          <a:schemeClr val="accent1">
                            <a:lumMod val="50000"/>
                          </a:schemeClr>
                        </a:solidFill>
                        <a:effectLst/>
                        <a:latin typeface="+mn-lt"/>
                      </a:endParaRPr>
                    </a:p>
                  </a:txBody>
                  <a:tcPr marL="9525" marR="9525" marT="9525" marB="0" anchor="ctr">
                    <a:lnL>
                      <a:noFill/>
                    </a:lnL>
                    <a:lnR>
                      <a:noFill/>
                    </a:lnR>
                    <a:lnT>
                      <a:noFill/>
                    </a:lnT>
                    <a:lnB>
                      <a:noFill/>
                    </a:lnB>
                  </a:tcPr>
                </a:tc>
                <a:tc>
                  <a:txBody>
                    <a:bodyPr/>
                    <a:lstStyle/>
                    <a:p>
                      <a:pPr algn="ctr" fontAlgn="b"/>
                      <a:r>
                        <a:rPr lang="en-US" sz="1600" b="0" i="0" u="none" strike="noStrike" dirty="0" smtClean="0">
                          <a:solidFill>
                            <a:schemeClr val="accent1">
                              <a:lumMod val="50000"/>
                            </a:schemeClr>
                          </a:solidFill>
                          <a:effectLst/>
                          <a:latin typeface="+mn-lt"/>
                        </a:rPr>
                        <a:t>69</a:t>
                      </a:r>
                      <a:endParaRPr lang="en-US" sz="1600" b="0" i="0" u="none" strike="noStrike" dirty="0">
                        <a:solidFill>
                          <a:schemeClr val="accent1">
                            <a:lumMod val="50000"/>
                          </a:schemeClr>
                        </a:solidFill>
                        <a:effectLst/>
                        <a:latin typeface="+mn-lt"/>
                      </a:endParaRPr>
                    </a:p>
                  </a:txBody>
                  <a:tcPr marL="9525" marR="9525" marT="9525" marB="0" anchor="b">
                    <a:lnL>
                      <a:noFill/>
                    </a:lnL>
                    <a:lnR>
                      <a:noFill/>
                    </a:lnR>
                    <a:lnT>
                      <a:noFill/>
                    </a:lnT>
                    <a:lnB>
                      <a:noFill/>
                    </a:lnB>
                  </a:tcPr>
                </a:tc>
                <a:extLst>
                  <a:ext uri="{0D108BD9-81ED-4DB2-BD59-A6C34878D82A}">
                    <a16:rowId xmlns="" xmlns:a16="http://schemas.microsoft.com/office/drawing/2014/main" val="1078360730"/>
                  </a:ext>
                </a:extLst>
              </a:tr>
              <a:tr h="190500">
                <a:tc>
                  <a:txBody>
                    <a:bodyPr/>
                    <a:lstStyle/>
                    <a:p>
                      <a:pPr algn="l" fontAlgn="b"/>
                      <a:r>
                        <a:rPr lang="en-US" sz="1600" b="0" i="0" u="none" strike="noStrike" dirty="0">
                          <a:solidFill>
                            <a:schemeClr val="accent1">
                              <a:lumMod val="50000"/>
                            </a:schemeClr>
                          </a:solidFill>
                          <a:effectLst/>
                          <a:latin typeface="+mn-lt"/>
                        </a:rPr>
                        <a:t>Law Enforcement State </a:t>
                      </a:r>
                      <a:r>
                        <a:rPr lang="en-US" sz="1600" b="0" i="0" u="none" strike="noStrike" dirty="0" smtClean="0">
                          <a:solidFill>
                            <a:schemeClr val="accent1">
                              <a:lumMod val="50000"/>
                            </a:schemeClr>
                          </a:solidFill>
                          <a:effectLst/>
                          <a:latin typeface="+mn-lt"/>
                        </a:rPr>
                        <a:t>Exam</a:t>
                      </a:r>
                      <a:endParaRPr lang="en-US" sz="1600" b="0" i="0" u="none" strike="noStrike" dirty="0">
                        <a:solidFill>
                          <a:schemeClr val="accent1">
                            <a:lumMod val="50000"/>
                          </a:schemeClr>
                        </a:solidFill>
                        <a:effectLst/>
                        <a:latin typeface="+mn-lt"/>
                      </a:endParaRPr>
                    </a:p>
                  </a:txBody>
                  <a:tcPr marL="9525" marR="9525" marT="9525" marB="0" anchor="b">
                    <a:lnL>
                      <a:noFill/>
                    </a:lnL>
                    <a:lnR>
                      <a:noFill/>
                    </a:lnR>
                    <a:lnT>
                      <a:noFill/>
                    </a:lnT>
                    <a:lnB>
                      <a:noFill/>
                    </a:lnB>
                  </a:tcPr>
                </a:tc>
                <a:tc>
                  <a:txBody>
                    <a:bodyPr/>
                    <a:lstStyle/>
                    <a:p>
                      <a:pPr algn="ctr" fontAlgn="ctr"/>
                      <a:r>
                        <a:rPr lang="en-US" sz="1600" b="0" i="0" u="none" strike="noStrike" dirty="0" smtClean="0">
                          <a:solidFill>
                            <a:schemeClr val="accent1">
                              <a:lumMod val="50000"/>
                            </a:schemeClr>
                          </a:solidFill>
                          <a:effectLst/>
                          <a:latin typeface="+mn-lt"/>
                        </a:rPr>
                        <a:t>93</a:t>
                      </a:r>
                      <a:endParaRPr lang="en-US" sz="1600" b="0" i="0" u="none" strike="noStrike" dirty="0">
                        <a:solidFill>
                          <a:schemeClr val="accent1">
                            <a:lumMod val="50000"/>
                          </a:schemeClr>
                        </a:solidFill>
                        <a:effectLst/>
                        <a:latin typeface="+mn-lt"/>
                      </a:endParaRPr>
                    </a:p>
                  </a:txBody>
                  <a:tcPr marL="9525" marR="9525" marT="9525" marB="0" anchor="ctr">
                    <a:lnL>
                      <a:noFill/>
                    </a:lnL>
                    <a:lnR>
                      <a:noFill/>
                    </a:lnR>
                    <a:lnT>
                      <a:noFill/>
                    </a:lnT>
                    <a:lnB>
                      <a:noFill/>
                    </a:lnB>
                  </a:tcPr>
                </a:tc>
                <a:tc>
                  <a:txBody>
                    <a:bodyPr/>
                    <a:lstStyle/>
                    <a:p>
                      <a:pPr algn="ctr" fontAlgn="b"/>
                      <a:r>
                        <a:rPr lang="en-US" sz="1600" b="0" i="0" u="none" strike="noStrike" dirty="0" smtClean="0">
                          <a:solidFill>
                            <a:schemeClr val="accent1">
                              <a:lumMod val="50000"/>
                            </a:schemeClr>
                          </a:solidFill>
                          <a:effectLst/>
                          <a:latin typeface="+mn-lt"/>
                        </a:rPr>
                        <a:t>81.3</a:t>
                      </a:r>
                      <a:endParaRPr lang="en-US" sz="1600" b="0" i="0" u="none" strike="noStrike" dirty="0">
                        <a:solidFill>
                          <a:schemeClr val="accent1">
                            <a:lumMod val="50000"/>
                          </a:schemeClr>
                        </a:solidFill>
                        <a:effectLst/>
                        <a:latin typeface="+mn-lt"/>
                      </a:endParaRPr>
                    </a:p>
                  </a:txBody>
                  <a:tcPr marL="9525" marR="9525" marT="9525" marB="0" anchor="b">
                    <a:lnL>
                      <a:noFill/>
                    </a:lnL>
                    <a:lnR>
                      <a:noFill/>
                    </a:lnR>
                    <a:lnT>
                      <a:noFill/>
                    </a:lnT>
                    <a:lnB>
                      <a:noFill/>
                    </a:lnB>
                  </a:tcPr>
                </a:tc>
                <a:extLst>
                  <a:ext uri="{0D108BD9-81ED-4DB2-BD59-A6C34878D82A}">
                    <a16:rowId xmlns="" xmlns:a16="http://schemas.microsoft.com/office/drawing/2014/main" val="130196973"/>
                  </a:ext>
                </a:extLst>
              </a:tr>
              <a:tr h="190500">
                <a:tc>
                  <a:txBody>
                    <a:bodyPr/>
                    <a:lstStyle/>
                    <a:p>
                      <a:pPr algn="l" fontAlgn="b"/>
                      <a:r>
                        <a:rPr lang="en-US" sz="1600" b="0" i="0" u="none" strike="noStrike">
                          <a:solidFill>
                            <a:schemeClr val="accent1">
                              <a:lumMod val="50000"/>
                            </a:schemeClr>
                          </a:solidFill>
                          <a:effectLst/>
                          <a:latin typeface="+mn-lt"/>
                        </a:rPr>
                        <a:t>Nursing National Exam</a:t>
                      </a:r>
                    </a:p>
                  </a:txBody>
                  <a:tcPr marL="9525" marR="9525" marT="9525" marB="0" anchor="b">
                    <a:lnL>
                      <a:noFill/>
                    </a:lnL>
                    <a:lnR>
                      <a:noFill/>
                    </a:lnR>
                    <a:lnT>
                      <a:noFill/>
                    </a:lnT>
                    <a:lnB>
                      <a:noFill/>
                    </a:lnB>
                  </a:tcPr>
                </a:tc>
                <a:tc>
                  <a:txBody>
                    <a:bodyPr/>
                    <a:lstStyle/>
                    <a:p>
                      <a:pPr algn="ctr" fontAlgn="ctr"/>
                      <a:r>
                        <a:rPr lang="en-US" sz="1600" b="0" i="0" u="none" strike="noStrike">
                          <a:solidFill>
                            <a:schemeClr val="accent1">
                              <a:lumMod val="50000"/>
                            </a:schemeClr>
                          </a:solidFill>
                          <a:effectLst/>
                          <a:latin typeface="+mn-lt"/>
                        </a:rPr>
                        <a:t>90.9</a:t>
                      </a:r>
                    </a:p>
                  </a:txBody>
                  <a:tcPr marL="9525" marR="9525" marT="9525" marB="0" anchor="ctr">
                    <a:lnL>
                      <a:noFill/>
                    </a:lnL>
                    <a:lnR>
                      <a:noFill/>
                    </a:lnR>
                    <a:lnT>
                      <a:noFill/>
                    </a:lnT>
                    <a:lnB>
                      <a:noFill/>
                    </a:lnB>
                  </a:tcPr>
                </a:tc>
                <a:tc>
                  <a:txBody>
                    <a:bodyPr/>
                    <a:lstStyle/>
                    <a:p>
                      <a:pPr algn="ctr" fontAlgn="b"/>
                      <a:r>
                        <a:rPr lang="en-US" sz="1600" b="0" i="0" u="none" strike="noStrike" dirty="0">
                          <a:solidFill>
                            <a:schemeClr val="accent1">
                              <a:lumMod val="50000"/>
                            </a:schemeClr>
                          </a:solidFill>
                          <a:effectLst/>
                          <a:latin typeface="+mn-lt"/>
                        </a:rPr>
                        <a:t>82.7</a:t>
                      </a:r>
                    </a:p>
                  </a:txBody>
                  <a:tcPr marL="9525" marR="9525" marT="9525" marB="0" anchor="b">
                    <a:lnL>
                      <a:noFill/>
                    </a:lnL>
                    <a:lnR>
                      <a:noFill/>
                    </a:lnR>
                    <a:lnT>
                      <a:noFill/>
                    </a:lnT>
                    <a:lnB>
                      <a:noFill/>
                    </a:lnB>
                  </a:tcPr>
                </a:tc>
                <a:extLst>
                  <a:ext uri="{0D108BD9-81ED-4DB2-BD59-A6C34878D82A}">
                    <a16:rowId xmlns="" xmlns:a16="http://schemas.microsoft.com/office/drawing/2014/main" val="68105634"/>
                  </a:ext>
                </a:extLst>
              </a:tr>
              <a:tr h="190500">
                <a:tc>
                  <a:txBody>
                    <a:bodyPr/>
                    <a:lstStyle/>
                    <a:p>
                      <a:pPr algn="l" fontAlgn="b"/>
                      <a:r>
                        <a:rPr lang="en-US" sz="1600" b="0" i="0" u="none" strike="noStrike">
                          <a:solidFill>
                            <a:schemeClr val="accent1">
                              <a:lumMod val="50000"/>
                            </a:schemeClr>
                          </a:solidFill>
                          <a:effectLst/>
                          <a:latin typeface="+mn-lt"/>
                        </a:rPr>
                        <a:t>Paramedic National Exam</a:t>
                      </a:r>
                    </a:p>
                  </a:txBody>
                  <a:tcPr marL="9525" marR="9525" marT="9525" marB="0" anchor="b">
                    <a:lnL>
                      <a:noFill/>
                    </a:lnL>
                    <a:lnR>
                      <a:noFill/>
                    </a:lnR>
                    <a:lnT>
                      <a:noFill/>
                    </a:lnT>
                    <a:lnB>
                      <a:noFill/>
                    </a:lnB>
                  </a:tcPr>
                </a:tc>
                <a:tc>
                  <a:txBody>
                    <a:bodyPr/>
                    <a:lstStyle/>
                    <a:p>
                      <a:pPr algn="ctr" fontAlgn="ctr"/>
                      <a:r>
                        <a:rPr lang="en-US" sz="1600" b="0" i="0" u="none" strike="noStrike" dirty="0" smtClean="0">
                          <a:solidFill>
                            <a:schemeClr val="accent1">
                              <a:lumMod val="50000"/>
                            </a:schemeClr>
                          </a:solidFill>
                          <a:effectLst/>
                          <a:latin typeface="+mn-lt"/>
                        </a:rPr>
                        <a:t>82</a:t>
                      </a:r>
                      <a:endParaRPr lang="en-US" sz="1600" b="0" i="0" u="none" strike="noStrike" dirty="0">
                        <a:solidFill>
                          <a:schemeClr val="accent1">
                            <a:lumMod val="50000"/>
                          </a:schemeClr>
                        </a:solidFill>
                        <a:effectLst/>
                        <a:latin typeface="+mn-lt"/>
                      </a:endParaRPr>
                    </a:p>
                  </a:txBody>
                  <a:tcPr marL="9525" marR="9525" marT="9525" marB="0" anchor="ctr">
                    <a:lnL>
                      <a:noFill/>
                    </a:lnL>
                    <a:lnR>
                      <a:noFill/>
                    </a:lnR>
                    <a:lnT>
                      <a:noFill/>
                    </a:lnT>
                    <a:lnB>
                      <a:noFill/>
                    </a:lnB>
                  </a:tcPr>
                </a:tc>
                <a:tc>
                  <a:txBody>
                    <a:bodyPr/>
                    <a:lstStyle/>
                    <a:p>
                      <a:pPr algn="ctr" fontAlgn="b"/>
                      <a:r>
                        <a:rPr lang="en-US" sz="1600" b="0" i="0" u="none" strike="noStrike" dirty="0">
                          <a:solidFill>
                            <a:schemeClr val="accent1">
                              <a:lumMod val="50000"/>
                            </a:schemeClr>
                          </a:solidFill>
                          <a:effectLst/>
                          <a:latin typeface="+mn-lt"/>
                        </a:rPr>
                        <a:t>72*</a:t>
                      </a:r>
                    </a:p>
                  </a:txBody>
                  <a:tcPr marL="9525" marR="9525" marT="9525" marB="0" anchor="b">
                    <a:lnL>
                      <a:noFill/>
                    </a:lnL>
                    <a:lnR>
                      <a:noFill/>
                    </a:lnR>
                    <a:lnT>
                      <a:noFill/>
                    </a:lnT>
                    <a:lnB>
                      <a:noFill/>
                    </a:lnB>
                  </a:tcPr>
                </a:tc>
                <a:extLst>
                  <a:ext uri="{0D108BD9-81ED-4DB2-BD59-A6C34878D82A}">
                    <a16:rowId xmlns="" xmlns:a16="http://schemas.microsoft.com/office/drawing/2014/main" val="82724463"/>
                  </a:ext>
                </a:extLst>
              </a:tr>
              <a:tr h="190500">
                <a:tc>
                  <a:txBody>
                    <a:bodyPr/>
                    <a:lstStyle/>
                    <a:p>
                      <a:pPr algn="l" fontAlgn="b"/>
                      <a:r>
                        <a:rPr lang="en-US" sz="1600" b="0" i="0" u="none" strike="noStrike">
                          <a:solidFill>
                            <a:schemeClr val="accent1">
                              <a:lumMod val="50000"/>
                            </a:schemeClr>
                          </a:solidFill>
                          <a:effectLst/>
                          <a:latin typeface="+mn-lt"/>
                        </a:rPr>
                        <a:t>Physical Therapist Assistant National Exam</a:t>
                      </a:r>
                    </a:p>
                  </a:txBody>
                  <a:tcPr marL="9525" marR="9525" marT="9525" marB="0" anchor="b">
                    <a:lnL>
                      <a:noFill/>
                    </a:lnL>
                    <a:lnR>
                      <a:noFill/>
                    </a:lnR>
                    <a:lnT>
                      <a:noFill/>
                    </a:lnT>
                    <a:lnB>
                      <a:noFill/>
                    </a:lnB>
                  </a:tcPr>
                </a:tc>
                <a:tc>
                  <a:txBody>
                    <a:bodyPr/>
                    <a:lstStyle/>
                    <a:p>
                      <a:pPr algn="ctr" fontAlgn="ctr"/>
                      <a:r>
                        <a:rPr lang="en-US" sz="1600" b="0" i="0" u="none" strike="noStrike" dirty="0" smtClean="0">
                          <a:solidFill>
                            <a:schemeClr val="accent1">
                              <a:lumMod val="50000"/>
                            </a:schemeClr>
                          </a:solidFill>
                          <a:effectLst/>
                          <a:latin typeface="+mn-lt"/>
                        </a:rPr>
                        <a:t>100</a:t>
                      </a:r>
                      <a:endParaRPr lang="en-US" sz="1600" b="0" i="0" u="none" strike="noStrike" dirty="0">
                        <a:solidFill>
                          <a:schemeClr val="accent1">
                            <a:lumMod val="50000"/>
                          </a:schemeClr>
                        </a:solidFill>
                        <a:effectLst/>
                        <a:latin typeface="+mn-lt"/>
                      </a:endParaRPr>
                    </a:p>
                  </a:txBody>
                  <a:tcPr marL="9525" marR="9525" marT="9525" marB="0" anchor="ctr">
                    <a:lnL>
                      <a:noFill/>
                    </a:lnL>
                    <a:lnR>
                      <a:noFill/>
                    </a:lnR>
                    <a:lnT>
                      <a:noFill/>
                    </a:lnT>
                    <a:lnB>
                      <a:noFill/>
                    </a:lnB>
                  </a:tcPr>
                </a:tc>
                <a:tc>
                  <a:txBody>
                    <a:bodyPr/>
                    <a:lstStyle/>
                    <a:p>
                      <a:pPr algn="ctr" fontAlgn="b"/>
                      <a:r>
                        <a:rPr lang="en-US" sz="1600" b="0" i="0" u="none" strike="noStrike" dirty="0">
                          <a:solidFill>
                            <a:schemeClr val="accent1">
                              <a:lumMod val="50000"/>
                            </a:schemeClr>
                          </a:solidFill>
                          <a:effectLst/>
                          <a:latin typeface="+mn-lt"/>
                        </a:rPr>
                        <a:t>88.8</a:t>
                      </a:r>
                    </a:p>
                  </a:txBody>
                  <a:tcPr marL="9525" marR="9525" marT="9525" marB="0" anchor="b">
                    <a:lnL>
                      <a:noFill/>
                    </a:lnL>
                    <a:lnR>
                      <a:noFill/>
                    </a:lnR>
                    <a:lnT>
                      <a:noFill/>
                    </a:lnT>
                    <a:lnB>
                      <a:noFill/>
                    </a:lnB>
                  </a:tcPr>
                </a:tc>
                <a:extLst>
                  <a:ext uri="{0D108BD9-81ED-4DB2-BD59-A6C34878D82A}">
                    <a16:rowId xmlns="" xmlns:a16="http://schemas.microsoft.com/office/drawing/2014/main" val="513682400"/>
                  </a:ext>
                </a:extLst>
              </a:tr>
              <a:tr h="190500">
                <a:tc>
                  <a:txBody>
                    <a:bodyPr/>
                    <a:lstStyle/>
                    <a:p>
                      <a:pPr algn="l" fontAlgn="b"/>
                      <a:r>
                        <a:rPr lang="en-US" sz="1600" b="0" i="0" u="none" strike="noStrike">
                          <a:solidFill>
                            <a:schemeClr val="accent1">
                              <a:lumMod val="50000"/>
                            </a:schemeClr>
                          </a:solidFill>
                          <a:effectLst/>
                          <a:latin typeface="+mn-lt"/>
                        </a:rPr>
                        <a:t>Radiography National Exam</a:t>
                      </a:r>
                    </a:p>
                  </a:txBody>
                  <a:tcPr marL="9525" marR="9525" marT="9525" marB="0" anchor="b">
                    <a:lnL>
                      <a:noFill/>
                    </a:lnL>
                    <a:lnR>
                      <a:noFill/>
                    </a:lnR>
                    <a:lnT>
                      <a:noFill/>
                    </a:lnT>
                    <a:lnB>
                      <a:noFill/>
                    </a:lnB>
                  </a:tcPr>
                </a:tc>
                <a:tc>
                  <a:txBody>
                    <a:bodyPr/>
                    <a:lstStyle/>
                    <a:p>
                      <a:pPr algn="ctr" fontAlgn="ctr"/>
                      <a:r>
                        <a:rPr lang="en-US" sz="1600" b="0" i="0" u="none" strike="noStrike" dirty="0" smtClean="0">
                          <a:solidFill>
                            <a:schemeClr val="accent1">
                              <a:lumMod val="50000"/>
                            </a:schemeClr>
                          </a:solidFill>
                          <a:effectLst/>
                          <a:latin typeface="+mn-lt"/>
                        </a:rPr>
                        <a:t>100</a:t>
                      </a:r>
                      <a:endParaRPr lang="en-US" sz="1600" b="0" i="0" u="none" strike="noStrike" dirty="0">
                        <a:solidFill>
                          <a:schemeClr val="accent1">
                            <a:lumMod val="50000"/>
                          </a:schemeClr>
                        </a:solidFill>
                        <a:effectLst/>
                        <a:latin typeface="+mn-lt"/>
                      </a:endParaRPr>
                    </a:p>
                  </a:txBody>
                  <a:tcPr marL="9525" marR="9525" marT="9525" marB="0" anchor="ctr">
                    <a:lnL>
                      <a:noFill/>
                    </a:lnL>
                    <a:lnR>
                      <a:noFill/>
                    </a:lnR>
                    <a:lnT>
                      <a:noFill/>
                    </a:lnT>
                    <a:lnB>
                      <a:noFill/>
                    </a:lnB>
                  </a:tcPr>
                </a:tc>
                <a:tc>
                  <a:txBody>
                    <a:bodyPr/>
                    <a:lstStyle/>
                    <a:p>
                      <a:pPr algn="ctr" fontAlgn="b"/>
                      <a:r>
                        <a:rPr lang="en-US" sz="1600" b="0" i="0" u="none" strike="noStrike" dirty="0">
                          <a:solidFill>
                            <a:schemeClr val="accent1">
                              <a:lumMod val="50000"/>
                            </a:schemeClr>
                          </a:solidFill>
                          <a:effectLst/>
                          <a:latin typeface="+mn-lt"/>
                        </a:rPr>
                        <a:t>88.4</a:t>
                      </a:r>
                    </a:p>
                  </a:txBody>
                  <a:tcPr marL="9525" marR="9525" marT="9525" marB="0" anchor="b">
                    <a:lnL>
                      <a:noFill/>
                    </a:lnL>
                    <a:lnR>
                      <a:noFill/>
                    </a:lnR>
                    <a:lnT>
                      <a:noFill/>
                    </a:lnT>
                    <a:lnB>
                      <a:noFill/>
                    </a:lnB>
                  </a:tcPr>
                </a:tc>
                <a:extLst>
                  <a:ext uri="{0D108BD9-81ED-4DB2-BD59-A6C34878D82A}">
                    <a16:rowId xmlns="" xmlns:a16="http://schemas.microsoft.com/office/drawing/2014/main" val="117293398"/>
                  </a:ext>
                </a:extLst>
              </a:tr>
              <a:tr h="190500">
                <a:tc>
                  <a:txBody>
                    <a:bodyPr/>
                    <a:lstStyle/>
                    <a:p>
                      <a:pPr algn="l" fontAlgn="b"/>
                      <a:r>
                        <a:rPr lang="en-US" sz="1600" b="0" i="0" u="none" strike="noStrike" dirty="0">
                          <a:solidFill>
                            <a:schemeClr val="accent1">
                              <a:lumMod val="50000"/>
                            </a:schemeClr>
                          </a:solidFill>
                          <a:effectLst/>
                          <a:latin typeface="+mn-lt"/>
                        </a:rPr>
                        <a:t>Veterinary Technology National Exam</a:t>
                      </a:r>
                    </a:p>
                  </a:txBody>
                  <a:tcPr marL="9525" marR="9525" marT="9525" marB="0" anchor="b">
                    <a:lnL>
                      <a:noFill/>
                    </a:lnL>
                    <a:lnR>
                      <a:noFill/>
                    </a:lnR>
                    <a:lnT>
                      <a:noFill/>
                    </a:lnT>
                    <a:lnB>
                      <a:noFill/>
                    </a:lnB>
                  </a:tcPr>
                </a:tc>
                <a:tc>
                  <a:txBody>
                    <a:bodyPr/>
                    <a:lstStyle/>
                    <a:p>
                      <a:pPr algn="ctr" fontAlgn="ctr"/>
                      <a:r>
                        <a:rPr lang="en-US" sz="1600" b="0" i="0" u="none" strike="noStrike">
                          <a:solidFill>
                            <a:schemeClr val="accent1">
                              <a:lumMod val="50000"/>
                            </a:schemeClr>
                          </a:solidFill>
                          <a:effectLst/>
                          <a:latin typeface="+mn-lt"/>
                        </a:rPr>
                        <a:t>73.2</a:t>
                      </a:r>
                    </a:p>
                  </a:txBody>
                  <a:tcPr marL="9525" marR="9525" marT="9525" marB="0" anchor="ctr">
                    <a:lnL>
                      <a:noFill/>
                    </a:lnL>
                    <a:lnR>
                      <a:noFill/>
                    </a:lnR>
                    <a:lnT>
                      <a:noFill/>
                    </a:lnT>
                    <a:lnB>
                      <a:noFill/>
                    </a:lnB>
                  </a:tcPr>
                </a:tc>
                <a:tc>
                  <a:txBody>
                    <a:bodyPr/>
                    <a:lstStyle/>
                    <a:p>
                      <a:pPr algn="ctr" fontAlgn="b"/>
                      <a:r>
                        <a:rPr lang="en-US" sz="1600" b="0" i="0" u="none" strike="noStrike" dirty="0" smtClean="0">
                          <a:solidFill>
                            <a:schemeClr val="accent1">
                              <a:lumMod val="50000"/>
                            </a:schemeClr>
                          </a:solidFill>
                          <a:effectLst/>
                          <a:latin typeface="+mn-lt"/>
                        </a:rPr>
                        <a:t>65.5</a:t>
                      </a:r>
                      <a:endParaRPr lang="en-US" sz="1600" b="0" i="0" u="none" strike="noStrike" dirty="0">
                        <a:solidFill>
                          <a:schemeClr val="accent1">
                            <a:lumMod val="50000"/>
                          </a:schemeClr>
                        </a:solidFill>
                        <a:effectLst/>
                        <a:latin typeface="+mn-lt"/>
                      </a:endParaRPr>
                    </a:p>
                  </a:txBody>
                  <a:tcPr marL="9525" marR="9525" marT="9525" marB="0" anchor="b">
                    <a:lnL>
                      <a:noFill/>
                    </a:lnL>
                    <a:lnR>
                      <a:noFill/>
                    </a:lnR>
                    <a:lnT>
                      <a:noFill/>
                    </a:lnT>
                    <a:lnB>
                      <a:noFill/>
                    </a:lnB>
                  </a:tcPr>
                </a:tc>
                <a:extLst>
                  <a:ext uri="{0D108BD9-81ED-4DB2-BD59-A6C34878D82A}">
                    <a16:rowId xmlns="" xmlns:a16="http://schemas.microsoft.com/office/drawing/2014/main" val="1566228742"/>
                  </a:ext>
                </a:extLst>
              </a:tr>
            </a:tbl>
          </a:graphicData>
        </a:graphic>
      </p:graphicFrame>
      <p:pic>
        <p:nvPicPr>
          <p:cNvPr id="4" name="Picture 3"/>
          <p:cNvPicPr>
            <a:picLocks noChangeAspect="1"/>
          </p:cNvPicPr>
          <p:nvPr/>
        </p:nvPicPr>
        <p:blipFill>
          <a:blip r:embed="rId3"/>
          <a:stretch>
            <a:fillRect/>
          </a:stretch>
        </p:blipFill>
        <p:spPr>
          <a:xfrm>
            <a:off x="6157041" y="3917968"/>
            <a:ext cx="2842345" cy="2349045"/>
          </a:xfrm>
          <a:prstGeom prst="rect">
            <a:avLst/>
          </a:prstGeom>
        </p:spPr>
      </p:pic>
      <p:pic>
        <p:nvPicPr>
          <p:cNvPr id="5" name="Picture 4"/>
          <p:cNvPicPr>
            <a:picLocks noChangeAspect="1"/>
          </p:cNvPicPr>
          <p:nvPr/>
        </p:nvPicPr>
        <p:blipFill>
          <a:blip r:embed="rId4"/>
          <a:stretch>
            <a:fillRect/>
          </a:stretch>
        </p:blipFill>
        <p:spPr>
          <a:xfrm>
            <a:off x="6157041" y="1416320"/>
            <a:ext cx="2842346" cy="2061761"/>
          </a:xfrm>
          <a:prstGeom prst="rect">
            <a:avLst/>
          </a:prstGeom>
        </p:spPr>
      </p:pic>
    </p:spTree>
    <p:extLst>
      <p:ext uri="{BB962C8B-B14F-4D97-AF65-F5344CB8AC3E}">
        <p14:creationId xmlns:p14="http://schemas.microsoft.com/office/powerpoint/2010/main" val="1851325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Advanced Manufacturing</a:t>
            </a:r>
            <a:endParaRPr lang="en-US" dirty="0"/>
          </a:p>
        </p:txBody>
      </p:sp>
      <p:sp>
        <p:nvSpPr>
          <p:cNvPr id="3" name="Content Placeholder 2"/>
          <p:cNvSpPr>
            <a:spLocks noGrp="1"/>
          </p:cNvSpPr>
          <p:nvPr>
            <p:ph idx="1"/>
          </p:nvPr>
        </p:nvSpPr>
        <p:spPr>
          <a:xfrm>
            <a:off x="0" y="1144588"/>
            <a:ext cx="7886700" cy="4351338"/>
          </a:xfrm>
        </p:spPr>
        <p:txBody>
          <a:bodyPr>
            <a:normAutofit fontScale="92500" lnSpcReduction="10000"/>
          </a:bodyPr>
          <a:lstStyle/>
          <a:p>
            <a:r>
              <a:rPr lang="en-US" dirty="0" smtClean="0"/>
              <a:t>Engineering </a:t>
            </a:r>
            <a:r>
              <a:rPr lang="en-US" dirty="0"/>
              <a:t>A.A. Transfer </a:t>
            </a:r>
            <a:r>
              <a:rPr lang="en-US" dirty="0" smtClean="0"/>
              <a:t>Plan</a:t>
            </a:r>
            <a:br>
              <a:rPr lang="en-US" dirty="0" smtClean="0"/>
            </a:br>
            <a:endParaRPr lang="en-US" dirty="0"/>
          </a:p>
          <a:p>
            <a:r>
              <a:rPr lang="en-US" dirty="0"/>
              <a:t>Biomedical Engineering Technology </a:t>
            </a:r>
            <a:r>
              <a:rPr lang="en-US" dirty="0" smtClean="0"/>
              <a:t/>
            </a:r>
            <a:br>
              <a:rPr lang="en-US" dirty="0" smtClean="0"/>
            </a:br>
            <a:r>
              <a:rPr lang="en-US" dirty="0" smtClean="0"/>
              <a:t>A.S</a:t>
            </a:r>
            <a:r>
              <a:rPr lang="en-US" dirty="0"/>
              <a:t>. Degree </a:t>
            </a:r>
            <a:br>
              <a:rPr lang="en-US" dirty="0"/>
            </a:br>
            <a:endParaRPr lang="en-US" dirty="0"/>
          </a:p>
          <a:p>
            <a:r>
              <a:rPr lang="en-US" dirty="0"/>
              <a:t>Engineering Technology A.S. Degree </a:t>
            </a:r>
            <a:r>
              <a:rPr lang="en-US" dirty="0" smtClean="0"/>
              <a:t/>
            </a:r>
            <a:br>
              <a:rPr lang="en-US" dirty="0" smtClean="0"/>
            </a:br>
            <a:endParaRPr lang="en-US" dirty="0"/>
          </a:p>
          <a:p>
            <a:pPr lvl="1"/>
            <a:r>
              <a:rPr lang="en-US" dirty="0"/>
              <a:t>Computer-Aided Design and Drafting Certificate </a:t>
            </a:r>
          </a:p>
          <a:p>
            <a:pPr lvl="1"/>
            <a:r>
              <a:rPr lang="en-US" dirty="0"/>
              <a:t>Engineering Technology Support Certificate </a:t>
            </a:r>
          </a:p>
          <a:p>
            <a:pPr lvl="1"/>
            <a:r>
              <a:rPr lang="en-US" dirty="0"/>
              <a:t>Lean Six-Sigma Green Belt Certificate</a:t>
            </a:r>
          </a:p>
          <a:p>
            <a:pPr lvl="1"/>
            <a:r>
              <a:rPr lang="en-US" dirty="0"/>
              <a:t>Rapid Prototyping and Design Certificate </a:t>
            </a:r>
          </a:p>
          <a:p>
            <a:pPr lvl="1"/>
            <a:r>
              <a:rPr lang="en-US" dirty="0"/>
              <a:t>Six Sigma Black Belt Certificate </a:t>
            </a:r>
          </a:p>
          <a:p>
            <a:endParaRPr lang="en-US" dirty="0"/>
          </a:p>
          <a:p>
            <a:endParaRPr lang="en-US" dirty="0"/>
          </a:p>
        </p:txBody>
      </p:sp>
      <p:pic>
        <p:nvPicPr>
          <p:cNvPr id="4" name="Picture 3"/>
          <p:cNvPicPr>
            <a:picLocks noChangeAspect="1"/>
          </p:cNvPicPr>
          <p:nvPr/>
        </p:nvPicPr>
        <p:blipFill>
          <a:blip r:embed="rId3"/>
          <a:stretch>
            <a:fillRect/>
          </a:stretch>
        </p:blipFill>
        <p:spPr>
          <a:xfrm>
            <a:off x="0" y="6171099"/>
            <a:ext cx="2343150" cy="695325"/>
          </a:xfrm>
          <a:prstGeom prst="rect">
            <a:avLst/>
          </a:prstGeom>
        </p:spPr>
      </p:pic>
      <p:pic>
        <p:nvPicPr>
          <p:cNvPr id="6" name="Picture 5"/>
          <p:cNvPicPr>
            <a:picLocks noChangeAspect="1"/>
          </p:cNvPicPr>
          <p:nvPr/>
        </p:nvPicPr>
        <p:blipFill>
          <a:blip r:embed="rId4"/>
          <a:stretch>
            <a:fillRect/>
          </a:stretch>
        </p:blipFill>
        <p:spPr>
          <a:xfrm>
            <a:off x="3266520" y="6171099"/>
            <a:ext cx="2747005" cy="666750"/>
          </a:xfrm>
          <a:prstGeom prst="rect">
            <a:avLst/>
          </a:prstGeom>
        </p:spPr>
      </p:pic>
      <p:pic>
        <p:nvPicPr>
          <p:cNvPr id="7" name="Picture 6"/>
          <p:cNvPicPr>
            <a:picLocks noChangeAspect="1"/>
          </p:cNvPicPr>
          <p:nvPr/>
        </p:nvPicPr>
        <p:blipFill>
          <a:blip r:embed="rId5"/>
          <a:stretch>
            <a:fillRect/>
          </a:stretch>
        </p:blipFill>
        <p:spPr>
          <a:xfrm>
            <a:off x="6572922" y="6050041"/>
            <a:ext cx="2495336" cy="807959"/>
          </a:xfrm>
          <a:prstGeom prst="rect">
            <a:avLst/>
          </a:prstGeom>
        </p:spPr>
      </p:pic>
      <p:pic>
        <p:nvPicPr>
          <p:cNvPr id="5" name="Picture 4">
            <a:hlinkClick r:id="rId6"/>
          </p:cNvPr>
          <p:cNvPicPr>
            <a:picLocks noChangeAspect="1"/>
          </p:cNvPicPr>
          <p:nvPr/>
        </p:nvPicPr>
        <p:blipFill>
          <a:blip r:embed="rId7"/>
          <a:stretch>
            <a:fillRect/>
          </a:stretch>
        </p:blipFill>
        <p:spPr>
          <a:xfrm>
            <a:off x="5781904" y="1144588"/>
            <a:ext cx="3184251" cy="1707384"/>
          </a:xfrm>
          <a:prstGeom prst="rect">
            <a:avLst/>
          </a:prstGeom>
        </p:spPr>
      </p:pic>
    </p:spTree>
    <p:extLst>
      <p:ext uri="{BB962C8B-B14F-4D97-AF65-F5344CB8AC3E}">
        <p14:creationId xmlns:p14="http://schemas.microsoft.com/office/powerpoint/2010/main" val="1562614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and Financial Services</a:t>
            </a:r>
          </a:p>
        </p:txBody>
      </p:sp>
      <p:sp>
        <p:nvSpPr>
          <p:cNvPr id="6" name="Content Placeholder 5"/>
          <p:cNvSpPr>
            <a:spLocks noGrp="1"/>
          </p:cNvSpPr>
          <p:nvPr>
            <p:ph idx="1"/>
          </p:nvPr>
        </p:nvSpPr>
        <p:spPr>
          <a:xfrm>
            <a:off x="228455" y="1144588"/>
            <a:ext cx="8576878" cy="5459411"/>
          </a:xfrm>
        </p:spPr>
        <p:txBody>
          <a:bodyPr>
            <a:normAutofit fontScale="77500" lnSpcReduction="20000"/>
          </a:bodyPr>
          <a:lstStyle/>
          <a:p>
            <a:r>
              <a:rPr lang="en-US" dirty="0" smtClean="0"/>
              <a:t>International </a:t>
            </a:r>
            <a:r>
              <a:rPr lang="en-US" dirty="0"/>
              <a:t>Business B.A.S. </a:t>
            </a:r>
            <a:r>
              <a:rPr lang="en-US" dirty="0" smtClean="0"/>
              <a:t>Degree</a:t>
            </a:r>
            <a:br>
              <a:rPr lang="en-US" dirty="0" smtClean="0"/>
            </a:br>
            <a:endParaRPr lang="en-US" dirty="0" smtClean="0"/>
          </a:p>
          <a:p>
            <a:r>
              <a:rPr lang="en-US" dirty="0" smtClean="0"/>
              <a:t>Project </a:t>
            </a:r>
            <a:r>
              <a:rPr lang="en-US" dirty="0"/>
              <a:t>Management Bachelor's </a:t>
            </a:r>
            <a:r>
              <a:rPr lang="en-US" dirty="0" smtClean="0"/>
              <a:t>Certificate</a:t>
            </a:r>
            <a:r>
              <a:rPr lang="en-US" dirty="0"/>
              <a:t/>
            </a:r>
            <a:br>
              <a:rPr lang="en-US" dirty="0"/>
            </a:br>
            <a:endParaRPr lang="en-US" dirty="0"/>
          </a:p>
          <a:p>
            <a:r>
              <a:rPr lang="en-US" dirty="0"/>
              <a:t>Management &amp; Organizational </a:t>
            </a:r>
            <a:r>
              <a:rPr lang="en-US" dirty="0" smtClean="0"/>
              <a:t>Leadership</a:t>
            </a:r>
            <a:br>
              <a:rPr lang="en-US" dirty="0" smtClean="0"/>
            </a:br>
            <a:r>
              <a:rPr lang="en-US" dirty="0" smtClean="0"/>
              <a:t>B.A.S</a:t>
            </a:r>
            <a:r>
              <a:rPr lang="en-US" dirty="0"/>
              <a:t>. </a:t>
            </a:r>
            <a:r>
              <a:rPr lang="en-US" dirty="0" smtClean="0"/>
              <a:t>Degree</a:t>
            </a:r>
            <a:br>
              <a:rPr lang="en-US" dirty="0" smtClean="0"/>
            </a:br>
            <a:endParaRPr lang="en-US" dirty="0"/>
          </a:p>
          <a:p>
            <a:pPr lvl="1"/>
            <a:r>
              <a:rPr lang="en-US" dirty="0"/>
              <a:t>Hospitality and Tourism Management A.S. </a:t>
            </a:r>
            <a:r>
              <a:rPr lang="en-US" dirty="0" smtClean="0"/>
              <a:t>Degree</a:t>
            </a:r>
            <a:endParaRPr lang="en-US" dirty="0"/>
          </a:p>
          <a:p>
            <a:pPr lvl="1"/>
            <a:r>
              <a:rPr lang="en-US" dirty="0"/>
              <a:t>Industrial Management Technology A.S. </a:t>
            </a:r>
            <a:r>
              <a:rPr lang="en-US" dirty="0" smtClean="0"/>
              <a:t>Degree</a:t>
            </a:r>
            <a:br>
              <a:rPr lang="en-US" dirty="0" smtClean="0"/>
            </a:br>
            <a:endParaRPr lang="en-US" dirty="0"/>
          </a:p>
          <a:p>
            <a:r>
              <a:rPr lang="en-US" dirty="0" smtClean="0"/>
              <a:t>Business </a:t>
            </a:r>
            <a:r>
              <a:rPr lang="en-US" dirty="0"/>
              <a:t>Administration B.S. </a:t>
            </a:r>
            <a:r>
              <a:rPr lang="en-US" dirty="0" smtClean="0"/>
              <a:t>Degree</a:t>
            </a:r>
            <a:endParaRPr lang="en-US" dirty="0"/>
          </a:p>
          <a:p>
            <a:pPr marL="0" indent="0">
              <a:buNone/>
            </a:pPr>
            <a:endParaRPr lang="en-US" dirty="0"/>
          </a:p>
          <a:p>
            <a:r>
              <a:rPr lang="en-US" dirty="0"/>
              <a:t>Business Administration A.S. </a:t>
            </a:r>
            <a:r>
              <a:rPr lang="en-US" dirty="0" smtClean="0"/>
              <a:t>Degree</a:t>
            </a:r>
            <a:r>
              <a:rPr lang="en-US" dirty="0"/>
              <a:t/>
            </a:r>
            <a:br>
              <a:rPr lang="en-US" dirty="0"/>
            </a:br>
            <a:endParaRPr lang="en-US" dirty="0"/>
          </a:p>
          <a:p>
            <a:pPr lvl="2"/>
            <a:r>
              <a:rPr lang="en-US" dirty="0"/>
              <a:t>Accounting Technology Operations </a:t>
            </a:r>
            <a:r>
              <a:rPr lang="en-US" dirty="0" smtClean="0"/>
              <a:t>Certificate</a:t>
            </a:r>
            <a:endParaRPr lang="en-US" dirty="0"/>
          </a:p>
          <a:p>
            <a:pPr lvl="2"/>
            <a:r>
              <a:rPr lang="en-US" dirty="0"/>
              <a:t>Business Administration </a:t>
            </a:r>
            <a:r>
              <a:rPr lang="en-US" dirty="0" smtClean="0"/>
              <a:t>Certificate</a:t>
            </a:r>
            <a:endParaRPr lang="en-US" dirty="0"/>
          </a:p>
          <a:p>
            <a:pPr lvl="2"/>
            <a:r>
              <a:rPr lang="en-US" dirty="0"/>
              <a:t>Entrepreneurship </a:t>
            </a:r>
            <a:r>
              <a:rPr lang="en-US" dirty="0" smtClean="0"/>
              <a:t>Certificate</a:t>
            </a:r>
            <a:endParaRPr lang="en-US" dirty="0"/>
          </a:p>
          <a:p>
            <a:pPr lvl="2"/>
            <a:r>
              <a:rPr lang="en-US" dirty="0"/>
              <a:t>Management/Leadership </a:t>
            </a:r>
            <a:r>
              <a:rPr lang="en-US" dirty="0" smtClean="0"/>
              <a:t>Certificate</a:t>
            </a:r>
            <a:r>
              <a:rPr lang="en-US" dirty="0"/>
              <a:t> </a:t>
            </a:r>
          </a:p>
          <a:p>
            <a:pPr lvl="2"/>
            <a:r>
              <a:rPr lang="en-US" dirty="0"/>
              <a:t>Marketing </a:t>
            </a:r>
            <a:r>
              <a:rPr lang="en-US" dirty="0" smtClean="0"/>
              <a:t>Certificate</a:t>
            </a:r>
            <a:endParaRPr lang="en-US" dirty="0"/>
          </a:p>
          <a:p>
            <a:pPr lvl="2"/>
            <a:r>
              <a:rPr lang="en-US" dirty="0"/>
              <a:t>Supply Chain Management </a:t>
            </a:r>
            <a:r>
              <a:rPr lang="en-US" dirty="0" smtClean="0"/>
              <a:t>Certificate</a:t>
            </a:r>
            <a:endParaRPr lang="en-US" dirty="0"/>
          </a:p>
        </p:txBody>
      </p:sp>
      <p:pic>
        <p:nvPicPr>
          <p:cNvPr id="8" name="Picture 7"/>
          <p:cNvPicPr>
            <a:picLocks noChangeAspect="1"/>
          </p:cNvPicPr>
          <p:nvPr/>
        </p:nvPicPr>
        <p:blipFill>
          <a:blip r:embed="rId3"/>
          <a:stretch>
            <a:fillRect/>
          </a:stretch>
        </p:blipFill>
        <p:spPr>
          <a:xfrm>
            <a:off x="6202600" y="4759012"/>
            <a:ext cx="2433400" cy="2010834"/>
          </a:xfrm>
          <a:prstGeom prst="rect">
            <a:avLst/>
          </a:prstGeom>
        </p:spPr>
      </p:pic>
      <p:pic>
        <p:nvPicPr>
          <p:cNvPr id="5" name="Picture 4"/>
          <p:cNvPicPr>
            <a:picLocks noChangeAspect="1"/>
          </p:cNvPicPr>
          <p:nvPr/>
        </p:nvPicPr>
        <p:blipFill>
          <a:blip r:embed="rId4"/>
          <a:stretch>
            <a:fillRect/>
          </a:stretch>
        </p:blipFill>
        <p:spPr>
          <a:xfrm>
            <a:off x="5859727" y="978741"/>
            <a:ext cx="3284273" cy="1750735"/>
          </a:xfrm>
          <a:prstGeom prst="rect">
            <a:avLst/>
          </a:prstGeom>
        </p:spPr>
      </p:pic>
    </p:spTree>
    <p:extLst>
      <p:ext uri="{BB962C8B-B14F-4D97-AF65-F5344CB8AC3E}">
        <p14:creationId xmlns:p14="http://schemas.microsoft.com/office/powerpoint/2010/main" val="1378606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and Financial Services</a:t>
            </a:r>
            <a:endParaRPr lang="en-US" dirty="0"/>
          </a:p>
        </p:txBody>
      </p:sp>
      <p:sp>
        <p:nvSpPr>
          <p:cNvPr id="3" name="Content Placeholder 2"/>
          <p:cNvSpPr>
            <a:spLocks noGrp="1"/>
          </p:cNvSpPr>
          <p:nvPr>
            <p:ph idx="1"/>
          </p:nvPr>
        </p:nvSpPr>
        <p:spPr>
          <a:xfrm>
            <a:off x="628650" y="3382396"/>
            <a:ext cx="7886700" cy="2858030"/>
          </a:xfrm>
        </p:spPr>
        <p:txBody>
          <a:bodyPr>
            <a:normAutofit/>
          </a:bodyPr>
          <a:lstStyle/>
          <a:p>
            <a:pPr marL="0" indent="0">
              <a:buNone/>
            </a:pPr>
            <a:r>
              <a:rPr lang="en-US" dirty="0" smtClean="0"/>
              <a:t>Certifications Aligned with Curriculum </a:t>
            </a:r>
            <a:endParaRPr lang="en-US" dirty="0"/>
          </a:p>
          <a:p>
            <a:pPr marL="0" indent="0">
              <a:buNone/>
            </a:pPr>
            <a:endParaRPr lang="en-US" dirty="0" smtClean="0"/>
          </a:p>
          <a:p>
            <a:endParaRPr lang="en-US" dirty="0" smtClean="0"/>
          </a:p>
          <a:p>
            <a:endParaRPr lang="en-US" dirty="0"/>
          </a:p>
        </p:txBody>
      </p:sp>
      <p:pic>
        <p:nvPicPr>
          <p:cNvPr id="6" name="Picture 5"/>
          <p:cNvPicPr>
            <a:picLocks noChangeAspect="1"/>
          </p:cNvPicPr>
          <p:nvPr/>
        </p:nvPicPr>
        <p:blipFill>
          <a:blip r:embed="rId3"/>
          <a:stretch>
            <a:fillRect/>
          </a:stretch>
        </p:blipFill>
        <p:spPr>
          <a:xfrm>
            <a:off x="4572000" y="1284869"/>
            <a:ext cx="3951288" cy="1375375"/>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3658031696"/>
              </p:ext>
            </p:extLst>
          </p:nvPr>
        </p:nvGraphicFramePr>
        <p:xfrm>
          <a:off x="628650" y="4054263"/>
          <a:ext cx="7550150" cy="2560320"/>
        </p:xfrm>
        <a:graphic>
          <a:graphicData uri="http://schemas.openxmlformats.org/drawingml/2006/table">
            <a:tbl>
              <a:tblPr firstRow="1" bandRow="1">
                <a:tableStyleId>{5C22544A-7EE6-4342-B048-85BDC9FD1C3A}</a:tableStyleId>
              </a:tblPr>
              <a:tblGrid>
                <a:gridCol w="3689350"/>
                <a:gridCol w="3860800"/>
              </a:tblGrid>
              <a:tr h="548534">
                <a:tc>
                  <a:txBody>
                    <a:bodyPr/>
                    <a:lstStyle/>
                    <a:p>
                      <a:r>
                        <a:rPr lang="en-US" sz="1800" b="0" kern="1200" dirty="0" smtClean="0">
                          <a:solidFill>
                            <a:schemeClr val="dk1"/>
                          </a:solidFill>
                          <a:latin typeface="+mn-lt"/>
                          <a:ea typeface="+mn-ea"/>
                          <a:cs typeface="+mn-cs"/>
                        </a:rPr>
                        <a:t>Supply Chain Management Principles</a:t>
                      </a:r>
                    </a:p>
                    <a:p>
                      <a:endParaRPr lang="en-US" sz="1800" b="0" kern="1200" dirty="0">
                        <a:solidFill>
                          <a:schemeClr val="dk1"/>
                        </a:solidFill>
                        <a:latin typeface="+mn-lt"/>
                        <a:ea typeface="+mn-ea"/>
                        <a:cs typeface="+mn-cs"/>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smtClean="0">
                          <a:solidFill>
                            <a:schemeClr val="dk1"/>
                          </a:solidFill>
                          <a:latin typeface="+mn-lt"/>
                          <a:ea typeface="+mn-ea"/>
                          <a:cs typeface="+mn-cs"/>
                        </a:rPr>
                        <a:t>Customer Service Operations</a:t>
                      </a:r>
                    </a:p>
                    <a:p>
                      <a:endParaRPr lang="en-US" sz="1800" b="0" kern="1200" dirty="0">
                        <a:solidFill>
                          <a:schemeClr val="dk1"/>
                        </a:solidFill>
                        <a:latin typeface="+mn-lt"/>
                        <a:ea typeface="+mn-ea"/>
                        <a:cs typeface="+mn-cs"/>
                      </a:endParaRPr>
                    </a:p>
                  </a:txBody>
                  <a:tcPr>
                    <a:solidFill>
                      <a:schemeClr val="accent1">
                        <a:lumMod val="20000"/>
                        <a:lumOff val="80000"/>
                      </a:schemeClr>
                    </a:solidFill>
                  </a:tcPr>
                </a:tc>
              </a:tr>
              <a:tr h="5888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Warehousing Operations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Transportation Operations</a:t>
                      </a:r>
                    </a:p>
                    <a:p>
                      <a:endParaRPr lang="en-US" dirty="0"/>
                    </a:p>
                  </a:txBody>
                  <a:tcPr/>
                </a:tc>
              </a:tr>
              <a:tr h="5485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Demand Planning</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Supply Management &amp; Procurement</a:t>
                      </a:r>
                    </a:p>
                    <a:p>
                      <a:endParaRPr lang="en-US" dirty="0"/>
                    </a:p>
                  </a:txBody>
                  <a:tcPr/>
                </a:tc>
              </a:tr>
              <a:tr h="5485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Inventory Management</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Manufacturing &amp; Service Operations</a:t>
                      </a:r>
                    </a:p>
                    <a:p>
                      <a:endParaRPr lang="en-US" dirty="0"/>
                    </a:p>
                  </a:txBody>
                  <a:tcPr/>
                </a:tc>
              </a:tr>
            </a:tbl>
          </a:graphicData>
        </a:graphic>
      </p:graphicFrame>
      <p:pic>
        <p:nvPicPr>
          <p:cNvPr id="9" name="Picture 8">
            <a:hlinkClick r:id="rId4"/>
          </p:cNvPr>
          <p:cNvPicPr>
            <a:picLocks noChangeAspect="1"/>
          </p:cNvPicPr>
          <p:nvPr/>
        </p:nvPicPr>
        <p:blipFill>
          <a:blip r:embed="rId5"/>
          <a:stretch>
            <a:fillRect/>
          </a:stretch>
        </p:blipFill>
        <p:spPr>
          <a:xfrm>
            <a:off x="228456" y="1024732"/>
            <a:ext cx="3295650" cy="1990725"/>
          </a:xfrm>
          <a:prstGeom prst="rect">
            <a:avLst/>
          </a:prstGeom>
        </p:spPr>
      </p:pic>
    </p:spTree>
    <p:extLst>
      <p:ext uri="{BB962C8B-B14F-4D97-AF65-F5344CB8AC3E}">
        <p14:creationId xmlns:p14="http://schemas.microsoft.com/office/powerpoint/2010/main" val="18495100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&amp; Academic Pathways</a:t>
            </a:r>
            <a:endParaRPr lang="en-US" dirty="0"/>
          </a:p>
        </p:txBody>
      </p:sp>
      <p:sp>
        <p:nvSpPr>
          <p:cNvPr id="3" name="Content Placeholder 2"/>
          <p:cNvSpPr>
            <a:spLocks noGrp="1"/>
          </p:cNvSpPr>
          <p:nvPr>
            <p:ph idx="1"/>
          </p:nvPr>
        </p:nvSpPr>
        <p:spPr>
          <a:xfrm>
            <a:off x="660923" y="1502896"/>
            <a:ext cx="7886700" cy="4351338"/>
          </a:xfrm>
        </p:spPr>
        <p:txBody>
          <a:bodyPr/>
          <a:lstStyle/>
          <a:p>
            <a:r>
              <a:rPr lang="en-US" dirty="0" smtClean="0"/>
              <a:t>Articulation agreement between SPC and USF</a:t>
            </a:r>
          </a:p>
          <a:p>
            <a:r>
              <a:rPr lang="en-US" dirty="0"/>
              <a:t>Guaranteed admission to over 20 </a:t>
            </a:r>
            <a:r>
              <a:rPr lang="en-US" dirty="0" smtClean="0"/>
              <a:t>majors</a:t>
            </a:r>
            <a:endParaRPr lang="en-US" dirty="0"/>
          </a:p>
        </p:txBody>
      </p:sp>
      <p:pic>
        <p:nvPicPr>
          <p:cNvPr id="5" name="Picture 4"/>
          <p:cNvPicPr>
            <a:picLocks noChangeAspect="1"/>
          </p:cNvPicPr>
          <p:nvPr/>
        </p:nvPicPr>
        <p:blipFill>
          <a:blip r:embed="rId2"/>
          <a:stretch>
            <a:fillRect/>
          </a:stretch>
        </p:blipFill>
        <p:spPr>
          <a:xfrm>
            <a:off x="1037562" y="2904565"/>
            <a:ext cx="6185246" cy="3191379"/>
          </a:xfrm>
          <a:prstGeom prst="rect">
            <a:avLst/>
          </a:prstGeom>
        </p:spPr>
      </p:pic>
    </p:spTree>
    <p:extLst>
      <p:ext uri="{BB962C8B-B14F-4D97-AF65-F5344CB8AC3E}">
        <p14:creationId xmlns:p14="http://schemas.microsoft.com/office/powerpoint/2010/main" val="16512241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2918</TotalTime>
  <Words>657</Words>
  <Application>Microsoft Office PowerPoint</Application>
  <PresentationFormat>On-screen Show (4:3)</PresentationFormat>
  <Paragraphs>182</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Arial Rounded MT Bold</vt:lpstr>
      <vt:lpstr>Calibri</vt:lpstr>
      <vt:lpstr>Calibri Light</vt:lpstr>
      <vt:lpstr>Office Theme</vt:lpstr>
      <vt:lpstr>St Petersburg College Programs and  Work-Based Learning</vt:lpstr>
      <vt:lpstr>Career and Academic Pathways</vt:lpstr>
      <vt:lpstr>SPC Programs</vt:lpstr>
      <vt:lpstr>Salaries of SPC Graduates</vt:lpstr>
      <vt:lpstr>Internships and Work-Based Learning</vt:lpstr>
      <vt:lpstr>Information Technology</vt:lpstr>
      <vt:lpstr>Life Sciences &amp; Medical Technologies </vt:lpstr>
      <vt:lpstr>Licensure Pass Rates</vt:lpstr>
      <vt:lpstr>Advanced Manufacturing</vt:lpstr>
      <vt:lpstr>Business and Financial Services</vt:lpstr>
      <vt:lpstr>Business and Financial Services</vt:lpstr>
      <vt:lpstr>Career &amp; Academic Pathways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Workforce Update</dc:title>
  <dc:creator>Megan Procaccio</dc:creator>
  <cp:lastModifiedBy>Jason Krupp</cp:lastModifiedBy>
  <cp:revision>217</cp:revision>
  <cp:lastPrinted>2017-02-28T15:59:42Z</cp:lastPrinted>
  <dcterms:modified xsi:type="dcterms:W3CDTF">2017-04-17T21:19:45Z</dcterms:modified>
</cp:coreProperties>
</file>