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65" r:id="rId4"/>
    <p:sldId id="281" r:id="rId5"/>
    <p:sldId id="269" r:id="rId6"/>
    <p:sldId id="272" r:id="rId7"/>
    <p:sldId id="289" r:id="rId8"/>
    <p:sldId id="291" r:id="rId9"/>
    <p:sldId id="283" r:id="rId10"/>
    <p:sldId id="292" r:id="rId11"/>
    <p:sldId id="293" r:id="rId12"/>
    <p:sldId id="294" r:id="rId13"/>
    <p:sldId id="296" r:id="rId14"/>
    <p:sldId id="280" r:id="rId15"/>
    <p:sldId id="286" r:id="rId16"/>
    <p:sldId id="275" r:id="rId17"/>
    <p:sldId id="287" r:id="rId18"/>
    <p:sldId id="297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 dirty="0" smtClean="0"/>
              <a:t>2015-2016 </a:t>
            </a:r>
            <a:r>
              <a:rPr lang="en-US" dirty="0"/>
              <a:t>SY Graduation by Gender </a:t>
            </a:r>
          </a:p>
        </c:rich>
      </c:tx>
      <c:layout>
        <c:manualLayout>
          <c:xMode val="edge"/>
          <c:yMode val="edge"/>
          <c:x val="0.27154909759991347"/>
          <c:y val="3.9861033968264341E-2"/>
        </c:manualLayout>
      </c:layout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0.20260879154811531"/>
          <c:y val="0.11887157334499854"/>
          <c:w val="0.79739120845188471"/>
          <c:h val="0.573138670166229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sum_program_gender!$A$28</c:f>
              <c:strCache>
                <c:ptCount val="1"/>
                <c:pt idx="0">
                  <c:v>CAPE_Program</c:v>
                </c:pt>
              </c:strCache>
            </c:strRef>
          </c:tx>
          <c:invertIfNegative val="0"/>
          <c:cat>
            <c:multiLvlStrRef>
              <c:f>sum_program_gender!$B$26:$G$27</c:f>
              <c:multiLvlStrCache>
                <c:ptCount val="6"/>
                <c:lvl>
                  <c:pt idx="0">
                    <c:v>DROPOUT</c:v>
                  </c:pt>
                  <c:pt idx="1">
                    <c:v>NONGRAD</c:v>
                  </c:pt>
                  <c:pt idx="2">
                    <c:v>GRAD</c:v>
                  </c:pt>
                  <c:pt idx="3">
                    <c:v>DROPOUT</c:v>
                  </c:pt>
                  <c:pt idx="4">
                    <c:v>NONGRAD</c:v>
                  </c:pt>
                  <c:pt idx="5">
                    <c:v>GRAD</c:v>
                  </c:pt>
                </c:lvl>
                <c:lvl>
                  <c:pt idx="0">
                    <c:v>Female</c:v>
                  </c:pt>
                  <c:pt idx="3">
                    <c:v>Male</c:v>
                  </c:pt>
                </c:lvl>
              </c:multiLvlStrCache>
            </c:multiLvlStrRef>
          </c:cat>
          <c:val>
            <c:numRef>
              <c:f>sum_program_gender!$B$28:$G$28</c:f>
              <c:numCache>
                <c:formatCode>###0.0%</c:formatCode>
                <c:ptCount val="6"/>
                <c:pt idx="0">
                  <c:v>0</c:v>
                </c:pt>
                <c:pt idx="1">
                  <c:v>2.9542097488921715E-2</c:v>
                </c:pt>
                <c:pt idx="2">
                  <c:v>0.97045790251107833</c:v>
                </c:pt>
                <c:pt idx="3">
                  <c:v>0</c:v>
                </c:pt>
                <c:pt idx="4">
                  <c:v>4.1994750656167978E-2</c:v>
                </c:pt>
                <c:pt idx="5">
                  <c:v>0.95800524934383202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43D-4AA5-8DA2-5DD0A45A403E}"/>
            </c:ext>
          </c:extLst>
        </c:ser>
        <c:ser>
          <c:idx val="1"/>
          <c:order val="1"/>
          <c:tx>
            <c:strRef>
              <c:f>sum_program_gender!$A$29</c:f>
              <c:strCache>
                <c:ptCount val="1"/>
                <c:pt idx="0">
                  <c:v>Non_Program</c:v>
                </c:pt>
              </c:strCache>
            </c:strRef>
          </c:tx>
          <c:invertIfNegative val="0"/>
          <c:cat>
            <c:multiLvlStrRef>
              <c:f>sum_program_gender!$B$26:$G$27</c:f>
              <c:multiLvlStrCache>
                <c:ptCount val="6"/>
                <c:lvl>
                  <c:pt idx="0">
                    <c:v>DROPOUT</c:v>
                  </c:pt>
                  <c:pt idx="1">
                    <c:v>NONGRAD</c:v>
                  </c:pt>
                  <c:pt idx="2">
                    <c:v>GRAD</c:v>
                  </c:pt>
                  <c:pt idx="3">
                    <c:v>DROPOUT</c:v>
                  </c:pt>
                  <c:pt idx="4">
                    <c:v>NONGRAD</c:v>
                  </c:pt>
                  <c:pt idx="5">
                    <c:v>GRAD</c:v>
                  </c:pt>
                </c:lvl>
                <c:lvl>
                  <c:pt idx="0">
                    <c:v>Female</c:v>
                  </c:pt>
                  <c:pt idx="3">
                    <c:v>Male</c:v>
                  </c:pt>
                </c:lvl>
              </c:multiLvlStrCache>
            </c:multiLvlStrRef>
          </c:cat>
          <c:val>
            <c:numRef>
              <c:f>sum_program_gender!$B$29:$G$29</c:f>
              <c:numCache>
                <c:formatCode>###0.0%</c:formatCode>
                <c:ptCount val="6"/>
                <c:pt idx="0" formatCode="####.0%">
                  <c:v>8.7399854333576107E-3</c:v>
                </c:pt>
                <c:pt idx="1">
                  <c:v>9.6868171886380181E-2</c:v>
                </c:pt>
                <c:pt idx="2">
                  <c:v>0.89439184268026228</c:v>
                </c:pt>
                <c:pt idx="3">
                  <c:v>1.9520130134200894E-2</c:v>
                </c:pt>
                <c:pt idx="4">
                  <c:v>0.14802765351769012</c:v>
                </c:pt>
                <c:pt idx="5">
                  <c:v>0.83245221634810906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43D-4AA5-8DA2-5DD0A45A4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567808"/>
        <c:axId val="24569344"/>
        <c:axId val="0"/>
      </c:bar3DChart>
      <c:catAx>
        <c:axId val="2456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24569344"/>
        <c:crosses val="autoZero"/>
        <c:auto val="1"/>
        <c:lblAlgn val="ctr"/>
        <c:lblOffset val="100"/>
        <c:noMultiLvlLbl val="0"/>
      </c:catAx>
      <c:valAx>
        <c:axId val="24569344"/>
        <c:scaling>
          <c:orientation val="minMax"/>
          <c:max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</a:t>
                </a:r>
              </a:p>
            </c:rich>
          </c:tx>
          <c:layout/>
          <c:overlay val="0"/>
        </c:title>
        <c:numFmt formatCode="###0.0%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24567808"/>
        <c:crosses val="autoZero"/>
        <c:crossBetween val="between"/>
        <c:majorUnit val="0.2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8876D-910E-4CF0-86C9-1963E0D51121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29C57-3D98-4DAC-A6D8-55A7E7F5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57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FE384-178A-4ACB-B8EF-6D22362875E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294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20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9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53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491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1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87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13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72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6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66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6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9EC03-7CFF-4B9D-9DC0-45F1F08E70CA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1C7C0-E85D-4D75-A65F-1B7F2C1A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7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89" y="178918"/>
            <a:ext cx="8878822" cy="68609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567853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latin typeface="Clarendon Condensed" panose="02040706040705040204" pitchFamily="18" charset="0"/>
              </a:rPr>
              <a:t>Pinellas County Schools</a:t>
            </a:r>
          </a:p>
          <a:p>
            <a:pPr algn="ctr"/>
            <a:r>
              <a:rPr lang="en-US" sz="4800" dirty="0" smtClean="0">
                <a:latin typeface="Baskerville Old Face" panose="02020602080505020303" pitchFamily="18" charset="0"/>
              </a:rPr>
              <a:t>Engaging Students for</a:t>
            </a:r>
          </a:p>
          <a:p>
            <a:pPr algn="ctr"/>
            <a:r>
              <a:rPr lang="en-US" sz="4800" dirty="0" smtClean="0">
                <a:latin typeface="Baskerville Old Face" panose="02020602080505020303" pitchFamily="18" charset="0"/>
              </a:rPr>
              <a:t>Career and College</a:t>
            </a:r>
            <a:endParaRPr lang="en-US" sz="48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8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70" y="259492"/>
            <a:ext cx="887505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150" y="5786782"/>
            <a:ext cx="2183605" cy="8144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1975" y="1606377"/>
            <a:ext cx="1902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Elementary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36873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larendon Condensed" panose="02040706040705040204" pitchFamily="18" charset="0"/>
              </a:rPr>
              <a:t>The Engagement Continuum</a:t>
            </a:r>
            <a:endParaRPr lang="en-US" sz="3600" dirty="0">
              <a:latin typeface="Clarendon Condensed" panose="0204070604070504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61966" y="1610494"/>
            <a:ext cx="1902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Middle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School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9052" y="2991372"/>
            <a:ext cx="1795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</a:t>
            </a:r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Career </a:t>
            </a:r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Academies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STEM Academies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Industry Certification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0241" y="1614610"/>
            <a:ext cx="1902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High School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10793" y="2649500"/>
            <a:ext cx="18712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Accelerated Academics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Dual Enrollment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Internships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Industry Certification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Future Plans</a:t>
            </a:r>
            <a:endParaRPr lang="en-US" dirty="0">
              <a:solidFill>
                <a:schemeClr val="bg1"/>
              </a:solidFill>
              <a:latin typeface="Tw Cen MT Condensed" panose="020B06060201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24380" y="1618726"/>
            <a:ext cx="1902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Post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Secondary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30322" y="2653616"/>
            <a:ext cx="17958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Technical College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State College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University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Military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Apprenticeships</a:t>
            </a:r>
          </a:p>
          <a:p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• Career Entry</a:t>
            </a:r>
          </a:p>
          <a:p>
            <a:endParaRPr lang="en-US" dirty="0">
              <a:solidFill>
                <a:schemeClr val="bg1"/>
              </a:solidFill>
              <a:latin typeface="Tw Cen MT Condensed" panose="020B06060201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4392" y="2622040"/>
            <a:ext cx="159851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w Cen MT Condensed" panose="020B0606020104020203" pitchFamily="34" charset="0"/>
              </a:rPr>
              <a:t>STEM </a:t>
            </a:r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Academies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Science Labs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Science Clubs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Math Clubs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9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7517" y="-199768"/>
            <a:ext cx="887505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140" y="1396103"/>
            <a:ext cx="1902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Elementary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2422" y="135921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larendon Condensed" panose="02040706040705040204" pitchFamily="18" charset="0"/>
              </a:rPr>
              <a:t>Elementary</a:t>
            </a:r>
          </a:p>
        </p:txBody>
      </p:sp>
      <p:pic>
        <p:nvPicPr>
          <p:cNvPr id="11" name="Picture 10" descr="/Volumes/TOSHIBA EXT/Camera Uploads/STEM Summer Camps/2015-06-22 09.29.26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8487" y="4233533"/>
            <a:ext cx="2936168" cy="211783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9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4195" y="4233533"/>
            <a:ext cx="3100978" cy="2117838"/>
          </a:xfrm>
          <a:prstGeom prst="rect">
            <a:avLst/>
          </a:prstGeom>
          <a:effectLst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518" y="2983516"/>
            <a:ext cx="976184" cy="9761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052" y="979809"/>
            <a:ext cx="4469837" cy="297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6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28" y="1151165"/>
            <a:ext cx="2903722" cy="4950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9696" y="1151165"/>
            <a:ext cx="2771247" cy="4950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2173" y="1151165"/>
            <a:ext cx="2928541" cy="49508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49388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Science </a:t>
            </a:r>
            <a:r>
              <a:rPr lang="en-US" sz="2400" b="1" dirty="0" smtClean="0">
                <a:solidFill>
                  <a:srgbClr val="002060"/>
                </a:solidFill>
              </a:rPr>
              <a:t>Labs and STEM Academies </a:t>
            </a:r>
            <a:r>
              <a:rPr lang="en-US" sz="2400" b="1" dirty="0" smtClean="0">
                <a:solidFill>
                  <a:srgbClr val="002060"/>
                </a:solidFill>
              </a:rPr>
              <a:t>in Elementary Schools</a:t>
            </a:r>
          </a:p>
        </p:txBody>
      </p:sp>
    </p:spTree>
    <p:extLst>
      <p:ext uri="{BB962C8B-B14F-4D97-AF65-F5344CB8AC3E}">
        <p14:creationId xmlns:p14="http://schemas.microsoft.com/office/powerpoint/2010/main" val="16883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08386"/>
              </p:ext>
            </p:extLst>
          </p:nvPr>
        </p:nvGraphicFramePr>
        <p:xfrm>
          <a:off x="636815" y="1757259"/>
          <a:ext cx="7886700" cy="3312414"/>
        </p:xfrm>
        <a:graphic>
          <a:graphicData uri="http://schemas.openxmlformats.org/drawingml/2006/table">
            <a:tbl>
              <a:tblPr firstRow="1" firstCol="1" bandRow="1"/>
              <a:tblGrid>
                <a:gridCol w="2628900"/>
                <a:gridCol w="2628900"/>
                <a:gridCol w="2628900"/>
              </a:tblGrid>
              <a:tr h="363449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STEM Academy Growth</a:t>
                      </a:r>
                      <a:endParaRPr lang="en-US" sz="1000" dirty="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C3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26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2013 – 2014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F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56 STEM Academies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F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1,120 Students Impacted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F82"/>
                    </a:solidFill>
                  </a:tcPr>
                </a:tc>
              </a:tr>
              <a:tr h="726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2014 – 2015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156 STEM Academies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2,500 Students Impacted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</a:tr>
              <a:tr h="726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2015 - 2016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228 STEM Academies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4,560 Students Impacted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</a:tr>
              <a:tr h="726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2016 - 2017</a:t>
                      </a:r>
                      <a:endParaRPr lang="en-US" sz="1000" dirty="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251 STEM Academies</a:t>
                      </a:r>
                      <a:endParaRPr lang="en-US" sz="100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Arial Black"/>
                          <a:ea typeface="Century Gothic"/>
                          <a:cs typeface="Times New Roman"/>
                        </a:rPr>
                        <a:t>5,271 Students Impacted</a:t>
                      </a:r>
                      <a:endParaRPr lang="en-US" sz="1000" dirty="0">
                        <a:effectLst/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4645" marR="64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8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2406" y="1624693"/>
            <a:ext cx="9493600" cy="392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0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4655" y="231775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4116" y="1610494"/>
            <a:ext cx="1902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Middle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School</a:t>
            </a:r>
          </a:p>
          <a:p>
            <a:pPr algn="ctr"/>
            <a:endParaRPr lang="en-US" sz="2800" dirty="0" smtClean="0">
              <a:solidFill>
                <a:schemeClr val="bg1"/>
              </a:solidFill>
              <a:latin typeface="Clarendon Condensed" panose="0204070604070504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2422" y="13592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larendon Condensed" panose="02040706040705040204" pitchFamily="18" charset="0"/>
              </a:rPr>
              <a:t>Middle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68624" y="1398617"/>
            <a:ext cx="56834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 Condensed" panose="020B0506020104020203" pitchFamily="34" charset="0"/>
              </a:rPr>
              <a:t>Career and Technical Courses Grades 6 –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 Condensed" panose="020B0506020104020203" pitchFamily="34" charset="0"/>
              </a:rPr>
              <a:t>Career Academies in all middle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Over </a:t>
            </a:r>
            <a:r>
              <a:rPr lang="en-US" sz="2400" dirty="0">
                <a:latin typeface="Gill Sans MT Condensed" panose="020B0506020104020203" pitchFamily="34" charset="0"/>
              </a:rPr>
              <a:t>2200 MS industry certifications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Pre-IB </a:t>
            </a:r>
            <a:r>
              <a:rPr lang="en-US" sz="2400" dirty="0" smtClean="0">
                <a:latin typeface="Gill Sans MT Condensed" panose="020B0506020104020203" pitchFamily="34" charset="0"/>
              </a:rPr>
              <a:t>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PSAT administered to all 8</a:t>
            </a:r>
            <a:r>
              <a:rPr lang="en-US" sz="2400" baseline="30000" dirty="0" smtClean="0">
                <a:latin typeface="Gill Sans MT Condensed" panose="020B0506020104020203" pitchFamily="34" charset="0"/>
              </a:rPr>
              <a:t>th</a:t>
            </a:r>
            <a:r>
              <a:rPr lang="en-US" sz="2400" dirty="0" smtClean="0">
                <a:latin typeface="Gill Sans MT Condensed" panose="020B0506020104020203" pitchFamily="34" charset="0"/>
              </a:rPr>
              <a:t> grade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High </a:t>
            </a:r>
            <a:r>
              <a:rPr lang="en-US" sz="2400" dirty="0" smtClean="0">
                <a:latin typeface="Gill Sans MT Condensed" panose="020B0506020104020203" pitchFamily="34" charset="0"/>
              </a:rPr>
              <a:t>school credit courses beginning in grade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Visual and Performing arts programs</a:t>
            </a:r>
          </a:p>
          <a:p>
            <a:pPr lvl="1"/>
            <a:endParaRPr lang="en-US" sz="2400" dirty="0" smtClean="0">
              <a:latin typeface="Gill Sans MT Condensed" panose="020B0506020104020203" pitchFamily="34" charset="0"/>
            </a:endParaRPr>
          </a:p>
          <a:p>
            <a:endParaRPr lang="en-US" sz="2400" dirty="0">
              <a:latin typeface="Gill Sans MT Condensed" panose="020B05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05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6005" y="231775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9766" y="1605085"/>
            <a:ext cx="1902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High School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2422" y="13592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larendon Condensed" panose="02040706040705040204" pitchFamily="18" charset="0"/>
              </a:rPr>
              <a:t>High School</a:t>
            </a:r>
            <a:endParaRPr lang="en-US" sz="3600" dirty="0">
              <a:latin typeface="Angelina" panose="000004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81561" y="1850247"/>
            <a:ext cx="64089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Career Academies in every high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Over 22,000 students enrolled in CTE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Career </a:t>
            </a:r>
            <a:r>
              <a:rPr lang="en-US" sz="2400" dirty="0">
                <a:latin typeface="Gill Sans MT Condensed" panose="020B0506020104020203" pitchFamily="34" charset="0"/>
              </a:rPr>
              <a:t>and </a:t>
            </a:r>
            <a:r>
              <a:rPr lang="en-US" sz="2400" dirty="0" smtClean="0">
                <a:latin typeface="Gill Sans MT Condensed" panose="020B0506020104020203" pitchFamily="34" charset="0"/>
              </a:rPr>
              <a:t>College </a:t>
            </a:r>
            <a:r>
              <a:rPr lang="en-US" sz="2400" dirty="0">
                <a:latin typeface="Gill Sans MT Condensed" panose="020B0506020104020203" pitchFamily="34" charset="0"/>
              </a:rPr>
              <a:t>Dual </a:t>
            </a:r>
            <a:r>
              <a:rPr lang="en-US" sz="2400" dirty="0" smtClean="0">
                <a:latin typeface="Gill Sans MT Condensed" panose="020B0506020104020203" pitchFamily="34" charset="0"/>
              </a:rPr>
              <a:t>Enrollment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Internships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 Condensed" panose="020B0506020104020203" pitchFamily="34" charset="0"/>
              </a:rPr>
              <a:t>Project-based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Gill Sans MT Condensed" panose="020B0506020104020203" pitchFamily="34" charset="0"/>
            </a:endParaRPr>
          </a:p>
          <a:p>
            <a:pPr lvl="1"/>
            <a:endParaRPr lang="en-US" sz="2400" dirty="0" smtClean="0">
              <a:latin typeface="Gill Sans MT Condensed" panose="020B05060201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Gill Sans MT Condensed" panose="020B0506020104020203" pitchFamily="34" charset="0"/>
            </a:endParaRPr>
          </a:p>
          <a:p>
            <a:endParaRPr lang="en-US" sz="2400" dirty="0">
              <a:latin typeface="Gill Sans MT Condensed" panose="020B05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1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451" y="657219"/>
            <a:ext cx="4112230" cy="29269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3311" y="613917"/>
            <a:ext cx="4474775" cy="29702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643" y="3696978"/>
            <a:ext cx="4202037" cy="30068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2249" y="3696979"/>
            <a:ext cx="4505837" cy="30068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" y="152252"/>
            <a:ext cx="914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Career Academies</a:t>
            </a:r>
          </a:p>
        </p:txBody>
      </p:sp>
    </p:spTree>
    <p:extLst>
      <p:ext uri="{BB962C8B-B14F-4D97-AF65-F5344CB8AC3E}">
        <p14:creationId xmlns:p14="http://schemas.microsoft.com/office/powerpoint/2010/main" val="265777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381000"/>
            <a:ext cx="8229600" cy="79930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Academies of Pinellas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85800" y="1524000"/>
            <a:ext cx="7772400" cy="5715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smtClean="0"/>
              <a:t>Partnership with Pinellas County Schools, Career Education Board, Pinellas Education Foundation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smtClean="0"/>
              <a:t>Established Goals 2012 – 2017</a:t>
            </a:r>
          </a:p>
          <a:p>
            <a:pPr marL="285750" lvl="4" indent="-285750">
              <a:buSzPct val="95000"/>
              <a:buFont typeface="Wingdings" panose="05000000000000000000" pitchFamily="2" charset="2"/>
              <a:buChar char="Ø"/>
            </a:pPr>
            <a:r>
              <a:rPr lang="en-US" sz="3200" dirty="0" smtClean="0"/>
              <a:t>50% of all high school students enrolled in an Academy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/>
              <a:t>35% of high school graduates will have at least one industry certification</a:t>
            </a:r>
          </a:p>
          <a:p>
            <a:pPr marL="342900" lvl="4" indent="-342900"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 marL="457200" lvl="4" indent="-457200">
              <a:buSzPct val="80000"/>
              <a:buFont typeface="Wingdings" panose="05000000000000000000" pitchFamily="2" charset="2"/>
              <a:buChar char="q"/>
            </a:pPr>
            <a:r>
              <a:rPr lang="en-US" sz="3200" dirty="0" smtClean="0"/>
              <a:t>Academy Site Visits – Twice annually </a:t>
            </a:r>
            <a:r>
              <a:rPr lang="en-US" sz="2400" dirty="0" smtClean="0"/>
              <a:t>(46 visits)</a:t>
            </a:r>
          </a:p>
          <a:p>
            <a:pPr marL="0" lvl="4" indent="0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en-US" sz="2400" dirty="0" smtClean="0"/>
          </a:p>
          <a:p>
            <a:pPr marL="0" lvl="4" indent="0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en-US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27432" indent="0">
              <a:buFont typeface="Arial" panose="020B0604020202020204" pitchFamily="34" charset="0"/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439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685800"/>
            <a:ext cx="8229600" cy="64690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Current Status of AOP Goals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752600"/>
            <a:ext cx="8001000" cy="457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000" dirty="0" smtClean="0"/>
              <a:t>52 Registered CAPE Academies</a:t>
            </a:r>
          </a:p>
          <a:p>
            <a:pPr lvl="1"/>
            <a:r>
              <a:rPr lang="en-US" sz="3000" dirty="0" smtClean="0"/>
              <a:t>	12 academies in 8 middle schools</a:t>
            </a:r>
          </a:p>
          <a:p>
            <a:pPr lvl="1"/>
            <a:r>
              <a:rPr lang="en-US" sz="3000" dirty="0" smtClean="0"/>
              <a:t>	40 academies in 16 high schools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000" dirty="0" smtClean="0"/>
              <a:t>Academies of Pinellas Enrollment – 53%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000" dirty="0" smtClean="0"/>
              <a:t>Graduates with Industry Certification – 27%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166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848892"/>
              </p:ext>
            </p:extLst>
          </p:nvPr>
        </p:nvGraphicFramePr>
        <p:xfrm>
          <a:off x="76200" y="457200"/>
          <a:ext cx="9067800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450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64" y="1331648"/>
            <a:ext cx="6267130" cy="416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1" descr="amskills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93" y="302078"/>
            <a:ext cx="4792436" cy="112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526973"/>
            <a:ext cx="76200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5077" y="1992836"/>
            <a:ext cx="4446872" cy="34458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6235" y="3448913"/>
            <a:ext cx="6902625" cy="34775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36139" y="2306160"/>
            <a:ext cx="36758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2015-2016: </a:t>
            </a:r>
            <a:r>
              <a:rPr lang="en-US" sz="3200" b="1" dirty="0" smtClean="0"/>
              <a:t>10,357</a:t>
            </a:r>
          </a:p>
          <a:p>
            <a:r>
              <a:rPr lang="en-US" sz="2800" dirty="0" smtClean="0"/>
              <a:t>2014-2015:   </a:t>
            </a:r>
            <a:r>
              <a:rPr lang="en-US" sz="3200" b="1" dirty="0" smtClean="0"/>
              <a:t>7,517</a:t>
            </a:r>
          </a:p>
          <a:p>
            <a:r>
              <a:rPr lang="en-US" sz="2800" dirty="0" smtClean="0"/>
              <a:t>2013-2014:   </a:t>
            </a:r>
            <a:r>
              <a:rPr lang="en-US" sz="3200" b="1" dirty="0" smtClean="0"/>
              <a:t>4,135</a:t>
            </a:r>
          </a:p>
          <a:p>
            <a:r>
              <a:rPr lang="en-US" sz="2800" dirty="0" smtClean="0"/>
              <a:t>2012-2013:   </a:t>
            </a:r>
            <a:r>
              <a:rPr lang="en-US" sz="3200" b="1" dirty="0" smtClean="0"/>
              <a:t>3,815</a:t>
            </a:r>
          </a:p>
          <a:p>
            <a:r>
              <a:rPr lang="en-US" sz="2800" dirty="0" smtClean="0"/>
              <a:t>2011-2012:   </a:t>
            </a:r>
            <a:r>
              <a:rPr lang="en-US" sz="3200" b="1" dirty="0" smtClean="0"/>
              <a:t>2,222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26528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larendon Condensed" panose="02040706040705040204" pitchFamily="18" charset="0"/>
              </a:rPr>
              <a:t>Growth</a:t>
            </a:r>
            <a:r>
              <a:rPr lang="en-US" sz="3200" dirty="0" smtClean="0">
                <a:latin typeface="Clarendon Condensed" panose="02040706040705040204" pitchFamily="18" charset="0"/>
              </a:rPr>
              <a:t> </a:t>
            </a:r>
            <a:r>
              <a:rPr lang="en-US" sz="4400" dirty="0" smtClean="0">
                <a:latin typeface="Clarendon Condensed" panose="02040706040705040204" pitchFamily="18" charset="0"/>
              </a:rPr>
              <a:t>in Industry Certifications</a:t>
            </a:r>
            <a:endParaRPr lang="en-US" sz="4400" dirty="0">
              <a:latin typeface="Clarendon Condensed" panose="0204070604070504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67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48" y="1796142"/>
            <a:ext cx="9016702" cy="36968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493888"/>
            <a:ext cx="9144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Dual Enrollment Participation </a:t>
            </a:r>
          </a:p>
        </p:txBody>
      </p:sp>
    </p:spTree>
    <p:extLst>
      <p:ext uri="{BB962C8B-B14F-4D97-AF65-F5344CB8AC3E}">
        <p14:creationId xmlns:p14="http://schemas.microsoft.com/office/powerpoint/2010/main" val="104952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66005" y="231775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9766" y="1605085"/>
            <a:ext cx="1902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High School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Clarendon Condensed" panose="02040706040705040204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2422" y="13592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larendon Condensed" panose="02040706040705040204" pitchFamily="18" charset="0"/>
              </a:rPr>
              <a:t>High School</a:t>
            </a:r>
            <a:endParaRPr lang="en-US" sz="3600" dirty="0">
              <a:latin typeface="Angelina" panose="000004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01074" y="5380705"/>
            <a:ext cx="50529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https://pinellas.futureplans.org/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2706" y="1927939"/>
            <a:ext cx="6251171" cy="228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21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36325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larendon Condensed"/>
              </a:rPr>
              <a:t>Graduation Rate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"/>
          <a:stretch/>
        </p:blipFill>
        <p:spPr>
          <a:xfrm>
            <a:off x="403730" y="1076811"/>
            <a:ext cx="8336541" cy="55725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003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2208" y="5867400"/>
            <a:ext cx="7772400" cy="85147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                  </a:t>
            </a:r>
            <a:r>
              <a:rPr lang="en-US" sz="36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Opportunity Starts Here!</a:t>
            </a:r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57200"/>
            <a:ext cx="7620000" cy="1219200"/>
          </a:xfrm>
          <a:prstGeom prst="rect">
            <a:avLst/>
          </a:prstGeom>
        </p:spPr>
      </p:pic>
      <p:pic>
        <p:nvPicPr>
          <p:cNvPr id="9" name="Picture 2" descr="https://scontent-mia1-1.xx.fbcdn.net/t31.0-8/13221282_1765942666984664_1139411237057326401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37360"/>
            <a:ext cx="2921625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content-mia1-1.xx.fbcdn.net/v/t1.0-9/12106806_1682555398656725_8873340695872943878_n.jpg?oh=203a6fa0bfa5a89c9cbf123c116a7b3b&amp;oe=57FE987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b="32015"/>
          <a:stretch/>
        </p:blipFill>
        <p:spPr bwMode="auto">
          <a:xfrm>
            <a:off x="3240692" y="1737360"/>
            <a:ext cx="2779108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V Photo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737360"/>
            <a:ext cx="2819400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158954"/>
      </p:ext>
    </p:extLst>
  </p:cSld>
  <p:clrMapOvr>
    <a:masterClrMapping/>
  </p:clrMapOvr>
  <p:transition advClick="0" advTm="12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956</TotalTime>
  <Words>298</Words>
  <Application>Microsoft Office PowerPoint</Application>
  <PresentationFormat>On-screen Show (4:3)</PresentationFormat>
  <Paragraphs>100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PCSB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Hicks Patricia</dc:creator>
  <cp:lastModifiedBy>user</cp:lastModifiedBy>
  <cp:revision>67</cp:revision>
  <cp:lastPrinted>2017-02-27T18:00:12Z</cp:lastPrinted>
  <dcterms:created xsi:type="dcterms:W3CDTF">2017-02-08T14:40:11Z</dcterms:created>
  <dcterms:modified xsi:type="dcterms:W3CDTF">2017-04-12T20:49:27Z</dcterms:modified>
</cp:coreProperties>
</file>