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584" r:id="rId2"/>
    <p:sldId id="281" r:id="rId3"/>
    <p:sldId id="637" r:id="rId4"/>
    <p:sldId id="638" r:id="rId5"/>
    <p:sldId id="640" r:id="rId6"/>
    <p:sldId id="641" r:id="rId7"/>
    <p:sldId id="621" r:id="rId8"/>
    <p:sldId id="556" r:id="rId9"/>
    <p:sldId id="622" r:id="rId10"/>
    <p:sldId id="655" r:id="rId11"/>
    <p:sldId id="623" r:id="rId12"/>
    <p:sldId id="582" r:id="rId13"/>
    <p:sldId id="650" r:id="rId14"/>
    <p:sldId id="657" r:id="rId15"/>
    <p:sldId id="588" r:id="rId16"/>
    <p:sldId id="593" r:id="rId17"/>
    <p:sldId id="656" r:id="rId18"/>
    <p:sldId id="642" r:id="rId19"/>
    <p:sldId id="596" r:id="rId20"/>
    <p:sldId id="597" r:id="rId21"/>
    <p:sldId id="651" r:id="rId22"/>
    <p:sldId id="652" r:id="rId23"/>
    <p:sldId id="653" r:id="rId24"/>
    <p:sldId id="615" r:id="rId25"/>
    <p:sldId id="629" r:id="rId26"/>
    <p:sldId id="606" r:id="rId27"/>
    <p:sldId id="607" r:id="rId28"/>
    <p:sldId id="608" r:id="rId29"/>
    <p:sldId id="624" r:id="rId30"/>
    <p:sldId id="634" r:id="rId31"/>
    <p:sldId id="654" r:id="rId32"/>
    <p:sldId id="400"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rie Garcia" initials="CG" lastIdx="3" clrIdx="0">
    <p:extLst>
      <p:ext uri="{19B8F6BF-5375-455C-9EA6-DF929625EA0E}">
        <p15:presenceInfo xmlns:p15="http://schemas.microsoft.com/office/powerpoint/2012/main" userId="Carrie Garc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6"/>
    <a:srgbClr val="D1DBEF"/>
    <a:srgbClr val="E9EEF7"/>
    <a:srgbClr val="F8F8F8"/>
    <a:srgbClr val="8DC63F"/>
    <a:srgbClr val="646569"/>
    <a:srgbClr val="990033"/>
    <a:srgbClr val="006600"/>
    <a:srgbClr val="003479"/>
    <a:srgbClr val="A1D4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8182" autoAdjust="0"/>
  </p:normalViewPr>
  <p:slideViewPr>
    <p:cSldViewPr showGuides="1">
      <p:cViewPr varScale="1">
        <p:scale>
          <a:sx n="97" d="100"/>
          <a:sy n="97" d="100"/>
        </p:scale>
        <p:origin x="116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887D722C-B73D-4753-BD89-17BB197DF655}" type="datetimeFigureOut">
              <a:rPr lang="en-US" smtClean="0"/>
              <a:pPr/>
              <a:t>4/18/2017</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A02D2A5-167D-4F39-B3DD-C595B6B6A02C}" type="slidenum">
              <a:rPr lang="en-US" smtClean="0"/>
              <a:pPr/>
              <a:t>‹#›</a:t>
            </a:fld>
            <a:endParaRPr lang="en-US" dirty="0"/>
          </a:p>
        </p:txBody>
      </p:sp>
    </p:spTree>
    <p:extLst>
      <p:ext uri="{BB962C8B-B14F-4D97-AF65-F5344CB8AC3E}">
        <p14:creationId xmlns:p14="http://schemas.microsoft.com/office/powerpoint/2010/main" val="418697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15</a:t>
            </a:fld>
            <a:endParaRPr lang="en-US" dirty="0"/>
          </a:p>
        </p:txBody>
      </p:sp>
    </p:spTree>
    <p:extLst>
      <p:ext uri="{BB962C8B-B14F-4D97-AF65-F5344CB8AC3E}">
        <p14:creationId xmlns:p14="http://schemas.microsoft.com/office/powerpoint/2010/main" val="2651366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16</a:t>
            </a:fld>
            <a:endParaRPr lang="en-US" dirty="0"/>
          </a:p>
        </p:txBody>
      </p:sp>
    </p:spTree>
    <p:extLst>
      <p:ext uri="{BB962C8B-B14F-4D97-AF65-F5344CB8AC3E}">
        <p14:creationId xmlns:p14="http://schemas.microsoft.com/office/powerpoint/2010/main" val="96921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17</a:t>
            </a:fld>
            <a:endParaRPr lang="en-US" dirty="0"/>
          </a:p>
        </p:txBody>
      </p:sp>
    </p:spTree>
    <p:extLst>
      <p:ext uri="{BB962C8B-B14F-4D97-AF65-F5344CB8AC3E}">
        <p14:creationId xmlns:p14="http://schemas.microsoft.com/office/powerpoint/2010/main" val="294191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20</a:t>
            </a:fld>
            <a:endParaRPr lang="en-US" dirty="0"/>
          </a:p>
        </p:txBody>
      </p:sp>
    </p:spTree>
    <p:extLst>
      <p:ext uri="{BB962C8B-B14F-4D97-AF65-F5344CB8AC3E}">
        <p14:creationId xmlns:p14="http://schemas.microsoft.com/office/powerpoint/2010/main" val="1953791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21</a:t>
            </a:fld>
            <a:endParaRPr lang="en-US" dirty="0"/>
          </a:p>
        </p:txBody>
      </p:sp>
    </p:spTree>
    <p:extLst>
      <p:ext uri="{BB962C8B-B14F-4D97-AF65-F5344CB8AC3E}">
        <p14:creationId xmlns:p14="http://schemas.microsoft.com/office/powerpoint/2010/main" val="356294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22</a:t>
            </a:fld>
            <a:endParaRPr lang="en-US" dirty="0"/>
          </a:p>
        </p:txBody>
      </p:sp>
    </p:spTree>
    <p:extLst>
      <p:ext uri="{BB962C8B-B14F-4D97-AF65-F5344CB8AC3E}">
        <p14:creationId xmlns:p14="http://schemas.microsoft.com/office/powerpoint/2010/main" val="4018730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23</a:t>
            </a:fld>
            <a:endParaRPr lang="en-US" dirty="0"/>
          </a:p>
        </p:txBody>
      </p:sp>
    </p:spTree>
    <p:extLst>
      <p:ext uri="{BB962C8B-B14F-4D97-AF65-F5344CB8AC3E}">
        <p14:creationId xmlns:p14="http://schemas.microsoft.com/office/powerpoint/2010/main" val="3786116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26</a:t>
            </a:fld>
            <a:endParaRPr lang="en-US" dirty="0"/>
          </a:p>
        </p:txBody>
      </p:sp>
    </p:spTree>
    <p:extLst>
      <p:ext uri="{BB962C8B-B14F-4D97-AF65-F5344CB8AC3E}">
        <p14:creationId xmlns:p14="http://schemas.microsoft.com/office/powerpoint/2010/main" val="1797332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27</a:t>
            </a:fld>
            <a:endParaRPr lang="en-US" dirty="0"/>
          </a:p>
        </p:txBody>
      </p:sp>
    </p:spTree>
    <p:extLst>
      <p:ext uri="{BB962C8B-B14F-4D97-AF65-F5344CB8AC3E}">
        <p14:creationId xmlns:p14="http://schemas.microsoft.com/office/powerpoint/2010/main" val="157875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28</a:t>
            </a:fld>
            <a:endParaRPr lang="en-US" dirty="0"/>
          </a:p>
        </p:txBody>
      </p:sp>
    </p:spTree>
    <p:extLst>
      <p:ext uri="{BB962C8B-B14F-4D97-AF65-F5344CB8AC3E}">
        <p14:creationId xmlns:p14="http://schemas.microsoft.com/office/powerpoint/2010/main" val="180362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30</a:t>
            </a:fld>
            <a:endParaRPr lang="en-US" dirty="0"/>
          </a:p>
        </p:txBody>
      </p:sp>
    </p:spTree>
    <p:extLst>
      <p:ext uri="{BB962C8B-B14F-4D97-AF65-F5344CB8AC3E}">
        <p14:creationId xmlns:p14="http://schemas.microsoft.com/office/powerpoint/2010/main" val="2180275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0CF9B-4A56-430B-A406-611951B82024}" type="slidenum">
              <a:rPr lang="en-US" smtClean="0"/>
              <a:t>31</a:t>
            </a:fld>
            <a:endParaRPr lang="en-US" dirty="0"/>
          </a:p>
        </p:txBody>
      </p:sp>
    </p:spTree>
    <p:extLst>
      <p:ext uri="{BB962C8B-B14F-4D97-AF65-F5344CB8AC3E}">
        <p14:creationId xmlns:p14="http://schemas.microsoft.com/office/powerpoint/2010/main" val="350443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p:cNvSpPr>
            <a:spLocks noGrp="1"/>
          </p:cNvSpPr>
          <p:nvPr>
            <p:ph type="sldNum" sz="quarter" idx="10"/>
          </p:nvPr>
        </p:nvSpPr>
        <p:spPr>
          <a:xfrm>
            <a:off x="5530469" y="6400417"/>
            <a:ext cx="3282338" cy="365125"/>
          </a:xfrm>
        </p:spPr>
        <p:txBody>
          <a:bodyPr/>
          <a:lstStyle/>
          <a:p>
            <a:r>
              <a:rPr lang="en-US" dirty="0"/>
              <a:t> </a:t>
            </a:r>
            <a:r>
              <a:rPr lang="en-US" dirty="0">
                <a:solidFill>
                  <a:srgbClr val="003479"/>
                </a:solidFill>
              </a:rPr>
              <a:t>SITE SELECTION GROUP  |  PAGE  </a:t>
            </a:r>
            <a:fld id="{2A43680E-1B61-467A-B567-64B54E3EEC01}" type="slidenum">
              <a:rPr lang="en-US" smtClean="0">
                <a:solidFill>
                  <a:srgbClr val="003479"/>
                </a:solidFill>
              </a:rPr>
              <a:pPr/>
              <a:t>‹#›</a:t>
            </a:fld>
            <a:endParaRPr lang="en-US" dirty="0">
              <a:solidFill>
                <a:srgbClr val="003479"/>
              </a:solidFill>
            </a:endParaRPr>
          </a:p>
        </p:txBody>
      </p:sp>
    </p:spTree>
    <p:extLst>
      <p:ext uri="{BB962C8B-B14F-4D97-AF65-F5344CB8AC3E}">
        <p14:creationId xmlns:p14="http://schemas.microsoft.com/office/powerpoint/2010/main" val="426608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8" name="Text Placeholder 7"/>
          <p:cNvSpPr>
            <a:spLocks noGrp="1"/>
          </p:cNvSpPr>
          <p:nvPr>
            <p:ph type="body" sz="quarter" idx="13"/>
          </p:nvPr>
        </p:nvSpPr>
        <p:spPr>
          <a:xfrm>
            <a:off x="76200" y="914400"/>
            <a:ext cx="8915400" cy="5334000"/>
          </a:xfrm>
        </p:spPr>
        <p:txBody>
          <a:bodyPr/>
          <a:lstStyle>
            <a:lvl1pPr marL="285750" indent="-285750">
              <a:defRPr/>
            </a:lvl1pPr>
            <a:lvl2pPr marL="685800" indent="-22860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
          <p:cNvSpPr>
            <a:spLocks noGrp="1"/>
          </p:cNvSpPr>
          <p:nvPr>
            <p:ph type="sldNum" sz="quarter" idx="10"/>
          </p:nvPr>
        </p:nvSpPr>
        <p:spPr>
          <a:xfrm>
            <a:off x="5530469" y="6400417"/>
            <a:ext cx="3282338" cy="365125"/>
          </a:xfrm>
        </p:spPr>
        <p:txBody>
          <a:bodyPr/>
          <a:lstStyle>
            <a:lvl1pPr>
              <a:defRPr>
                <a:solidFill>
                  <a:srgbClr val="005596"/>
                </a:solidFill>
              </a:defRPr>
            </a:lvl1pPr>
          </a:lstStyle>
          <a:p>
            <a:r>
              <a:rPr lang="en-US" dirty="0"/>
              <a:t> SITE SELECTION GROUP  |  PAGE  </a:t>
            </a:r>
            <a:fld id="{2A43680E-1B61-467A-B567-64B54E3EEC01}" type="slidenum">
              <a:rPr lang="en-US" smtClean="0"/>
              <a:pPr/>
              <a:t>‹#›</a:t>
            </a:fld>
            <a:endParaRPr lang="en-US" dirty="0"/>
          </a:p>
        </p:txBody>
      </p:sp>
    </p:spTree>
    <p:extLst>
      <p:ext uri="{BB962C8B-B14F-4D97-AF65-F5344CB8AC3E}">
        <p14:creationId xmlns:p14="http://schemas.microsoft.com/office/powerpoint/2010/main" val="305328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Slide Number Placeholder 2"/>
          <p:cNvSpPr>
            <a:spLocks noGrp="1"/>
          </p:cNvSpPr>
          <p:nvPr>
            <p:ph type="sldNum" sz="quarter" idx="10"/>
          </p:nvPr>
        </p:nvSpPr>
        <p:spPr>
          <a:xfrm>
            <a:off x="5530469" y="6400417"/>
            <a:ext cx="3282338" cy="365125"/>
          </a:xfrm>
        </p:spPr>
        <p:txBody>
          <a:bodyPr/>
          <a:lstStyle/>
          <a:p>
            <a:r>
              <a:rPr lang="en-US" dirty="0"/>
              <a:t> </a:t>
            </a:r>
            <a:r>
              <a:rPr lang="en-US" dirty="0">
                <a:solidFill>
                  <a:srgbClr val="003479"/>
                </a:solidFill>
              </a:rPr>
              <a:t>SITE SELECTION GROUP  |  PAGE  </a:t>
            </a:r>
            <a:fld id="{2A43680E-1B61-467A-B567-64B54E3EEC01}" type="slidenum">
              <a:rPr lang="en-US" smtClean="0">
                <a:solidFill>
                  <a:srgbClr val="003479"/>
                </a:solidFill>
              </a:rPr>
              <a:pPr/>
              <a:t>‹#›</a:t>
            </a:fld>
            <a:endParaRPr lang="en-US" dirty="0">
              <a:solidFill>
                <a:srgbClr val="003479"/>
              </a:solidFill>
            </a:endParaRPr>
          </a:p>
        </p:txBody>
      </p:sp>
    </p:spTree>
    <p:extLst>
      <p:ext uri="{BB962C8B-B14F-4D97-AF65-F5344CB8AC3E}">
        <p14:creationId xmlns:p14="http://schemas.microsoft.com/office/powerpoint/2010/main" val="82211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2"/>
          <p:cNvSpPr>
            <a:spLocks noGrp="1"/>
          </p:cNvSpPr>
          <p:nvPr>
            <p:ph type="sldNum" sz="quarter" idx="10"/>
          </p:nvPr>
        </p:nvSpPr>
        <p:spPr>
          <a:xfrm>
            <a:off x="5530469" y="6400417"/>
            <a:ext cx="3282338" cy="365125"/>
          </a:xfrm>
        </p:spPr>
        <p:txBody>
          <a:bodyPr/>
          <a:lstStyle/>
          <a:p>
            <a:r>
              <a:rPr lang="en-US" dirty="0"/>
              <a:t> </a:t>
            </a:r>
            <a:r>
              <a:rPr lang="en-US" dirty="0">
                <a:solidFill>
                  <a:srgbClr val="003479"/>
                </a:solidFill>
              </a:rPr>
              <a:t>SITE SELECTION GROUP  |  PAGE  </a:t>
            </a:r>
            <a:fld id="{2A43680E-1B61-467A-B567-64B54E3EEC01}" type="slidenum">
              <a:rPr lang="en-US" smtClean="0">
                <a:solidFill>
                  <a:srgbClr val="003479"/>
                </a:solidFill>
              </a:rPr>
              <a:pPr/>
              <a:t>‹#›</a:t>
            </a:fld>
            <a:endParaRPr lang="en-US" dirty="0">
              <a:solidFill>
                <a:srgbClr val="003479"/>
              </a:solidFill>
            </a:endParaRPr>
          </a:p>
        </p:txBody>
      </p:sp>
    </p:spTree>
    <p:extLst>
      <p:ext uri="{BB962C8B-B14F-4D97-AF65-F5344CB8AC3E}">
        <p14:creationId xmlns:p14="http://schemas.microsoft.com/office/powerpoint/2010/main" val="109794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24" y="0"/>
            <a:ext cx="9144000" cy="6858000"/>
          </a:xfrm>
          <a:prstGeom prst="rect">
            <a:avLst/>
          </a:prstGeom>
        </p:spPr>
      </p:pic>
      <p:sp>
        <p:nvSpPr>
          <p:cNvPr id="5" name="Text Placeholder 6"/>
          <p:cNvSpPr>
            <a:spLocks noGrp="1"/>
          </p:cNvSpPr>
          <p:nvPr>
            <p:ph type="body" sz="quarter" idx="11" hasCustomPrompt="1"/>
          </p:nvPr>
        </p:nvSpPr>
        <p:spPr>
          <a:xfrm>
            <a:off x="287584" y="2852928"/>
            <a:ext cx="8321040" cy="2240280"/>
          </a:xfrm>
          <a:prstGeom prst="rect">
            <a:avLst/>
          </a:prstGeom>
        </p:spPr>
        <p:txBody>
          <a:bodyPr/>
          <a:lstStyle>
            <a:lvl1pPr marL="0" indent="0">
              <a:buNone/>
              <a:defRPr sz="6000" b="1">
                <a:solidFill>
                  <a:schemeClr val="bg1"/>
                </a:solidFill>
                <a:latin typeface="Gill Sans MT" panose="020B0502020104020203" pitchFamily="34" charset="0"/>
              </a:defRPr>
            </a:lvl1pPr>
            <a:lvl2pPr marL="457200" indent="0">
              <a:buNone/>
              <a:defRPr sz="6000" b="1">
                <a:latin typeface="Gill Sans MT" panose="020B0502020104020203" pitchFamily="34" charset="0"/>
              </a:defRPr>
            </a:lvl2pPr>
            <a:lvl3pPr marL="914400" indent="0">
              <a:buNone/>
              <a:defRPr sz="6000" b="1">
                <a:latin typeface="Gill Sans MT" panose="020B0502020104020203" pitchFamily="34" charset="0"/>
              </a:defRPr>
            </a:lvl3pPr>
            <a:lvl4pPr marL="1371600" indent="0">
              <a:buNone/>
              <a:defRPr sz="6000" b="1">
                <a:latin typeface="Gill Sans MT" panose="020B0502020104020203" pitchFamily="34" charset="0"/>
              </a:defRPr>
            </a:lvl4pPr>
            <a:lvl5pPr marL="1828800" indent="0">
              <a:buNone/>
              <a:defRPr sz="6000" b="1">
                <a:latin typeface="Gill Sans MT" panose="020B0502020104020203" pitchFamily="34" charset="0"/>
              </a:defRPr>
            </a:lvl5pPr>
          </a:lstStyle>
          <a:p>
            <a:pPr lvl="0"/>
            <a:r>
              <a:rPr lang="en-US" dirty="0"/>
              <a:t>Click here to edit section header</a:t>
            </a:r>
          </a:p>
        </p:txBody>
      </p:sp>
      <p:sp>
        <p:nvSpPr>
          <p:cNvPr id="3" name="Slide Number Placeholder 2"/>
          <p:cNvSpPr>
            <a:spLocks noGrp="1"/>
          </p:cNvSpPr>
          <p:nvPr>
            <p:ph type="sldNum" sz="quarter" idx="10"/>
          </p:nvPr>
        </p:nvSpPr>
        <p:spPr/>
        <p:txBody>
          <a:bodyPr/>
          <a:lstStyle/>
          <a:p>
            <a:r>
              <a:rPr lang="en-US" dirty="0"/>
              <a:t> SITE SELECTION GROUP  |  PAGE  </a:t>
            </a:r>
            <a:fld id="{2A43680E-1B61-467A-B567-64B54E3EEC01}" type="slidenum">
              <a:rPr lang="en-US" smtClean="0"/>
              <a:pPr/>
              <a:t>‹#›</a:t>
            </a:fld>
            <a:endParaRPr lang="en-US" dirty="0"/>
          </a:p>
        </p:txBody>
      </p:sp>
    </p:spTree>
    <p:extLst>
      <p:ext uri="{BB962C8B-B14F-4D97-AF65-F5344CB8AC3E}">
        <p14:creationId xmlns:p14="http://schemas.microsoft.com/office/powerpoint/2010/main" val="180346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itle 1"/>
          <p:cNvSpPr txBox="1">
            <a:spLocks/>
          </p:cNvSpPr>
          <p:nvPr userDrawn="1"/>
        </p:nvSpPr>
        <p:spPr>
          <a:xfrm>
            <a:off x="628650" y="365125"/>
            <a:ext cx="7886700" cy="1325563"/>
          </a:xfrm>
          <a:prstGeom prst="rect">
            <a:avLst/>
          </a:prstGeom>
        </p:spPr>
        <p:txBody>
          <a:bodyPr/>
          <a:lstStyle>
            <a:lvl1pPr algn="l" defTabSz="914400" rtl="0" eaLnBrk="1" latinLnBrk="0" hangingPunct="1">
              <a:spcBef>
                <a:spcPct val="0"/>
              </a:spcBef>
              <a:buNone/>
              <a:defRPr sz="2400" b="1" kern="1200">
                <a:solidFill>
                  <a:schemeClr val="tx1">
                    <a:lumMod val="75000"/>
                    <a:lumOff val="25000"/>
                  </a:schemeClr>
                </a:solidFill>
                <a:latin typeface="+mj-lt"/>
                <a:ea typeface="+mj-ea"/>
                <a:cs typeface="+mj-cs"/>
              </a:defRPr>
            </a:lvl1pPr>
          </a:lstStyle>
          <a:p>
            <a:r>
              <a:rPr lang="en-US" dirty="0"/>
              <a:t>Click to edit Master title style</a:t>
            </a:r>
          </a:p>
        </p:txBody>
      </p:sp>
      <p:pic>
        <p:nvPicPr>
          <p:cNvPr id="10" name="Picture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Slide Number Placeholder 5"/>
          <p:cNvSpPr>
            <a:spLocks noGrp="1"/>
          </p:cNvSpPr>
          <p:nvPr>
            <p:ph type="sldNum" sz="quarter" idx="4"/>
          </p:nvPr>
        </p:nvSpPr>
        <p:spPr>
          <a:xfrm>
            <a:off x="5530469" y="6400417"/>
            <a:ext cx="3282338" cy="365125"/>
          </a:xfrm>
          <a:prstGeom prst="rect">
            <a:avLst/>
          </a:prstGeom>
        </p:spPr>
        <p:txBody>
          <a:bodyPr vert="horz" lIns="91440" tIns="45720" rIns="91440" bIns="45720" rtlCol="0" anchor="ctr"/>
          <a:lstStyle>
            <a:lvl1pPr algn="r">
              <a:defRPr sz="1200" b="1">
                <a:solidFill>
                  <a:srgbClr val="005596"/>
                </a:solidFill>
                <a:latin typeface="Gill Sans MT" panose="020B0502020104020203" pitchFamily="34" charset="0"/>
              </a:defRPr>
            </a:lvl1pPr>
          </a:lstStyle>
          <a:p>
            <a:r>
              <a:rPr lang="en-US" dirty="0"/>
              <a:t> SITE SELECTION GROUP  |  PAGE  </a:t>
            </a:r>
            <a:fld id="{2A43680E-1B61-467A-B567-64B54E3EEC01}" type="slidenum">
              <a:rPr lang="en-US" smtClean="0"/>
              <a:pPr/>
              <a:t>‹#›</a:t>
            </a:fld>
            <a:endParaRPr lang="en-US" dirty="0"/>
          </a:p>
        </p:txBody>
      </p:sp>
      <p:sp>
        <p:nvSpPr>
          <p:cNvPr id="12" name="Rectangle 2"/>
          <p:cNvSpPr/>
          <p:nvPr userDrawn="1"/>
        </p:nvSpPr>
        <p:spPr bwMode="auto">
          <a:xfrm>
            <a:off x="205190" y="380175"/>
            <a:ext cx="8745172" cy="609600"/>
          </a:xfrm>
          <a:custGeom>
            <a:avLst/>
            <a:gdLst>
              <a:gd name="connsiteX0" fmla="*/ 0 w 5562600"/>
              <a:gd name="connsiteY0" fmla="*/ 0 h 609600"/>
              <a:gd name="connsiteX1" fmla="*/ 5562600 w 5562600"/>
              <a:gd name="connsiteY1" fmla="*/ 0 h 609600"/>
              <a:gd name="connsiteX2" fmla="*/ 5562600 w 5562600"/>
              <a:gd name="connsiteY2" fmla="*/ 609600 h 609600"/>
              <a:gd name="connsiteX3" fmla="*/ 0 w 5562600"/>
              <a:gd name="connsiteY3" fmla="*/ 609600 h 609600"/>
              <a:gd name="connsiteX4" fmla="*/ 0 w 5562600"/>
              <a:gd name="connsiteY4" fmla="*/ 0 h 609600"/>
              <a:gd name="connsiteX0" fmla="*/ 0 w 5948363"/>
              <a:gd name="connsiteY0" fmla="*/ 0 h 609600"/>
              <a:gd name="connsiteX1" fmla="*/ 5562600 w 5948363"/>
              <a:gd name="connsiteY1" fmla="*/ 0 h 609600"/>
              <a:gd name="connsiteX2" fmla="*/ 5948363 w 5948363"/>
              <a:gd name="connsiteY2" fmla="*/ 604837 h 609600"/>
              <a:gd name="connsiteX3" fmla="*/ 0 w 5948363"/>
              <a:gd name="connsiteY3" fmla="*/ 609600 h 609600"/>
              <a:gd name="connsiteX4" fmla="*/ 0 w 5948363"/>
              <a:gd name="connsiteY4" fmla="*/ 0 h 609600"/>
              <a:gd name="connsiteX0" fmla="*/ 0 w 5948363"/>
              <a:gd name="connsiteY0" fmla="*/ 0 h 609600"/>
              <a:gd name="connsiteX1" fmla="*/ 5941368 w 5948363"/>
              <a:gd name="connsiteY1" fmla="*/ 0 h 609600"/>
              <a:gd name="connsiteX2" fmla="*/ 5948363 w 5948363"/>
              <a:gd name="connsiteY2" fmla="*/ 604837 h 609600"/>
              <a:gd name="connsiteX3" fmla="*/ 0 w 5948363"/>
              <a:gd name="connsiteY3" fmla="*/ 609600 h 609600"/>
              <a:gd name="connsiteX4" fmla="*/ 0 w 5948363"/>
              <a:gd name="connsiteY4" fmla="*/ 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8363" h="609600">
                <a:moveTo>
                  <a:pt x="0" y="0"/>
                </a:moveTo>
                <a:lnTo>
                  <a:pt x="5941368" y="0"/>
                </a:lnTo>
                <a:cubicBezTo>
                  <a:pt x="5943700" y="201612"/>
                  <a:pt x="5946031" y="403225"/>
                  <a:pt x="5948363" y="604837"/>
                </a:cubicBezTo>
                <a:lnTo>
                  <a:pt x="0" y="609600"/>
                </a:lnTo>
                <a:lnTo>
                  <a:pt x="0" y="0"/>
                </a:lnTo>
                <a:close/>
              </a:path>
            </a:pathLst>
          </a:custGeom>
          <a:solidFill>
            <a:srgbClr val="005596"/>
          </a:solidFill>
          <a:ln>
            <a:noFill/>
          </a:ln>
          <a:effectLst/>
          <a:extLst/>
        </p:spPr>
        <p:txBody>
          <a:bodyPr wrap="square" rtlCol="0" anchor="ctr">
            <a:spAutoFit/>
          </a:bodyPr>
          <a:lstStyle/>
          <a:p>
            <a:pPr algn="ctr" fontAlgn="base">
              <a:spcBef>
                <a:spcPct val="0"/>
              </a:spcBef>
              <a:spcAft>
                <a:spcPct val="0"/>
              </a:spcAft>
            </a:pPr>
            <a:endParaRPr lang="en-US" dirty="0">
              <a:solidFill>
                <a:srgbClr val="000000"/>
              </a:solidFill>
              <a:latin typeface="Gill Sans MT" panose="020B0502020104020203" pitchFamily="34" charset="0"/>
            </a:endParaRPr>
          </a:p>
        </p:txBody>
      </p:sp>
      <p:sp>
        <p:nvSpPr>
          <p:cNvPr id="13" name="Title 1"/>
          <p:cNvSpPr txBox="1">
            <a:spLocks/>
          </p:cNvSpPr>
          <p:nvPr userDrawn="1"/>
        </p:nvSpPr>
        <p:spPr>
          <a:xfrm>
            <a:off x="205189" y="113474"/>
            <a:ext cx="5791201" cy="1143001"/>
          </a:xfrm>
          <a:prstGeom prst="rect">
            <a:avLst/>
          </a:prstGeom>
        </p:spPr>
        <p:txBody>
          <a:bodyPr vert="horz" lIns="76118" tIns="38059" rIns="76118" bIns="38059" rtlCol="0" anchor="ctr">
            <a:normAutofit/>
          </a:bodyPr>
          <a:lstStyle>
            <a:lvl1pPr algn="ctr" defTabSz="761181" rtl="0" eaLnBrk="1" latinLnBrk="0" hangingPunct="1">
              <a:spcBef>
                <a:spcPct val="0"/>
              </a:spcBef>
              <a:buNone/>
              <a:defRPr sz="3700" kern="1200">
                <a:solidFill>
                  <a:schemeClr val="tx1"/>
                </a:solidFill>
                <a:latin typeface="+mj-lt"/>
                <a:ea typeface="+mj-ea"/>
                <a:cs typeface="+mj-cs"/>
              </a:defRPr>
            </a:lvl1pPr>
          </a:lstStyle>
          <a:p>
            <a:endParaRPr lang="en-US" sz="2000" dirty="0">
              <a:solidFill>
                <a:schemeClr val="bg1"/>
              </a:solidFill>
              <a:latin typeface="Gill Sans MT" panose="020B0502020104020203" pitchFamily="34" charset="0"/>
            </a:endParaRPr>
          </a:p>
        </p:txBody>
      </p:sp>
      <p:sp>
        <p:nvSpPr>
          <p:cNvPr id="2" name="Title Placeholder 1"/>
          <p:cNvSpPr>
            <a:spLocks noGrp="1"/>
          </p:cNvSpPr>
          <p:nvPr>
            <p:ph type="title"/>
          </p:nvPr>
        </p:nvSpPr>
        <p:spPr>
          <a:xfrm>
            <a:off x="0" y="0"/>
            <a:ext cx="8763000" cy="8382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6200" y="914400"/>
            <a:ext cx="89154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712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sz="2400" b="1"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ct val="20000"/>
        </a:spcBef>
        <a:buClr>
          <a:schemeClr val="tx2"/>
        </a:buClr>
        <a:buFontTx/>
        <a:buBlip>
          <a:blip r:embed="rId8"/>
        </a:buBlip>
        <a:defRPr sz="2400" kern="1200">
          <a:solidFill>
            <a:schemeClr val="tx1"/>
          </a:solidFill>
          <a:latin typeface="+mn-lt"/>
          <a:ea typeface="+mn-ea"/>
          <a:cs typeface="+mn-cs"/>
        </a:defRPr>
      </a:lvl1pPr>
      <a:lvl2pPr marL="742950" indent="-285750" algn="l" defTabSz="914400" rtl="0" eaLnBrk="1" latinLnBrk="0" hangingPunct="1">
        <a:spcBef>
          <a:spcPct val="20000"/>
        </a:spcBef>
        <a:buClr>
          <a:schemeClr val="tx2"/>
        </a:buClr>
        <a:buFontTx/>
        <a:buBlip>
          <a:blip r:embed="rId8"/>
        </a:buBlip>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Tx/>
        <a:buBlip>
          <a:blip r:embed="rId8"/>
        </a:buBlip>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Tx/>
        <a:buBlip>
          <a:blip r:embed="rId8"/>
        </a:buBlip>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Tx/>
        <a:buBlip>
          <a:blip r:embed="rId8"/>
        </a:buBlip>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3" Type="http://schemas.openxmlformats.org/officeDocument/2006/relationships/image" Target="../media/image20.jpeg"/><Relationship Id="rId18" Type="http://schemas.openxmlformats.org/officeDocument/2006/relationships/hyperlink" Target="http://www.bcbs.com/" TargetMode="External"/><Relationship Id="rId26" Type="http://schemas.openxmlformats.org/officeDocument/2006/relationships/hyperlink" Target="http://www.alltel.com/wps/portal/AlltelPublic/c1/04_SB8K8xLLM9MSSzPy8xBz9CP0os3hnP2-DoCBDAwN_HxcnAyNLZ0PLIE9DIN9MPxykA0mFu3eokYFRgFOwWZi7i5GBgQFE3gAHcDTQ9_PIz03VL8jOTnN0VFQEAPhJpK4!/dl2/d1/L0lDU0lKSWdrbUEhIS9JRFJBQUlpQ2dBek15cXchL1lCSkoxTkExTkk1MC01RncvN19DTkswUlIxMDBPTERCMDI5QzE5UkkxMTBHNC9JX19fXzE!/?WCM_PORTLET=PC_7_CNK0RR100OLDB029C19RI110G4_WCM&amp;WCM_GLOBAL_CONTEXT=/wps/wcm/connect/Alltel/alltel.com/" TargetMode="External"/><Relationship Id="rId39" Type="http://schemas.openxmlformats.org/officeDocument/2006/relationships/image" Target="../media/image42.jpeg"/><Relationship Id="rId3" Type="http://schemas.openxmlformats.org/officeDocument/2006/relationships/image" Target="../media/image10.jpeg"/><Relationship Id="rId21" Type="http://schemas.openxmlformats.org/officeDocument/2006/relationships/image" Target="../media/image27.jpeg"/><Relationship Id="rId34" Type="http://schemas.openxmlformats.org/officeDocument/2006/relationships/image" Target="../media/image37.png"/><Relationship Id="rId42" Type="http://schemas.openxmlformats.org/officeDocument/2006/relationships/image" Target="../media/image45.jpeg"/><Relationship Id="rId47" Type="http://schemas.openxmlformats.org/officeDocument/2006/relationships/image" Target="../media/image50.jpeg"/><Relationship Id="rId50" Type="http://schemas.openxmlformats.org/officeDocument/2006/relationships/image" Target="../media/image53.png"/><Relationship Id="rId7" Type="http://schemas.openxmlformats.org/officeDocument/2006/relationships/image" Target="../media/image14.jpeg"/><Relationship Id="rId12" Type="http://schemas.openxmlformats.org/officeDocument/2006/relationships/image" Target="../media/image19.png"/><Relationship Id="rId17" Type="http://schemas.openxmlformats.org/officeDocument/2006/relationships/image" Target="../media/image24.jpeg"/><Relationship Id="rId25" Type="http://schemas.openxmlformats.org/officeDocument/2006/relationships/image" Target="../media/image30.jpeg"/><Relationship Id="rId33" Type="http://schemas.openxmlformats.org/officeDocument/2006/relationships/image" Target="../media/image36.png"/><Relationship Id="rId38" Type="http://schemas.openxmlformats.org/officeDocument/2006/relationships/image" Target="../media/image41.jpeg"/><Relationship Id="rId46" Type="http://schemas.openxmlformats.org/officeDocument/2006/relationships/image" Target="../media/image49.jpeg"/><Relationship Id="rId2" Type="http://schemas.openxmlformats.org/officeDocument/2006/relationships/image" Target="../media/image9.jpeg"/><Relationship Id="rId16" Type="http://schemas.openxmlformats.org/officeDocument/2006/relationships/image" Target="../media/image23.png"/><Relationship Id="rId20" Type="http://schemas.openxmlformats.org/officeDocument/2006/relationships/image" Target="../media/image26.png"/><Relationship Id="rId29" Type="http://schemas.openxmlformats.org/officeDocument/2006/relationships/image" Target="../media/image32.png"/><Relationship Id="rId41"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8.jpeg"/><Relationship Id="rId24" Type="http://schemas.openxmlformats.org/officeDocument/2006/relationships/image" Target="../media/image29.png"/><Relationship Id="rId32" Type="http://schemas.openxmlformats.org/officeDocument/2006/relationships/image" Target="../media/image35.jpeg"/><Relationship Id="rId37" Type="http://schemas.openxmlformats.org/officeDocument/2006/relationships/image" Target="../media/image40.jpeg"/><Relationship Id="rId40" Type="http://schemas.openxmlformats.org/officeDocument/2006/relationships/image" Target="../media/image43.jpeg"/><Relationship Id="rId45" Type="http://schemas.openxmlformats.org/officeDocument/2006/relationships/image" Target="../media/image48.jpeg"/><Relationship Id="rId5" Type="http://schemas.openxmlformats.org/officeDocument/2006/relationships/image" Target="../media/image12.jpeg"/><Relationship Id="rId15" Type="http://schemas.openxmlformats.org/officeDocument/2006/relationships/image" Target="../media/image22.jpeg"/><Relationship Id="rId23" Type="http://schemas.openxmlformats.org/officeDocument/2006/relationships/image" Target="../media/image28.png"/><Relationship Id="rId28" Type="http://schemas.openxmlformats.org/officeDocument/2006/relationships/hyperlink" Target="http://www.windstream.com/" TargetMode="External"/><Relationship Id="rId36" Type="http://schemas.openxmlformats.org/officeDocument/2006/relationships/image" Target="../media/image39.jpeg"/><Relationship Id="rId49" Type="http://schemas.openxmlformats.org/officeDocument/2006/relationships/image" Target="../media/image52.png"/><Relationship Id="rId10" Type="http://schemas.openxmlformats.org/officeDocument/2006/relationships/image" Target="../media/image17.png"/><Relationship Id="rId19" Type="http://schemas.openxmlformats.org/officeDocument/2006/relationships/image" Target="../media/image25.png"/><Relationship Id="rId31" Type="http://schemas.openxmlformats.org/officeDocument/2006/relationships/image" Target="../media/image34.jpeg"/><Relationship Id="rId44" Type="http://schemas.openxmlformats.org/officeDocument/2006/relationships/image" Target="../media/image47.jpeg"/><Relationship Id="rId52" Type="http://schemas.openxmlformats.org/officeDocument/2006/relationships/image" Target="../media/image55.png"/><Relationship Id="rId4" Type="http://schemas.openxmlformats.org/officeDocument/2006/relationships/image" Target="../media/image11.jpeg"/><Relationship Id="rId9" Type="http://schemas.openxmlformats.org/officeDocument/2006/relationships/image" Target="../media/image16.png"/><Relationship Id="rId14" Type="http://schemas.openxmlformats.org/officeDocument/2006/relationships/image" Target="../media/image21.jpeg"/><Relationship Id="rId22" Type="http://schemas.openxmlformats.org/officeDocument/2006/relationships/hyperlink" Target="http://www.redcross.org/" TargetMode="External"/><Relationship Id="rId27" Type="http://schemas.openxmlformats.org/officeDocument/2006/relationships/image" Target="../media/image31.jpeg"/><Relationship Id="rId30" Type="http://schemas.openxmlformats.org/officeDocument/2006/relationships/image" Target="../media/image33.jpeg"/><Relationship Id="rId35" Type="http://schemas.openxmlformats.org/officeDocument/2006/relationships/image" Target="../media/image38.png"/><Relationship Id="rId43" Type="http://schemas.openxmlformats.org/officeDocument/2006/relationships/image" Target="../media/image46.jpeg"/><Relationship Id="rId48" Type="http://schemas.openxmlformats.org/officeDocument/2006/relationships/image" Target="../media/image51.png"/><Relationship Id="rId8" Type="http://schemas.openxmlformats.org/officeDocument/2006/relationships/image" Target="../media/image15.jpeg"/><Relationship Id="rId51" Type="http://schemas.openxmlformats.org/officeDocument/2006/relationships/image" Target="../media/image54.png"/></Relationships>
</file>

<file path=ppt/slides/_rels/slide6.xml.rels><?xml version="1.0" encoding="UTF-8" standalone="yes"?>
<Relationships xmlns="http://schemas.openxmlformats.org/package/2006/relationships"><Relationship Id="rId8" Type="http://schemas.openxmlformats.org/officeDocument/2006/relationships/image" Target="../media/image62.jpg"/><Relationship Id="rId13" Type="http://schemas.openxmlformats.org/officeDocument/2006/relationships/image" Target="../media/image67.jpg"/><Relationship Id="rId18" Type="http://schemas.openxmlformats.org/officeDocument/2006/relationships/image" Target="../media/image72.png"/><Relationship Id="rId3" Type="http://schemas.openxmlformats.org/officeDocument/2006/relationships/image" Target="../media/image57.jpeg"/><Relationship Id="rId7" Type="http://schemas.openxmlformats.org/officeDocument/2006/relationships/image" Target="../media/image61.png"/><Relationship Id="rId12" Type="http://schemas.openxmlformats.org/officeDocument/2006/relationships/image" Target="../media/image66.png"/><Relationship Id="rId17" Type="http://schemas.openxmlformats.org/officeDocument/2006/relationships/image" Target="../media/image71.jpeg"/><Relationship Id="rId2" Type="http://schemas.openxmlformats.org/officeDocument/2006/relationships/image" Target="../media/image56.jpeg"/><Relationship Id="rId16" Type="http://schemas.openxmlformats.org/officeDocument/2006/relationships/image" Target="../media/image70.jpeg"/><Relationship Id="rId20"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60.jpg"/><Relationship Id="rId11" Type="http://schemas.openxmlformats.org/officeDocument/2006/relationships/image" Target="../media/image65.png"/><Relationship Id="rId5" Type="http://schemas.openxmlformats.org/officeDocument/2006/relationships/image" Target="../media/image59.jpg"/><Relationship Id="rId15" Type="http://schemas.openxmlformats.org/officeDocument/2006/relationships/image" Target="../media/image69.jpg"/><Relationship Id="rId10" Type="http://schemas.openxmlformats.org/officeDocument/2006/relationships/image" Target="../media/image64.jpg"/><Relationship Id="rId19" Type="http://schemas.openxmlformats.org/officeDocument/2006/relationships/image" Target="../media/image73.png"/><Relationship Id="rId4" Type="http://schemas.openxmlformats.org/officeDocument/2006/relationships/image" Target="../media/image58.png"/><Relationship Id="rId9" Type="http://schemas.openxmlformats.org/officeDocument/2006/relationships/image" Target="../media/image63.jpg"/><Relationship Id="rId14" Type="http://schemas.openxmlformats.org/officeDocument/2006/relationships/image" Target="../media/image6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1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2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87013" y="1600200"/>
            <a:ext cx="8169973" cy="1015663"/>
          </a:xfrm>
          <a:prstGeom prst="rect">
            <a:avLst/>
          </a:prstGeom>
          <a:noFill/>
        </p:spPr>
        <p:txBody>
          <a:bodyPr wrap="square" rtlCol="0">
            <a:spAutoFit/>
          </a:bodyPr>
          <a:lstStyle/>
          <a:p>
            <a:r>
              <a:rPr lang="en-US" sz="3600" b="1" dirty="0">
                <a:solidFill>
                  <a:srgbClr val="005596"/>
                </a:solidFill>
                <a:latin typeface="Gill Sans MT" panose="020B0502020104020203" pitchFamily="34" charset="0"/>
              </a:rPr>
              <a:t>COMPETE NOW</a:t>
            </a:r>
          </a:p>
          <a:p>
            <a:r>
              <a:rPr lang="en-US" sz="2400" b="1" dirty="0">
                <a:solidFill>
                  <a:srgbClr val="005596"/>
                </a:solidFill>
                <a:latin typeface="Gill Sans MT" panose="020B0502020104020203" pitchFamily="34" charset="0"/>
              </a:rPr>
              <a:t>PINELLAS COUNTY ECONOMIC DEVELOPMENT</a:t>
            </a:r>
          </a:p>
        </p:txBody>
      </p:sp>
      <p:sp>
        <p:nvSpPr>
          <p:cNvPr id="6" name="TextBox 5"/>
          <p:cNvSpPr txBox="1"/>
          <p:nvPr/>
        </p:nvSpPr>
        <p:spPr>
          <a:xfrm>
            <a:off x="632427" y="4552265"/>
            <a:ext cx="3230232" cy="369332"/>
          </a:xfrm>
          <a:prstGeom prst="rect">
            <a:avLst/>
          </a:prstGeom>
          <a:noFill/>
        </p:spPr>
        <p:txBody>
          <a:bodyPr wrap="square" rtlCol="0">
            <a:spAutoFit/>
          </a:bodyPr>
          <a:lstStyle/>
          <a:p>
            <a:r>
              <a:rPr lang="en-US" b="1" dirty="0">
                <a:solidFill>
                  <a:schemeClr val="bg1"/>
                </a:solidFill>
                <a:latin typeface="Gill Sans MT" panose="020B0502020104020203" pitchFamily="34" charset="0"/>
              </a:rPr>
              <a:t>APRIL 20, 2017</a:t>
            </a:r>
          </a:p>
        </p:txBody>
      </p:sp>
      <p:sp>
        <p:nvSpPr>
          <p:cNvPr id="9" name="Subtitle 14"/>
          <p:cNvSpPr txBox="1">
            <a:spLocks/>
          </p:cNvSpPr>
          <p:nvPr/>
        </p:nvSpPr>
        <p:spPr>
          <a:xfrm>
            <a:off x="632427" y="3444600"/>
            <a:ext cx="5029200" cy="587092"/>
          </a:xfrm>
          <a:prstGeom prst="rect">
            <a:avLst/>
          </a:prstGeom>
        </p:spPr>
        <p:txBody>
          <a:bodyPr vert="horz" lIns="91440" tIns="45720" rIns="91440" bIns="45720" rtlCol="0">
            <a:noAutofit/>
          </a:bodyPr>
          <a:lstStyle>
            <a:lvl1pPr marL="0" indent="0" algn="l" defTabSz="914400" rtl="0" eaLnBrk="1" latinLnBrk="0" hangingPunct="1">
              <a:spcBef>
                <a:spcPct val="20000"/>
              </a:spcBef>
              <a:buClr>
                <a:schemeClr val="tx2"/>
              </a:buClr>
              <a:buFontTx/>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chemeClr val="tx2"/>
              </a:buClr>
              <a:buFontTx/>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tx2"/>
              </a:buClr>
              <a:buFontTx/>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tx2"/>
              </a:buClr>
              <a:buFontTx/>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tx2"/>
              </a:buClr>
              <a:buFontTx/>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100" b="1" dirty="0">
                <a:solidFill>
                  <a:schemeClr val="bg1"/>
                </a:solidFill>
                <a:latin typeface="Gill Sans MT" panose="020B0502020104020203" pitchFamily="34" charset="0"/>
                <a:cs typeface="Arial" pitchFamily="34" charset="0"/>
              </a:rPr>
              <a:t>COMMUNITY PRESENTATION</a:t>
            </a:r>
          </a:p>
        </p:txBody>
      </p:sp>
    </p:spTree>
    <p:extLst>
      <p:ext uri="{BB962C8B-B14F-4D97-AF65-F5344CB8AC3E}">
        <p14:creationId xmlns:p14="http://schemas.microsoft.com/office/powerpoint/2010/main" val="406696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609600"/>
          </a:xfrm>
        </p:spPr>
        <p:txBody>
          <a:bodyPr/>
          <a:lstStyle/>
          <a:p>
            <a:r>
              <a:rPr lang="en-US" dirty="0">
                <a:solidFill>
                  <a:schemeClr val="bg1"/>
                </a:solidFill>
                <a:latin typeface="Gill Sans MT" panose="020B0502020104020203" pitchFamily="34" charset="0"/>
              </a:rPr>
              <a:t>AGENDA</a:t>
            </a:r>
          </a:p>
        </p:txBody>
      </p:sp>
      <p:sp>
        <p:nvSpPr>
          <p:cNvPr id="16" name="Slide Number Placeholder 15"/>
          <p:cNvSpPr>
            <a:spLocks noGrp="1"/>
          </p:cNvSpPr>
          <p:nvPr>
            <p:ph type="sldNum" sz="quarter" idx="10"/>
          </p:nvPr>
        </p:nvSpPr>
        <p:spPr/>
        <p:txBody>
          <a:bodyPr/>
          <a:lstStyle/>
          <a:p>
            <a:r>
              <a:rPr lang="en-US" dirty="0"/>
              <a:t> SITE SELECTION GROUP  |  PAGE  </a:t>
            </a:r>
            <a:fld id="{2A43680E-1B61-467A-B567-64B54E3EEC01}" type="slidenum">
              <a:rPr lang="en-US" smtClean="0"/>
              <a:pPr/>
              <a:t>2</a:t>
            </a:fld>
            <a:endParaRPr lang="en-US" dirty="0"/>
          </a:p>
        </p:txBody>
      </p:sp>
      <p:sp>
        <p:nvSpPr>
          <p:cNvPr id="7" name="Text Placeholder 2"/>
          <p:cNvSpPr txBox="1">
            <a:spLocks/>
          </p:cNvSpPr>
          <p:nvPr/>
        </p:nvSpPr>
        <p:spPr>
          <a:xfrm>
            <a:off x="375110" y="1173725"/>
            <a:ext cx="5470896" cy="4350721"/>
          </a:xfrm>
          <a:prstGeom prst="rect">
            <a:avLst/>
          </a:prstGeom>
        </p:spPr>
        <p:txBody>
          <a:bodyPr lIns="91440" tIns="45720" rIns="91440" bIns="45720">
            <a:noAutofit/>
          </a:bodyPr>
          <a:lstStyle>
            <a:lvl1pPr marL="342900" indent="-342900" algn="l" defTabSz="914400" rtl="0" eaLnBrk="1" latinLnBrk="0" hangingPunct="1">
              <a:spcBef>
                <a:spcPct val="20000"/>
              </a:spcBef>
              <a:buClr>
                <a:schemeClr val="tx2"/>
              </a:buClr>
              <a:buFontTx/>
              <a:buBlip>
                <a:blip r:embed="rId2"/>
              </a:buBlip>
              <a:defRPr sz="2400" kern="1200">
                <a:solidFill>
                  <a:schemeClr val="tx1"/>
                </a:solidFill>
                <a:latin typeface="+mn-lt"/>
                <a:ea typeface="+mn-ea"/>
                <a:cs typeface="+mn-cs"/>
              </a:defRPr>
            </a:lvl1pPr>
            <a:lvl2pPr marL="742950" indent="-285750" algn="l" defTabSz="914400" rtl="0" eaLnBrk="1" latinLnBrk="0" hangingPunct="1">
              <a:spcBef>
                <a:spcPct val="20000"/>
              </a:spcBef>
              <a:buClr>
                <a:schemeClr val="tx2"/>
              </a:buClr>
              <a:buFontTx/>
              <a:buBlip>
                <a:blip r:embed="rId2"/>
              </a:buBlip>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Tx/>
              <a:buBlip>
                <a:blip r:embed="rId2"/>
              </a:buBlip>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Tx/>
              <a:buBlip>
                <a:blip r:embed="rId2"/>
              </a:buBlip>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Tx/>
              <a:buBlip>
                <a:blip r:embed="rId2"/>
              </a:buBlip>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spcAft>
                <a:spcPts val="600"/>
              </a:spcAft>
              <a:buClr>
                <a:srgbClr val="003479"/>
              </a:buClr>
              <a:buSzPct val="100000"/>
              <a:buFont typeface="Wingdings 3" panose="05040102010807070707" pitchFamily="18" charset="2"/>
              <a:buChar char="}"/>
            </a:pPr>
            <a:r>
              <a:rPr lang="en-US" dirty="0">
                <a:latin typeface="Gill Sans MT" panose="020B0502020104020203" pitchFamily="34" charset="0"/>
              </a:rPr>
              <a:t>Overview of Site Selection Group</a:t>
            </a:r>
          </a:p>
          <a:p>
            <a:pPr>
              <a:spcBef>
                <a:spcPts val="600"/>
              </a:spcBef>
              <a:spcAft>
                <a:spcPts val="600"/>
              </a:spcAft>
              <a:buClr>
                <a:srgbClr val="003479"/>
              </a:buClr>
              <a:buSzPct val="100000"/>
              <a:buFont typeface="Wingdings 3" panose="05040102010807070707" pitchFamily="18" charset="2"/>
              <a:buChar char="}"/>
            </a:pPr>
            <a:r>
              <a:rPr lang="en-US" dirty="0">
                <a:latin typeface="Gill Sans MT" panose="020B0502020104020203" pitchFamily="34" charset="0"/>
              </a:rPr>
              <a:t>Objectives &amp; the Site Selection Process</a:t>
            </a:r>
          </a:p>
          <a:p>
            <a:pPr>
              <a:spcBef>
                <a:spcPts val="600"/>
              </a:spcBef>
              <a:spcAft>
                <a:spcPts val="600"/>
              </a:spcAft>
              <a:buClr>
                <a:srgbClr val="003479"/>
              </a:buClr>
              <a:buSzPct val="100000"/>
              <a:buFont typeface="Wingdings 3" panose="05040102010807070707" pitchFamily="18" charset="2"/>
              <a:buChar char="}"/>
            </a:pPr>
            <a:r>
              <a:rPr lang="en-US" dirty="0">
                <a:latin typeface="Gill Sans MT" panose="020B0502020104020203" pitchFamily="34" charset="0"/>
              </a:rPr>
              <a:t>Summary of Results</a:t>
            </a:r>
          </a:p>
          <a:p>
            <a:pPr lvl="1">
              <a:spcBef>
                <a:spcPts val="600"/>
              </a:spcBef>
              <a:spcAft>
                <a:spcPts val="600"/>
              </a:spcAft>
              <a:buClr>
                <a:srgbClr val="003479"/>
              </a:buClr>
              <a:buSzPct val="100000"/>
              <a:buFont typeface="Wingdings 3" panose="05040102010807070707" pitchFamily="18" charset="2"/>
              <a:buChar char="}"/>
            </a:pPr>
            <a:r>
              <a:rPr lang="en-US" sz="1800" dirty="0">
                <a:latin typeface="Gill Sans MT" panose="020B0502020104020203" pitchFamily="34" charset="0"/>
              </a:rPr>
              <a:t>Mock Project Profiles</a:t>
            </a:r>
          </a:p>
          <a:p>
            <a:pPr lvl="1">
              <a:spcBef>
                <a:spcPts val="600"/>
              </a:spcBef>
              <a:spcAft>
                <a:spcPts val="600"/>
              </a:spcAft>
              <a:buClr>
                <a:srgbClr val="003479"/>
              </a:buClr>
              <a:buSzPct val="100000"/>
              <a:buFont typeface="Wingdings 3" panose="05040102010807070707" pitchFamily="18" charset="2"/>
              <a:buChar char="}"/>
            </a:pPr>
            <a:r>
              <a:rPr lang="en-US" sz="1800" dirty="0">
                <a:latin typeface="Gill Sans MT" panose="020B0502020104020203" pitchFamily="34" charset="0"/>
              </a:rPr>
              <a:t>Preliminary Community Filtering</a:t>
            </a:r>
          </a:p>
          <a:p>
            <a:pPr lvl="1">
              <a:spcBef>
                <a:spcPts val="600"/>
              </a:spcBef>
              <a:spcAft>
                <a:spcPts val="600"/>
              </a:spcAft>
              <a:buClr>
                <a:srgbClr val="003479"/>
              </a:buClr>
              <a:buSzPct val="100000"/>
              <a:buFont typeface="Wingdings 3" panose="05040102010807070707" pitchFamily="18" charset="2"/>
              <a:buChar char="}"/>
            </a:pPr>
            <a:r>
              <a:rPr lang="en-US" sz="1800" dirty="0">
                <a:latin typeface="Gill Sans MT" panose="020B0502020104020203" pitchFamily="34" charset="0"/>
              </a:rPr>
              <a:t>In-Depth Site Selection Analysis</a:t>
            </a:r>
          </a:p>
          <a:p>
            <a:pPr lvl="1">
              <a:spcBef>
                <a:spcPts val="600"/>
              </a:spcBef>
              <a:spcAft>
                <a:spcPts val="600"/>
              </a:spcAft>
              <a:buClr>
                <a:srgbClr val="003479"/>
              </a:buClr>
              <a:buSzPct val="100000"/>
              <a:buFont typeface="Wingdings 3" panose="05040102010807070707" pitchFamily="18" charset="2"/>
              <a:buChar char="}"/>
            </a:pPr>
            <a:r>
              <a:rPr lang="en-US" sz="1800" dirty="0">
                <a:latin typeface="Gill Sans MT" panose="020B0502020104020203" pitchFamily="34" charset="0"/>
              </a:rPr>
              <a:t>Real Estate &amp; Incentives Summary</a:t>
            </a:r>
          </a:p>
          <a:p>
            <a:pPr>
              <a:spcBef>
                <a:spcPts val="600"/>
              </a:spcBef>
              <a:spcAft>
                <a:spcPts val="600"/>
              </a:spcAft>
              <a:buClr>
                <a:srgbClr val="003479"/>
              </a:buClr>
              <a:buSzPct val="100000"/>
              <a:buFont typeface="Wingdings 3" panose="05040102010807070707" pitchFamily="18" charset="2"/>
              <a:buChar char="}"/>
            </a:pPr>
            <a:r>
              <a:rPr lang="en-US" dirty="0">
                <a:latin typeface="Gill Sans MT" panose="020B0502020104020203" pitchFamily="34" charset="0"/>
              </a:rPr>
              <a:t>Final SSG Impressions &amp; Comments</a:t>
            </a:r>
          </a:p>
          <a:p>
            <a:pPr>
              <a:spcBef>
                <a:spcPts val="600"/>
              </a:spcBef>
              <a:spcAft>
                <a:spcPts val="600"/>
              </a:spcAft>
              <a:buClr>
                <a:srgbClr val="003479"/>
              </a:buClr>
              <a:buSzPct val="100000"/>
              <a:buFont typeface="Wingdings 3" panose="05040102010807070707" pitchFamily="18" charset="2"/>
              <a:buChar char="}"/>
            </a:pPr>
            <a:r>
              <a:rPr lang="en-US" dirty="0">
                <a:latin typeface="Gill Sans MT" panose="020B0502020104020203" pitchFamily="34" charset="0"/>
              </a:rPr>
              <a:t>Questions &amp; Answers</a:t>
            </a:r>
          </a:p>
          <a:p>
            <a:pPr marL="0" indent="0">
              <a:spcBef>
                <a:spcPts val="1200"/>
              </a:spcBef>
              <a:spcAft>
                <a:spcPts val="1200"/>
              </a:spcAft>
              <a:buClr>
                <a:srgbClr val="003479"/>
              </a:buClr>
              <a:buSzPct val="100000"/>
              <a:buNone/>
            </a:pPr>
            <a:endParaRPr lang="en-US" sz="2200" dirty="0">
              <a:latin typeface="Gill Sans MT" panose="020B05020201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additive="base">
                                        <p:cTn id="2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 calcmode="lin" valueType="num">
                                      <p:cBhvr additive="base">
                                        <p:cTn id="3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anim calcmode="lin" valueType="num">
                                      <p:cBhvr additive="base">
                                        <p:cTn id="41"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anim calcmode="lin" valueType="num">
                                      <p:cBhvr additive="base">
                                        <p:cTn id="47"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ABOUT SITE SELECTION GROUP</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solidFill>
                  <a:srgbClr val="003479"/>
                </a:solidFill>
                <a:latin typeface="Gill Sans MT" panose="020B0502020104020203" pitchFamily="34" charset="0"/>
              </a:rPr>
              <a:t>SITE SELECTION GROUP  |  PAGE  </a:t>
            </a:r>
            <a:fld id="{2A43680E-1B61-467A-B567-64B54E3EEC01}" type="slidenum">
              <a:rPr lang="en-US" sz="1200" b="1">
                <a:solidFill>
                  <a:srgbClr val="003479"/>
                </a:solidFill>
                <a:latin typeface="Gill Sans MT" panose="020B0502020104020203" pitchFamily="34" charset="0"/>
              </a:rPr>
              <a:pPr algn="r"/>
              <a:t>3</a:t>
            </a:fld>
            <a:endParaRPr lang="en-US" sz="1200" b="1" dirty="0">
              <a:solidFill>
                <a:srgbClr val="003479"/>
              </a:solidFill>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316216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4</a:t>
            </a:fld>
            <a:endParaRPr lang="en-US" dirty="0"/>
          </a:p>
        </p:txBody>
      </p:sp>
      <p:sp>
        <p:nvSpPr>
          <p:cNvPr id="5" name="Title 1"/>
          <p:cNvSpPr>
            <a:spLocks noGrp="1"/>
          </p:cNvSpPr>
          <p:nvPr>
            <p:ph type="title"/>
          </p:nvPr>
        </p:nvSpPr>
        <p:spPr>
          <a:xfrm>
            <a:off x="211874" y="399550"/>
            <a:ext cx="8703526" cy="583589"/>
          </a:xfrm>
        </p:spPr>
        <p:txBody>
          <a:bodyPr>
            <a:normAutofit fontScale="90000"/>
          </a:bodyPr>
          <a:lstStyle/>
          <a:p>
            <a:r>
              <a:rPr lang="en-US" dirty="0">
                <a:solidFill>
                  <a:schemeClr val="bg1"/>
                </a:solidFill>
                <a:latin typeface="Gill Sans MT" panose="020B0502020104020203" pitchFamily="34" charset="0"/>
              </a:rPr>
              <a:t>SITE SELECTION GROUP</a:t>
            </a:r>
            <a:r>
              <a:rPr lang="en-US" sz="2400" dirty="0">
                <a:solidFill>
                  <a:schemeClr val="bg1"/>
                </a:solidFill>
                <a:latin typeface="Gill Sans MT" panose="020B0502020104020203" pitchFamily="34" charset="0"/>
              </a:rPr>
              <a:t/>
            </a:r>
            <a:br>
              <a:rPr lang="en-US" sz="2400"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LEADING CORPORATE LOCATION ADVISORY AND ECONOMIC DEVELOPMENT CONSULTING FIRM</a:t>
            </a:r>
            <a:endParaRPr lang="en-US" sz="2400" dirty="0">
              <a:solidFill>
                <a:schemeClr val="bg1"/>
              </a:solidFill>
              <a:latin typeface="Gill Sans MT" panose="020B0502020104020203" pitchFamily="34" charset="0"/>
            </a:endParaRPr>
          </a:p>
        </p:txBody>
      </p:sp>
      <p:sp>
        <p:nvSpPr>
          <p:cNvPr id="12" name="Text Placeholder 2"/>
          <p:cNvSpPr txBox="1">
            <a:spLocks/>
          </p:cNvSpPr>
          <p:nvPr/>
        </p:nvSpPr>
        <p:spPr>
          <a:xfrm>
            <a:off x="218228" y="1325786"/>
            <a:ext cx="5470896" cy="4350721"/>
          </a:xfrm>
          <a:prstGeom prst="rect">
            <a:avLst/>
          </a:prstGeom>
        </p:spPr>
        <p:txBody>
          <a:bodyPr lIns="91440" tIns="45720" rIns="91440" bIns="45720">
            <a:noAutofit/>
          </a:bodyPr>
          <a:lstStyle>
            <a:lvl1pPr marL="342900" indent="-342900" algn="l" defTabSz="914400" rtl="0" eaLnBrk="1" latinLnBrk="0" hangingPunct="1">
              <a:spcBef>
                <a:spcPct val="20000"/>
              </a:spcBef>
              <a:buClr>
                <a:schemeClr val="tx2"/>
              </a:buClr>
              <a:buFontTx/>
              <a:buBlip>
                <a:blip r:embed="rId2"/>
              </a:buBlip>
              <a:defRPr sz="2400" kern="1200">
                <a:solidFill>
                  <a:schemeClr val="tx1"/>
                </a:solidFill>
                <a:latin typeface="+mn-lt"/>
                <a:ea typeface="+mn-ea"/>
                <a:cs typeface="+mn-cs"/>
              </a:defRPr>
            </a:lvl1pPr>
            <a:lvl2pPr marL="742950" indent="-285750" algn="l" defTabSz="914400" rtl="0" eaLnBrk="1" latinLnBrk="0" hangingPunct="1">
              <a:spcBef>
                <a:spcPct val="20000"/>
              </a:spcBef>
              <a:buClr>
                <a:schemeClr val="tx2"/>
              </a:buClr>
              <a:buFontTx/>
              <a:buBlip>
                <a:blip r:embed="rId2"/>
              </a:buBlip>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Tx/>
              <a:buBlip>
                <a:blip r:embed="rId2"/>
              </a:buBlip>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Tx/>
              <a:buBlip>
                <a:blip r:embed="rId2"/>
              </a:buBlip>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Tx/>
              <a:buBlip>
                <a:blip r:embed="rId2"/>
              </a:buBlip>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Full-service location advisory and economic development consulting firm based in Dallas with 29 global affiliate offices </a:t>
            </a:r>
          </a:p>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One of the largest independent site selection firms in the United States with 29 full-time employees</a:t>
            </a:r>
          </a:p>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Provides economic development consulting services through the corporate lens</a:t>
            </a:r>
          </a:p>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500+ completed corporate projects</a:t>
            </a:r>
          </a:p>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50+ completed economic development projects</a:t>
            </a:r>
          </a:p>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$2.0B+ in economic incentives negotiated </a:t>
            </a:r>
          </a:p>
          <a:p>
            <a:pPr>
              <a:spcBef>
                <a:spcPts val="1200"/>
              </a:spcBef>
              <a:spcAft>
                <a:spcPts val="1200"/>
              </a:spcAft>
              <a:buClr>
                <a:srgbClr val="003479"/>
              </a:buClr>
              <a:buSzPct val="100000"/>
              <a:buFont typeface="Wingdings 3" panose="05040102010807070707" pitchFamily="18" charset="2"/>
              <a:buChar char="}"/>
            </a:pPr>
            <a:r>
              <a:rPr lang="en-US" sz="1800" dirty="0">
                <a:latin typeface="Gill Sans MT" panose="020B0502020104020203" pitchFamily="34" charset="0"/>
              </a:rPr>
              <a:t>$2.0B+ in real estate transactions negotiated </a:t>
            </a:r>
          </a:p>
        </p:txBody>
      </p:sp>
      <p:grpSp>
        <p:nvGrpSpPr>
          <p:cNvPr id="13" name="Group 12"/>
          <p:cNvGrpSpPr/>
          <p:nvPr/>
        </p:nvGrpSpPr>
        <p:grpSpPr>
          <a:xfrm>
            <a:off x="6325923" y="1308336"/>
            <a:ext cx="2887034" cy="4730151"/>
            <a:chOff x="6325923" y="1308336"/>
            <a:chExt cx="2887034" cy="4730151"/>
          </a:xfrm>
        </p:grpSpPr>
        <p:grpSp>
          <p:nvGrpSpPr>
            <p:cNvPr id="14" name="Group 13"/>
            <p:cNvGrpSpPr/>
            <p:nvPr/>
          </p:nvGrpSpPr>
          <p:grpSpPr>
            <a:xfrm>
              <a:off x="6325923" y="1308336"/>
              <a:ext cx="2602408" cy="4730151"/>
              <a:chOff x="6325923" y="1308336"/>
              <a:chExt cx="2602408" cy="4730151"/>
            </a:xfrm>
          </p:grpSpPr>
          <p:sp>
            <p:nvSpPr>
              <p:cNvPr id="23" name="Rectangle 22"/>
              <p:cNvSpPr/>
              <p:nvPr/>
            </p:nvSpPr>
            <p:spPr>
              <a:xfrm>
                <a:off x="6326186" y="1621762"/>
                <a:ext cx="2602145" cy="4416725"/>
              </a:xfrm>
              <a:prstGeom prst="rect">
                <a:avLst/>
              </a:prstGeom>
              <a:solidFill>
                <a:schemeClr val="bg1"/>
              </a:solidFill>
              <a:ln>
                <a:solidFill>
                  <a:srgbClr val="0034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6325923" y="1308336"/>
                <a:ext cx="2602145" cy="322057"/>
              </a:xfrm>
              <a:prstGeom prst="rect">
                <a:avLst/>
              </a:prstGeom>
              <a:solidFill>
                <a:srgbClr val="003479"/>
              </a:solidFill>
              <a:ln>
                <a:solidFill>
                  <a:srgbClr val="0034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SCOPE OF SERVICES</a:t>
                </a:r>
              </a:p>
            </p:txBody>
          </p:sp>
        </p:gr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7452" y="1903915"/>
              <a:ext cx="734577" cy="724783"/>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8078" y="2859285"/>
              <a:ext cx="749047" cy="749047"/>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3174" y="3838919"/>
              <a:ext cx="778229" cy="778229"/>
            </a:xfrm>
            <a:prstGeom prst="rect">
              <a:avLst/>
            </a:prstGeom>
          </p:spPr>
        </p:pic>
        <p:sp>
          <p:nvSpPr>
            <p:cNvPr id="18" name="TextBox 17"/>
            <p:cNvSpPr txBox="1"/>
            <p:nvPr/>
          </p:nvSpPr>
          <p:spPr>
            <a:xfrm>
              <a:off x="7362029" y="1987746"/>
              <a:ext cx="1831554" cy="523220"/>
            </a:xfrm>
            <a:prstGeom prst="rect">
              <a:avLst/>
            </a:prstGeom>
            <a:noFill/>
          </p:spPr>
          <p:txBody>
            <a:bodyPr wrap="square" rtlCol="0">
              <a:spAutoFit/>
            </a:bodyPr>
            <a:lstStyle/>
            <a:p>
              <a:r>
                <a:rPr lang="en-US" sz="1400" dirty="0">
                  <a:latin typeface="Gill Sans MT" panose="020B0502020104020203" pitchFamily="34" charset="0"/>
                </a:rPr>
                <a:t>LOCATION ADVISORY</a:t>
              </a:r>
            </a:p>
          </p:txBody>
        </p:sp>
        <p:sp>
          <p:nvSpPr>
            <p:cNvPr id="19" name="TextBox 18"/>
            <p:cNvSpPr txBox="1"/>
            <p:nvPr/>
          </p:nvSpPr>
          <p:spPr>
            <a:xfrm>
              <a:off x="7362029" y="2969478"/>
              <a:ext cx="1831554" cy="523220"/>
            </a:xfrm>
            <a:prstGeom prst="rect">
              <a:avLst/>
            </a:prstGeom>
            <a:noFill/>
          </p:spPr>
          <p:txBody>
            <a:bodyPr wrap="square" rtlCol="0">
              <a:spAutoFit/>
            </a:bodyPr>
            <a:lstStyle/>
            <a:p>
              <a:r>
                <a:rPr lang="en-US" sz="1400" dirty="0">
                  <a:latin typeface="Gill Sans MT" panose="020B0502020104020203" pitchFamily="34" charset="0"/>
                </a:rPr>
                <a:t>ECONOMIC </a:t>
              </a:r>
            </a:p>
            <a:p>
              <a:r>
                <a:rPr lang="en-US" sz="1400" dirty="0">
                  <a:latin typeface="Gill Sans MT" panose="020B0502020104020203" pitchFamily="34" charset="0"/>
                </a:rPr>
                <a:t>INCENTIVES</a:t>
              </a:r>
            </a:p>
          </p:txBody>
        </p:sp>
        <p:sp>
          <p:nvSpPr>
            <p:cNvPr id="20" name="TextBox 19"/>
            <p:cNvSpPr txBox="1"/>
            <p:nvPr/>
          </p:nvSpPr>
          <p:spPr>
            <a:xfrm>
              <a:off x="7362029" y="3951218"/>
              <a:ext cx="1831554" cy="738664"/>
            </a:xfrm>
            <a:prstGeom prst="rect">
              <a:avLst/>
            </a:prstGeom>
            <a:noFill/>
          </p:spPr>
          <p:txBody>
            <a:bodyPr wrap="square" rtlCol="0">
              <a:spAutoFit/>
            </a:bodyPr>
            <a:lstStyle/>
            <a:p>
              <a:r>
                <a:rPr lang="en-US" sz="1400" dirty="0">
                  <a:latin typeface="Gill Sans MT" panose="020B0502020104020203" pitchFamily="34" charset="0"/>
                </a:rPr>
                <a:t>CORPORATE</a:t>
              </a:r>
            </a:p>
            <a:p>
              <a:r>
                <a:rPr lang="en-US" sz="1400" dirty="0">
                  <a:latin typeface="Gill Sans MT" panose="020B0502020104020203" pitchFamily="34" charset="0"/>
                </a:rPr>
                <a:t>REAL ESTATE</a:t>
              </a:r>
            </a:p>
            <a:p>
              <a:endParaRPr lang="en-US" sz="1400" dirty="0">
                <a:latin typeface="Gill Sans MT" panose="020B0502020104020203" pitchFamily="34" charset="0"/>
              </a:endParaRPr>
            </a:p>
          </p:txBody>
        </p:sp>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7452" y="4847734"/>
              <a:ext cx="804904" cy="804904"/>
            </a:xfrm>
            <a:prstGeom prst="rect">
              <a:avLst/>
            </a:prstGeom>
          </p:spPr>
        </p:pic>
        <p:sp>
          <p:nvSpPr>
            <p:cNvPr id="22" name="TextBox 21"/>
            <p:cNvSpPr txBox="1"/>
            <p:nvPr/>
          </p:nvSpPr>
          <p:spPr>
            <a:xfrm>
              <a:off x="7381403" y="4882152"/>
              <a:ext cx="1831554" cy="984885"/>
            </a:xfrm>
            <a:prstGeom prst="rect">
              <a:avLst/>
            </a:prstGeom>
            <a:noFill/>
          </p:spPr>
          <p:txBody>
            <a:bodyPr wrap="square" rtlCol="0">
              <a:spAutoFit/>
            </a:bodyPr>
            <a:lstStyle/>
            <a:p>
              <a:r>
                <a:rPr lang="en-US" sz="1400" dirty="0">
                  <a:latin typeface="Gill Sans MT" panose="020B0502020104020203" pitchFamily="34" charset="0"/>
                </a:rPr>
                <a:t>ECONOMIC</a:t>
              </a:r>
            </a:p>
            <a:p>
              <a:r>
                <a:rPr lang="en-US" sz="1400" dirty="0">
                  <a:latin typeface="Gill Sans MT" panose="020B0502020104020203" pitchFamily="34" charset="0"/>
                </a:rPr>
                <a:t>DEVELOPMENT</a:t>
              </a:r>
            </a:p>
            <a:p>
              <a:r>
                <a:rPr lang="en-US" sz="1400" dirty="0">
                  <a:latin typeface="Gill Sans MT" panose="020B0502020104020203" pitchFamily="34" charset="0"/>
                </a:rPr>
                <a:t>CONSULTING</a:t>
              </a:r>
            </a:p>
            <a:p>
              <a:endParaRPr lang="en-US" sz="1400" dirty="0">
                <a:latin typeface="Gill Sans MT" panose="020B0502020104020203" pitchFamily="34" charset="0"/>
              </a:endParaRPr>
            </a:p>
          </p:txBody>
        </p:sp>
      </p:grpSp>
    </p:spTree>
    <p:extLst>
      <p:ext uri="{BB962C8B-B14F-4D97-AF65-F5344CB8AC3E}">
        <p14:creationId xmlns:p14="http://schemas.microsoft.com/office/powerpoint/2010/main" val="417980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25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8" dur="250" fill="hold"/>
                                        <p:tgtEl>
                                          <p:spTgt spid="1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 calcmode="lin" valueType="num">
                                      <p:cBhvr additive="base">
                                        <p:cTn id="11" dur="250" fill="hold"/>
                                        <p:tgtEl>
                                          <p:spTgt spid="12">
                                            <p:txEl>
                                              <p:pRg st="1" end="1"/>
                                            </p:txEl>
                                          </p:spTgt>
                                        </p:tgtEl>
                                        <p:attrNameLst>
                                          <p:attrName>ppt_x</p:attrName>
                                        </p:attrNameLst>
                                      </p:cBhvr>
                                      <p:tavLst>
                                        <p:tav tm="0">
                                          <p:val>
                                            <p:strVal val="0-#ppt_w/2"/>
                                          </p:val>
                                        </p:tav>
                                        <p:tav tm="100000">
                                          <p:val>
                                            <p:strVal val="#ppt_x"/>
                                          </p:val>
                                        </p:tav>
                                      </p:tavLst>
                                    </p:anim>
                                    <p:anim calcmode="lin" valueType="num">
                                      <p:cBhvr additive="base">
                                        <p:cTn id="12" dur="250" fill="hold"/>
                                        <p:tgtEl>
                                          <p:spTgt spid="1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 calcmode="lin" valueType="num">
                                      <p:cBhvr additive="base">
                                        <p:cTn id="15" dur="25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16" dur="250" fill="hold"/>
                                        <p:tgtEl>
                                          <p:spTgt spid="1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 calcmode="lin" valueType="num">
                                      <p:cBhvr additive="base">
                                        <p:cTn id="19" dur="250" fill="hold"/>
                                        <p:tgtEl>
                                          <p:spTgt spid="12">
                                            <p:txEl>
                                              <p:pRg st="3" end="3"/>
                                            </p:txEl>
                                          </p:spTgt>
                                        </p:tgtEl>
                                        <p:attrNameLst>
                                          <p:attrName>ppt_x</p:attrName>
                                        </p:attrNameLst>
                                      </p:cBhvr>
                                      <p:tavLst>
                                        <p:tav tm="0">
                                          <p:val>
                                            <p:strVal val="0-#ppt_w/2"/>
                                          </p:val>
                                        </p:tav>
                                        <p:tav tm="100000">
                                          <p:val>
                                            <p:strVal val="#ppt_x"/>
                                          </p:val>
                                        </p:tav>
                                      </p:tavLst>
                                    </p:anim>
                                    <p:anim calcmode="lin" valueType="num">
                                      <p:cBhvr additive="base">
                                        <p:cTn id="20" dur="250" fill="hold"/>
                                        <p:tgtEl>
                                          <p:spTgt spid="1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anim calcmode="lin" valueType="num">
                                      <p:cBhvr additive="base">
                                        <p:cTn id="23" dur="250" fill="hold"/>
                                        <p:tgtEl>
                                          <p:spTgt spid="12">
                                            <p:txEl>
                                              <p:pRg st="4" end="4"/>
                                            </p:txEl>
                                          </p:spTgt>
                                        </p:tgtEl>
                                        <p:attrNameLst>
                                          <p:attrName>ppt_x</p:attrName>
                                        </p:attrNameLst>
                                      </p:cBhvr>
                                      <p:tavLst>
                                        <p:tav tm="0">
                                          <p:val>
                                            <p:strVal val="0-#ppt_w/2"/>
                                          </p:val>
                                        </p:tav>
                                        <p:tav tm="100000">
                                          <p:val>
                                            <p:strVal val="#ppt_x"/>
                                          </p:val>
                                        </p:tav>
                                      </p:tavLst>
                                    </p:anim>
                                    <p:anim calcmode="lin" valueType="num">
                                      <p:cBhvr additive="base">
                                        <p:cTn id="24" dur="250" fill="hold"/>
                                        <p:tgtEl>
                                          <p:spTgt spid="12">
                                            <p:txEl>
                                              <p:pRg st="4" end="4"/>
                                            </p:txEl>
                                          </p:spTgt>
                                        </p:tgtEl>
                                        <p:attrNameLst>
                                          <p:attrName>ppt_y</p:attrName>
                                        </p:attrNameLst>
                                      </p:cBhvr>
                                      <p:tavLst>
                                        <p:tav tm="0">
                                          <p:val>
                                            <p:strVal val="#ppt_y"/>
                                          </p:val>
                                        </p:tav>
                                        <p:tav tm="100000">
                                          <p:val>
                                            <p:strVal val="#ppt_y"/>
                                          </p:val>
                                        </p:tav>
                                      </p:tavLst>
                                    </p:anim>
                                  </p:childTnLst>
                                </p:cTn>
                              </p:par>
                            </p:childTnLst>
                          </p:cTn>
                        </p:par>
                        <p:par>
                          <p:cTn id="25" fill="hold">
                            <p:stCondLst>
                              <p:cond delay="250"/>
                            </p:stCondLst>
                            <p:childTnLst>
                              <p:par>
                                <p:cTn id="26" presetID="2" presetClass="entr" presetSubtype="8" fill="hold" grpId="0" nodeType="afterEffect">
                                  <p:stCondLst>
                                    <p:cond delay="0"/>
                                  </p:stCondLst>
                                  <p:childTnLst>
                                    <p:set>
                                      <p:cBhvr>
                                        <p:cTn id="27" dur="1" fill="hold">
                                          <p:stCondLst>
                                            <p:cond delay="0"/>
                                          </p:stCondLst>
                                        </p:cTn>
                                        <p:tgtEl>
                                          <p:spTgt spid="12">
                                            <p:txEl>
                                              <p:pRg st="5" end="5"/>
                                            </p:txEl>
                                          </p:spTgt>
                                        </p:tgtEl>
                                        <p:attrNameLst>
                                          <p:attrName>style.visibility</p:attrName>
                                        </p:attrNameLst>
                                      </p:cBhvr>
                                      <p:to>
                                        <p:strVal val="visible"/>
                                      </p:to>
                                    </p:set>
                                    <p:anim calcmode="lin" valueType="num">
                                      <p:cBhvr additive="base">
                                        <p:cTn id="28" dur="250" fill="hold"/>
                                        <p:tgtEl>
                                          <p:spTgt spid="12">
                                            <p:txEl>
                                              <p:pRg st="5" end="5"/>
                                            </p:txEl>
                                          </p:spTgt>
                                        </p:tgtEl>
                                        <p:attrNameLst>
                                          <p:attrName>ppt_x</p:attrName>
                                        </p:attrNameLst>
                                      </p:cBhvr>
                                      <p:tavLst>
                                        <p:tav tm="0">
                                          <p:val>
                                            <p:strVal val="0-#ppt_w/2"/>
                                          </p:val>
                                        </p:tav>
                                        <p:tav tm="100000">
                                          <p:val>
                                            <p:strVal val="#ppt_x"/>
                                          </p:val>
                                        </p:tav>
                                      </p:tavLst>
                                    </p:anim>
                                    <p:anim calcmode="lin" valueType="num">
                                      <p:cBhvr additive="base">
                                        <p:cTn id="29" dur="250" fill="hold"/>
                                        <p:tgtEl>
                                          <p:spTgt spid="12">
                                            <p:txEl>
                                              <p:pRg st="5" end="5"/>
                                            </p:txEl>
                                          </p:spTgt>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 presetClass="entr" presetSubtype="8" fill="hold" grpId="0" nodeType="after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anim calcmode="lin" valueType="num">
                                      <p:cBhvr additive="base">
                                        <p:cTn id="33" dur="250" fill="hold"/>
                                        <p:tgtEl>
                                          <p:spTgt spid="12">
                                            <p:txEl>
                                              <p:pRg st="6" end="6"/>
                                            </p:txEl>
                                          </p:spTgt>
                                        </p:tgtEl>
                                        <p:attrNameLst>
                                          <p:attrName>ppt_x</p:attrName>
                                        </p:attrNameLst>
                                      </p:cBhvr>
                                      <p:tavLst>
                                        <p:tav tm="0">
                                          <p:val>
                                            <p:strVal val="0-#ppt_w/2"/>
                                          </p:val>
                                        </p:tav>
                                        <p:tav tm="100000">
                                          <p:val>
                                            <p:strVal val="#ppt_x"/>
                                          </p:val>
                                        </p:tav>
                                      </p:tavLst>
                                    </p:anim>
                                    <p:anim calcmode="lin" valueType="num">
                                      <p:cBhvr additive="base">
                                        <p:cTn id="34" dur="250" fill="hold"/>
                                        <p:tgtEl>
                                          <p:spTgt spid="1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5</a:t>
            </a:fld>
            <a:endParaRPr lang="en-US" dirty="0"/>
          </a:p>
        </p:txBody>
      </p:sp>
      <p:sp>
        <p:nvSpPr>
          <p:cNvPr id="5" name="Title 1"/>
          <p:cNvSpPr>
            <a:spLocks noGrp="1"/>
          </p:cNvSpPr>
          <p:nvPr>
            <p:ph type="title"/>
          </p:nvPr>
        </p:nvSpPr>
        <p:spPr>
          <a:xfrm>
            <a:off x="211874" y="399550"/>
            <a:ext cx="8703526" cy="583589"/>
          </a:xfrm>
        </p:spPr>
        <p:txBody>
          <a:bodyPr>
            <a:normAutofit fontScale="90000"/>
          </a:bodyPr>
          <a:lstStyle/>
          <a:p>
            <a:r>
              <a:rPr lang="en-US" dirty="0">
                <a:solidFill>
                  <a:schemeClr val="bg1"/>
                </a:solidFill>
                <a:latin typeface="Gill Sans MT" panose="020B0502020104020203" pitchFamily="34" charset="0"/>
              </a:rPr>
              <a:t>DIVERSIFIED EXPERIENCE</a:t>
            </a:r>
            <a:r>
              <a:rPr lang="en-US" sz="2400" dirty="0">
                <a:solidFill>
                  <a:schemeClr val="bg1"/>
                </a:solidFill>
                <a:latin typeface="Gill Sans MT" panose="020B0502020104020203" pitchFamily="34" charset="0"/>
              </a:rPr>
              <a:t/>
            </a:r>
            <a:br>
              <a:rPr lang="en-US" sz="2400"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CUSTOMIZED SOLUTIONS ACROSS ALL INDUSTRY SECTORS</a:t>
            </a:r>
            <a:endParaRPr lang="en-US" sz="2400" dirty="0">
              <a:solidFill>
                <a:schemeClr val="bg1"/>
              </a:solidFill>
              <a:latin typeface="Gill Sans MT" panose="020B0502020104020203" pitchFamily="34" charset="0"/>
            </a:endParaRPr>
          </a:p>
        </p:txBody>
      </p:sp>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1181" y="1264606"/>
            <a:ext cx="825824" cy="498798"/>
          </a:xfrm>
          <a:prstGeom prst="rect">
            <a:avLst/>
          </a:prstGeom>
        </p:spPr>
      </p:pic>
      <p:pic>
        <p:nvPicPr>
          <p:cNvPr id="60" name="Picture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04" y="2034360"/>
            <a:ext cx="840204" cy="253182"/>
          </a:xfrm>
          <a:prstGeom prst="rect">
            <a:avLst/>
          </a:prstGeom>
        </p:spPr>
      </p:pic>
      <p:pic>
        <p:nvPicPr>
          <p:cNvPr id="61" name="Picture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1937" y="4857769"/>
            <a:ext cx="641675" cy="687019"/>
          </a:xfrm>
          <a:prstGeom prst="rect">
            <a:avLst/>
          </a:prstGeom>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4258" y="2016425"/>
            <a:ext cx="1009940" cy="239693"/>
          </a:xfrm>
          <a:prstGeom prst="rect">
            <a:avLst/>
          </a:prstGeom>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67113" y="3456735"/>
            <a:ext cx="775438" cy="390821"/>
          </a:xfrm>
          <a:prstGeom prst="rect">
            <a:avLst/>
          </a:prstGeom>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7177" y="1213749"/>
            <a:ext cx="1041775" cy="376428"/>
          </a:xfrm>
          <a:prstGeom prst="rect">
            <a:avLst/>
          </a:prstGeom>
        </p:spPr>
      </p:pic>
      <p:pic>
        <p:nvPicPr>
          <p:cNvPr id="65" name="Picture 6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84279" y="1905502"/>
            <a:ext cx="555527" cy="555527"/>
          </a:xfrm>
          <a:prstGeom prst="rect">
            <a:avLst/>
          </a:prstGeom>
        </p:spPr>
      </p:pic>
      <p:pic>
        <p:nvPicPr>
          <p:cNvPr id="66" name="Picture 13" descr="header_logo2"/>
          <p:cNvPicPr>
            <a:picLocks noChangeAspect="1" noChangeArrowheads="1"/>
          </p:cNvPicPr>
          <p:nvPr/>
        </p:nvPicPr>
        <p:blipFill>
          <a:blip r:embed="rId9" cstate="print"/>
          <a:srcRect/>
          <a:stretch>
            <a:fillRect/>
          </a:stretch>
        </p:blipFill>
        <p:spPr bwMode="auto">
          <a:xfrm>
            <a:off x="1503453" y="3429000"/>
            <a:ext cx="950745" cy="359005"/>
          </a:xfrm>
          <a:prstGeom prst="rect">
            <a:avLst/>
          </a:prstGeom>
          <a:noFill/>
          <a:ln w="9525">
            <a:noFill/>
            <a:miter lim="800000"/>
            <a:headEnd/>
            <a:tailEnd/>
          </a:ln>
        </p:spPr>
      </p:pic>
      <p:pic>
        <p:nvPicPr>
          <p:cNvPr id="67" name="Picture 10" descr="http://www.sitel-india.com/images/sitel_logo.gif"/>
          <p:cNvPicPr>
            <a:picLocks noChangeAspect="1" noChangeArrowheads="1"/>
          </p:cNvPicPr>
          <p:nvPr/>
        </p:nvPicPr>
        <p:blipFill>
          <a:blip r:embed="rId10" cstate="print"/>
          <a:srcRect/>
          <a:stretch>
            <a:fillRect/>
          </a:stretch>
        </p:blipFill>
        <p:spPr bwMode="auto">
          <a:xfrm>
            <a:off x="7885822" y="4156432"/>
            <a:ext cx="835017" cy="497692"/>
          </a:xfrm>
          <a:prstGeom prst="rect">
            <a:avLst/>
          </a:prstGeom>
          <a:noFill/>
          <a:ln w="9525">
            <a:noFill/>
            <a:miter lim="800000"/>
            <a:headEnd/>
            <a:tailEnd/>
          </a:ln>
        </p:spPr>
      </p:pic>
      <p:pic>
        <p:nvPicPr>
          <p:cNvPr id="68" name="Picture 4" descr="http://www.wipro.com/images/corporate/brand/logos/WNC_Logo_HR.jpg"/>
          <p:cNvPicPr>
            <a:picLocks noChangeAspect="1" noChangeArrowheads="1"/>
          </p:cNvPicPr>
          <p:nvPr/>
        </p:nvPicPr>
        <p:blipFill>
          <a:blip r:embed="rId11" cstate="print"/>
          <a:srcRect/>
          <a:stretch>
            <a:fillRect/>
          </a:stretch>
        </p:blipFill>
        <p:spPr bwMode="auto">
          <a:xfrm>
            <a:off x="442945" y="4850006"/>
            <a:ext cx="626263" cy="626263"/>
          </a:xfrm>
          <a:prstGeom prst="rect">
            <a:avLst/>
          </a:prstGeom>
          <a:noFill/>
        </p:spPr>
      </p:pic>
      <p:pic>
        <p:nvPicPr>
          <p:cNvPr id="69" name="Picture 8" descr="http://4.bp.blogspot.com/_5warPVyDNPw/TRRM30rmTMI/AAAAAAAAAGQ/_csaKcNvV74/s1600/Logo_Cognizant-794818.png"/>
          <p:cNvPicPr>
            <a:picLocks noChangeAspect="1" noChangeArrowheads="1"/>
          </p:cNvPicPr>
          <p:nvPr/>
        </p:nvPicPr>
        <p:blipFill>
          <a:blip r:embed="rId12" cstate="print"/>
          <a:srcRect/>
          <a:stretch>
            <a:fillRect/>
          </a:stretch>
        </p:blipFill>
        <p:spPr bwMode="auto">
          <a:xfrm>
            <a:off x="5542459" y="4946632"/>
            <a:ext cx="1070769" cy="324003"/>
          </a:xfrm>
          <a:prstGeom prst="rect">
            <a:avLst/>
          </a:prstGeom>
          <a:noFill/>
        </p:spPr>
      </p:pic>
      <p:pic>
        <p:nvPicPr>
          <p:cNvPr id="70" name="Picture 2" descr="http://www.adha.asn.au/Portals/0/Documents/BD%20Logo%20for%20website.jpg"/>
          <p:cNvPicPr>
            <a:picLocks noChangeAspect="1" noChangeArrowheads="1"/>
          </p:cNvPicPr>
          <p:nvPr/>
        </p:nvPicPr>
        <p:blipFill>
          <a:blip r:embed="rId13" cstate="print"/>
          <a:srcRect r="14815"/>
          <a:stretch>
            <a:fillRect/>
          </a:stretch>
        </p:blipFill>
        <p:spPr bwMode="auto">
          <a:xfrm>
            <a:off x="260455" y="4202450"/>
            <a:ext cx="878264" cy="354051"/>
          </a:xfrm>
          <a:prstGeom prst="rect">
            <a:avLst/>
          </a:prstGeom>
          <a:noFill/>
          <a:ln w="9525">
            <a:noFill/>
            <a:miter lim="800000"/>
            <a:headEnd/>
            <a:tailEnd/>
          </a:ln>
        </p:spPr>
      </p:pic>
      <p:pic>
        <p:nvPicPr>
          <p:cNvPr id="71" name="Picture 14" descr="https://encrypted-tbn2.google.com/images?q=tbn:ANd9GcSXiWllT-egSe7Ma6C44qS6zoGGyXmqiLHk4sZnL__IKWoozFk4n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16980" y="5709785"/>
            <a:ext cx="952536" cy="483448"/>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8" descr="http://www.belmont.edu/tt/pdf/53bank_logo.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445028" y="5727881"/>
            <a:ext cx="1242218" cy="405187"/>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p:cNvPicPr>
            <a:picLocks noChangeAspect="1" noChangeArrowheads="1"/>
          </p:cNvPicPr>
          <p:nvPr/>
        </p:nvPicPr>
        <p:blipFill>
          <a:blip r:embed="rId16" cstate="print"/>
          <a:srcRect l="20000" t="20000" r="66251" b="73000"/>
          <a:stretch>
            <a:fillRect/>
          </a:stretch>
        </p:blipFill>
        <p:spPr bwMode="auto">
          <a:xfrm>
            <a:off x="1320486" y="5004735"/>
            <a:ext cx="1284056" cy="408171"/>
          </a:xfrm>
          <a:prstGeom prst="rect">
            <a:avLst/>
          </a:prstGeom>
          <a:noFill/>
          <a:ln w="9525">
            <a:noFill/>
            <a:miter lim="800000"/>
            <a:headEnd/>
            <a:tailEnd/>
          </a:ln>
        </p:spPr>
      </p:pic>
      <p:pic>
        <p:nvPicPr>
          <p:cNvPr id="74" name="Picture 5" descr="country select"/>
          <p:cNvPicPr>
            <a:picLocks noChangeAspect="1" noChangeArrowheads="1"/>
          </p:cNvPicPr>
          <p:nvPr/>
        </p:nvPicPr>
        <p:blipFill>
          <a:blip r:embed="rId17" cstate="print"/>
          <a:srcRect/>
          <a:stretch>
            <a:fillRect/>
          </a:stretch>
        </p:blipFill>
        <p:spPr bwMode="auto">
          <a:xfrm>
            <a:off x="7855906" y="2684358"/>
            <a:ext cx="936373" cy="424738"/>
          </a:xfrm>
          <a:prstGeom prst="rect">
            <a:avLst/>
          </a:prstGeom>
          <a:noFill/>
          <a:ln w="9525">
            <a:noFill/>
            <a:miter lim="800000"/>
            <a:headEnd/>
            <a:tailEnd/>
          </a:ln>
        </p:spPr>
      </p:pic>
      <p:pic>
        <p:nvPicPr>
          <p:cNvPr id="75" name="Picture 8" descr="BCBSA">
            <a:hlinkClick r:id="rId18"/>
          </p:cNvPr>
          <p:cNvPicPr>
            <a:picLocks noChangeAspect="1" noChangeArrowheads="1"/>
          </p:cNvPicPr>
          <p:nvPr/>
        </p:nvPicPr>
        <p:blipFill>
          <a:blip r:embed="rId19" cstate="print"/>
          <a:srcRect/>
          <a:stretch>
            <a:fillRect/>
          </a:stretch>
        </p:blipFill>
        <p:spPr bwMode="auto">
          <a:xfrm>
            <a:off x="3866598" y="4209914"/>
            <a:ext cx="1715699" cy="365320"/>
          </a:xfrm>
          <a:prstGeom prst="rect">
            <a:avLst/>
          </a:prstGeom>
          <a:noFill/>
          <a:ln w="9525">
            <a:noFill/>
            <a:miter lim="800000"/>
            <a:headEnd/>
            <a:tailEnd/>
          </a:ln>
        </p:spPr>
      </p:pic>
      <p:pic>
        <p:nvPicPr>
          <p:cNvPr id="76" name="Picture 9"/>
          <p:cNvPicPr>
            <a:picLocks noChangeAspect="1" noChangeArrowheads="1"/>
          </p:cNvPicPr>
          <p:nvPr/>
        </p:nvPicPr>
        <p:blipFill>
          <a:blip r:embed="rId20" cstate="print"/>
          <a:srcRect l="19376" t="19000" r="64375" b="72000"/>
          <a:stretch>
            <a:fillRect/>
          </a:stretch>
        </p:blipFill>
        <p:spPr bwMode="auto">
          <a:xfrm>
            <a:off x="5441473" y="2003175"/>
            <a:ext cx="1162954" cy="402907"/>
          </a:xfrm>
          <a:prstGeom prst="rect">
            <a:avLst/>
          </a:prstGeom>
          <a:noFill/>
          <a:ln w="9525">
            <a:noFill/>
            <a:miter lim="800000"/>
            <a:headEnd/>
            <a:tailEnd/>
          </a:ln>
        </p:spPr>
      </p:pic>
      <p:pic>
        <p:nvPicPr>
          <p:cNvPr id="77" name="Picture 16" descr="http://www.listphile.com/Fortune_500_Logos/Merck/image/099_merck.jpg"/>
          <p:cNvPicPr>
            <a:picLocks noChangeAspect="1" noChangeArrowheads="1"/>
          </p:cNvPicPr>
          <p:nvPr/>
        </p:nvPicPr>
        <p:blipFill>
          <a:blip r:embed="rId21" cstate="print"/>
          <a:srcRect t="34978" b="35155"/>
          <a:stretch>
            <a:fillRect/>
          </a:stretch>
        </p:blipFill>
        <p:spPr bwMode="auto">
          <a:xfrm>
            <a:off x="123841" y="3429000"/>
            <a:ext cx="1059368" cy="316743"/>
          </a:xfrm>
          <a:prstGeom prst="rect">
            <a:avLst/>
          </a:prstGeom>
          <a:noFill/>
          <a:ln w="9525">
            <a:noFill/>
            <a:miter lim="800000"/>
            <a:headEnd/>
            <a:tailEnd/>
          </a:ln>
        </p:spPr>
      </p:pic>
      <p:pic>
        <p:nvPicPr>
          <p:cNvPr id="78" name="Picture 75" descr="American Red Cross">
            <a:hlinkClick r:id="rId22"/>
          </p:cNvPr>
          <p:cNvPicPr>
            <a:picLocks noChangeAspect="1" noChangeArrowheads="1"/>
          </p:cNvPicPr>
          <p:nvPr/>
        </p:nvPicPr>
        <p:blipFill>
          <a:blip r:embed="rId23" cstate="print"/>
          <a:srcRect/>
          <a:stretch>
            <a:fillRect/>
          </a:stretch>
        </p:blipFill>
        <p:spPr bwMode="auto">
          <a:xfrm>
            <a:off x="6610800" y="2758031"/>
            <a:ext cx="1102483" cy="332702"/>
          </a:xfrm>
          <a:prstGeom prst="rect">
            <a:avLst/>
          </a:prstGeom>
          <a:noFill/>
          <a:ln w="9525">
            <a:noFill/>
            <a:miter lim="800000"/>
            <a:headEnd/>
            <a:tailEnd/>
          </a:ln>
        </p:spPr>
      </p:pic>
      <p:pic>
        <p:nvPicPr>
          <p:cNvPr id="79" name="Picture 2" descr="http://underlabs.ca/img/dummy-images/kronos2.png"/>
          <p:cNvPicPr>
            <a:picLocks noChangeAspect="1" noChangeArrowheads="1"/>
          </p:cNvPicPr>
          <p:nvPr/>
        </p:nvPicPr>
        <p:blipFill rotWithShape="1">
          <a:blip r:embed="rId24">
            <a:extLst>
              <a:ext uri="{28A0092B-C50C-407E-A947-70E740481C1C}">
                <a14:useLocalDpi xmlns:a14="http://schemas.microsoft.com/office/drawing/2010/main" val="0"/>
              </a:ext>
            </a:extLst>
          </a:blip>
          <a:srcRect t="35667" b="36973"/>
          <a:stretch/>
        </p:blipFill>
        <p:spPr bwMode="auto">
          <a:xfrm>
            <a:off x="4139312" y="2764855"/>
            <a:ext cx="1007383" cy="275619"/>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http://blog.al.com/live/ThyssenKrupp_logo.JP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240764" y="5791304"/>
            <a:ext cx="1345140" cy="320409"/>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9" descr="Alltel is owner and operator of the nation's largest wireless network and has nearly 12 million wireless customers.">
            <a:hlinkClick r:id="rId26"/>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84246" y="3547993"/>
            <a:ext cx="782828" cy="30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55" descr="Windstream Communications">
            <a:hlinkClick r:id="rId28"/>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6791019" y="4926231"/>
            <a:ext cx="939394" cy="39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4" descr="http://www.phemomenon.com/wp-content/uploads/2012/11/McCormick-Logo.jp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2926520" y="4122771"/>
            <a:ext cx="634754" cy="460929"/>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http://www.infiniteunknown.net/wp-content/uploads/2009/10/citibank.jp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6738182" y="1386138"/>
            <a:ext cx="847722" cy="212840"/>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http://www.motortrend.in/carimages/images/mann-hummel.jpg"/>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5831910" y="2691788"/>
            <a:ext cx="468406" cy="465187"/>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6" descr="http://www.macco.ca/files/blocks_image_2_1.png"/>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5113477" y="5670527"/>
            <a:ext cx="768069" cy="52934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http://upload.wikimedia.org/wikipedia/commons/thumb/d/d6/General_Motors_logo.svg/261px-General_Motors_logo.svg.png"/>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6932723" y="3443623"/>
            <a:ext cx="546870" cy="54687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6" descr="http://www.cmu.edu/career/employers/partners/Boeing_logo_blue.pn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780162" y="4241580"/>
            <a:ext cx="1486552" cy="339481"/>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 descr="http://meitav.ro/wp-content/uploads/2013/07/LogoSABERTok1.jpg"/>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454967" y="4209914"/>
            <a:ext cx="988522" cy="318559"/>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http://www.dividend.com/blog/wp-content/uploads/storypics/ww-grainger.jpg"/>
          <p:cNvPicPr>
            <a:picLocks noChangeAspect="1" noChangeArrowheads="1"/>
          </p:cNvPicPr>
          <p:nvPr/>
        </p:nvPicPr>
        <p:blipFill rotWithShape="1">
          <a:blip r:embed="rId37" cstate="print">
            <a:extLst>
              <a:ext uri="{28A0092B-C50C-407E-A947-70E740481C1C}">
                <a14:useLocalDpi xmlns:a14="http://schemas.microsoft.com/office/drawing/2010/main" val="0"/>
              </a:ext>
            </a:extLst>
          </a:blip>
          <a:srcRect t="31401" b="30055"/>
          <a:stretch/>
        </p:blipFill>
        <p:spPr bwMode="auto">
          <a:xfrm>
            <a:off x="4183290" y="1380232"/>
            <a:ext cx="1016655" cy="313489"/>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descr="http://www.compositesw.com/images/uploads/client_logos/Novartis_new_color.jpg"/>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7772249" y="5744493"/>
            <a:ext cx="1266091" cy="305892"/>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4" descr="http://diversitymbamagazine.com/wp-content/uploads/2012/08/mastercard_logo.jpg"/>
          <p:cNvPicPr>
            <a:picLocks noChangeAspect="1" noChangeArrowheads="1"/>
          </p:cNvPicPr>
          <p:nvPr/>
        </p:nvPicPr>
        <p:blipFill rotWithShape="1">
          <a:blip r:embed="rId39" cstate="print">
            <a:extLst>
              <a:ext uri="{28A0092B-C50C-407E-A947-70E740481C1C}">
                <a14:useLocalDpi xmlns:a14="http://schemas.microsoft.com/office/drawing/2010/main" val="0"/>
              </a:ext>
            </a:extLst>
          </a:blip>
          <a:srcRect t="18715" b="15198"/>
          <a:stretch/>
        </p:blipFill>
        <p:spPr bwMode="auto">
          <a:xfrm>
            <a:off x="7965726" y="1982450"/>
            <a:ext cx="746423" cy="49329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http://images.forbes.com/media/lists/companies/kone_200x200.jpg"/>
          <p:cNvPicPr>
            <a:picLocks noChangeAspect="1" noChangeArrowheads="1"/>
          </p:cNvPicPr>
          <p:nvPr/>
        </p:nvPicPr>
        <p:blipFill rotWithShape="1">
          <a:blip r:embed="rId40" cstate="print">
            <a:extLst>
              <a:ext uri="{28A0092B-C50C-407E-A947-70E740481C1C}">
                <a14:useLocalDpi xmlns:a14="http://schemas.microsoft.com/office/drawing/2010/main" val="0"/>
              </a:ext>
            </a:extLst>
          </a:blip>
          <a:srcRect t="16180" b="26652"/>
          <a:stretch/>
        </p:blipFill>
        <p:spPr bwMode="auto">
          <a:xfrm>
            <a:off x="2917067" y="2643825"/>
            <a:ext cx="821994" cy="469922"/>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8" descr="DISH"/>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8036698" y="3571959"/>
            <a:ext cx="604478" cy="255414"/>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6" descr="http://www.beveragedaily.com/var/plain_site/storage/images/publications/food-beverage-nutrition/beveragedaily.com/financial/glanbia-builds-us-beverage-expertise-to-ride-whey-protein-wave/7196723-1-eng-GB/Glanbia-builds-US-beverage-expertise-to-ride-whey-protein-wave.jpg"/>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7908204" y="4867362"/>
            <a:ext cx="919932" cy="45828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2" descr="http://ww1.prweb.com/prfiles/2009/07/06/576338/0_Heeltrilogy.JPG"/>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4201037" y="4981435"/>
            <a:ext cx="1046819" cy="391334"/>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8" descr="http://acceleratemn.com/wp-content/uploads/2012/03/principal%2Bfinancial.jpg"/>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2931727" y="3465209"/>
            <a:ext cx="651885" cy="419610"/>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14" descr="http://resources.troux.com/Portals/44608/images/usaa%20logo.jpg"/>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3038707" y="1785235"/>
            <a:ext cx="582568" cy="597327"/>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http://www.wpcu.coop/Images/MemberMatters/2012%20September/NationWideInsurance_logo.jpg"/>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204788" y="5766214"/>
            <a:ext cx="1136680" cy="284170"/>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http://www.bushtrucks.com/app/webroot/img/upload/1262989051_BimboBakerieslogo.jpg"/>
          <p:cNvPicPr>
            <a:picLocks noChangeAspect="1"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1535235" y="2658191"/>
            <a:ext cx="858163" cy="474851"/>
          </a:xfrm>
          <a:prstGeom prst="rect">
            <a:avLst/>
          </a:prstGeom>
          <a:noFill/>
        </p:spPr>
      </p:pic>
      <p:pic>
        <p:nvPicPr>
          <p:cNvPr id="101" name="Picture 2" descr="File:PapaJohns.svg"/>
          <p:cNvPicPr>
            <a:picLocks noChangeAspect="1" noChangeArrowheads="1"/>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187737" y="1165946"/>
            <a:ext cx="992074" cy="610507"/>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4" descr="File:Adidas Logo.svg"/>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1577592" y="1220160"/>
            <a:ext cx="743272" cy="502078"/>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6" descr="https://upload.wikimedia.org/wikipedia/en/7/77/Cabelas-Logo.png"/>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4128835" y="1967611"/>
            <a:ext cx="1028338" cy="29226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8" descr="http://www.emlerswimschool.com/assets/images/sm_blg_placeholder.png"/>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5632996" y="1193356"/>
            <a:ext cx="779909" cy="578902"/>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10" descr="https://upload.wikimedia.org/wikipedia/en/thumb/e/ed/Ryder.svg/1280px-Ryder.svg.png"/>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156236" y="2735282"/>
            <a:ext cx="1055075" cy="288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45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6</a:t>
            </a:fld>
            <a:endParaRPr lang="en-US" dirty="0"/>
          </a:p>
        </p:txBody>
      </p:sp>
      <p:sp>
        <p:nvSpPr>
          <p:cNvPr id="5" name="Title 1"/>
          <p:cNvSpPr>
            <a:spLocks noGrp="1"/>
          </p:cNvSpPr>
          <p:nvPr>
            <p:ph type="title"/>
          </p:nvPr>
        </p:nvSpPr>
        <p:spPr>
          <a:xfrm>
            <a:off x="200302" y="356119"/>
            <a:ext cx="8703526" cy="583589"/>
          </a:xfrm>
        </p:spPr>
        <p:txBody>
          <a:bodyPr>
            <a:normAutofit fontScale="90000"/>
          </a:bodyPr>
          <a:lstStyle/>
          <a:p>
            <a:r>
              <a:rPr lang="en-US" dirty="0">
                <a:solidFill>
                  <a:schemeClr val="bg1"/>
                </a:solidFill>
                <a:latin typeface="Gill Sans MT" panose="020B0502020104020203" pitchFamily="34" charset="0"/>
              </a:rPr>
              <a:t>ECONOMIC DEVELOPMENT CONSULTING EXPERIENCE</a:t>
            </a:r>
            <a:br>
              <a:rPr lang="en-US" dirty="0">
                <a:solidFill>
                  <a:schemeClr val="bg1"/>
                </a:solidFill>
                <a:latin typeface="Gill Sans MT" panose="020B0502020104020203" pitchFamily="34" charset="0"/>
              </a:rPr>
            </a:br>
            <a:r>
              <a:rPr lang="en-US" sz="1200" dirty="0">
                <a:solidFill>
                  <a:schemeClr val="bg1"/>
                </a:solidFill>
                <a:latin typeface="Gill Sans MT" panose="020B0502020104020203" pitchFamily="34" charset="0"/>
              </a:rPr>
              <a:t>PROVIDING SOLUTIONS FOR STATE, REGIONAL, LOCAL &amp; UTILITY ECONOMIC DEVELOPMENT</a:t>
            </a:r>
          </a:p>
        </p:txBody>
      </p:sp>
      <p:sp>
        <p:nvSpPr>
          <p:cNvPr id="26" name="TextBox 25"/>
          <p:cNvSpPr txBox="1"/>
          <p:nvPr/>
        </p:nvSpPr>
        <p:spPr>
          <a:xfrm>
            <a:off x="1184160" y="1367031"/>
            <a:ext cx="2134023" cy="646331"/>
          </a:xfrm>
          <a:prstGeom prst="rect">
            <a:avLst/>
          </a:prstGeom>
          <a:noFill/>
        </p:spPr>
        <p:txBody>
          <a:bodyPr wrap="square" rtlCol="0">
            <a:spAutoFit/>
          </a:bodyPr>
          <a:lstStyle/>
          <a:p>
            <a:r>
              <a:rPr lang="en-US" sz="1800" b="1" dirty="0">
                <a:solidFill>
                  <a:schemeClr val="bg1"/>
                </a:solidFill>
                <a:latin typeface="Gill Sans MT" panose="020B0502020104020203" pitchFamily="34" charset="0"/>
                <a:cs typeface="Arial" panose="020B0604020202020204" pitchFamily="34" charset="0"/>
              </a:rPr>
              <a:t>LOCATION</a:t>
            </a:r>
            <a:r>
              <a:rPr lang="en-US" sz="1800" b="1" baseline="0" dirty="0">
                <a:solidFill>
                  <a:schemeClr val="bg1"/>
                </a:solidFill>
                <a:latin typeface="Gill Sans MT" panose="020B0502020104020203" pitchFamily="34" charset="0"/>
                <a:cs typeface="Arial" panose="020B0604020202020204" pitchFamily="34" charset="0"/>
              </a:rPr>
              <a:t> </a:t>
            </a:r>
          </a:p>
          <a:p>
            <a:r>
              <a:rPr lang="en-US" sz="1800" b="1" baseline="0" dirty="0">
                <a:solidFill>
                  <a:schemeClr val="bg1"/>
                </a:solidFill>
                <a:latin typeface="Gill Sans MT" panose="020B0502020104020203" pitchFamily="34" charset="0"/>
                <a:cs typeface="Arial" panose="020B0604020202020204" pitchFamily="34" charset="0"/>
              </a:rPr>
              <a:t>OPTIMIZATION</a:t>
            </a:r>
            <a:endParaRPr lang="en-US" sz="1800" b="1" dirty="0">
              <a:solidFill>
                <a:schemeClr val="bg1"/>
              </a:solidFill>
              <a:latin typeface="Gill Sans MT" panose="020B0502020104020203" pitchFamily="34" charset="0"/>
              <a:cs typeface="Arial" panose="020B0604020202020204" pitchFamily="34" charset="0"/>
            </a:endParaRPr>
          </a:p>
        </p:txBody>
      </p:sp>
      <p:sp>
        <p:nvSpPr>
          <p:cNvPr id="27" name="TextBox 26"/>
          <p:cNvSpPr txBox="1"/>
          <p:nvPr/>
        </p:nvSpPr>
        <p:spPr>
          <a:xfrm>
            <a:off x="3970768" y="1265058"/>
            <a:ext cx="2538413" cy="646331"/>
          </a:xfrm>
          <a:prstGeom prst="rect">
            <a:avLst/>
          </a:prstGeom>
          <a:noFill/>
        </p:spPr>
        <p:txBody>
          <a:bodyPr wrap="square" rtlCol="0">
            <a:spAutoFit/>
          </a:bodyPr>
          <a:lstStyle/>
          <a:p>
            <a:r>
              <a:rPr lang="en-US" sz="1800" b="1" dirty="0">
                <a:solidFill>
                  <a:schemeClr val="bg1"/>
                </a:solidFill>
                <a:latin typeface="Gill Sans MT" panose="020B0502020104020203" pitchFamily="34" charset="0"/>
                <a:cs typeface="Arial" panose="020B0604020202020204" pitchFamily="34" charset="0"/>
              </a:rPr>
              <a:t>NEGOTIATION</a:t>
            </a:r>
          </a:p>
          <a:p>
            <a:r>
              <a:rPr lang="en-US" sz="1800" b="1" dirty="0">
                <a:solidFill>
                  <a:schemeClr val="bg1"/>
                </a:solidFill>
                <a:latin typeface="Gill Sans MT" panose="020B0502020104020203" pitchFamily="34" charset="0"/>
                <a:cs typeface="Arial" panose="020B0604020202020204" pitchFamily="34" charset="0"/>
              </a:rPr>
              <a:t>LEVERAGE</a:t>
            </a:r>
          </a:p>
        </p:txBody>
      </p:sp>
      <p:grpSp>
        <p:nvGrpSpPr>
          <p:cNvPr id="28" name="Group 27"/>
          <p:cNvGrpSpPr/>
          <p:nvPr/>
        </p:nvGrpSpPr>
        <p:grpSpPr>
          <a:xfrm>
            <a:off x="655241" y="1265058"/>
            <a:ext cx="8020526" cy="5091849"/>
            <a:chOff x="854471" y="889109"/>
            <a:chExt cx="8020526" cy="5091849"/>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9958" y="1012823"/>
              <a:ext cx="1287165" cy="573451"/>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381" y="1071377"/>
              <a:ext cx="2167637" cy="456344"/>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9287" y="1497306"/>
              <a:ext cx="1751235" cy="1296369"/>
            </a:xfrm>
            <a:prstGeom prst="rect">
              <a:avLst/>
            </a:prstGeom>
          </p:spPr>
        </p:pic>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0995" y="2984658"/>
              <a:ext cx="1784095" cy="502814"/>
            </a:xfrm>
            <a:prstGeom prst="rect">
              <a:avLst/>
            </a:prstGeom>
          </p:spPr>
        </p:pic>
        <p:pic>
          <p:nvPicPr>
            <p:cNvPr id="33" name="Picture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963" y="5052872"/>
              <a:ext cx="1984005" cy="582262"/>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26755" y="2005492"/>
              <a:ext cx="2002783" cy="682063"/>
            </a:xfrm>
            <a:prstGeom prst="rect">
              <a:avLst/>
            </a:prstGeom>
          </p:spPr>
        </p:pic>
        <p:pic>
          <p:nvPicPr>
            <p:cNvPr id="35" name="Picture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59886" y="2091555"/>
              <a:ext cx="1951413" cy="541517"/>
            </a:xfrm>
            <a:prstGeom prst="rect">
              <a:avLst/>
            </a:prstGeom>
          </p:spPr>
        </p:pic>
        <p:pic>
          <p:nvPicPr>
            <p:cNvPr id="36" name="Picture 35"/>
            <p:cNvPicPr>
              <a:picLocks noChangeAspect="1"/>
            </p:cNvPicPr>
            <p:nvPr/>
          </p:nvPicPr>
          <p:blipFill rotWithShape="1">
            <a:blip r:embed="rId9">
              <a:extLst>
                <a:ext uri="{28A0092B-C50C-407E-A947-70E740481C1C}">
                  <a14:useLocalDpi xmlns:a14="http://schemas.microsoft.com/office/drawing/2010/main" val="0"/>
                </a:ext>
              </a:extLst>
            </a:blip>
            <a:srcRect t="15047" b="31619"/>
            <a:stretch/>
          </p:blipFill>
          <p:spPr>
            <a:xfrm>
              <a:off x="854471" y="3667480"/>
              <a:ext cx="1905000" cy="1015999"/>
            </a:xfrm>
            <a:prstGeom prst="rect">
              <a:avLst/>
            </a:prstGeom>
          </p:spPr>
        </p:pic>
        <p:pic>
          <p:nvPicPr>
            <p:cNvPr id="37" name="Picture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63582" y="4063686"/>
              <a:ext cx="1487168" cy="426289"/>
            </a:xfrm>
            <a:prstGeom prst="rect">
              <a:avLst/>
            </a:prstGeom>
          </p:spPr>
        </p:pic>
        <p:pic>
          <p:nvPicPr>
            <p:cNvPr id="38" name="Picture 3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23790" y="2862672"/>
              <a:ext cx="1767206" cy="746787"/>
            </a:xfrm>
            <a:prstGeom prst="rect">
              <a:avLst/>
            </a:prstGeom>
          </p:spPr>
        </p:pic>
        <p:pic>
          <p:nvPicPr>
            <p:cNvPr id="39" name="Picture 3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95125" y="889109"/>
              <a:ext cx="1250261" cy="820878"/>
            </a:xfrm>
            <a:prstGeom prst="rect">
              <a:avLst/>
            </a:prstGeom>
          </p:spPr>
        </p:pic>
        <p:pic>
          <p:nvPicPr>
            <p:cNvPr id="40" name="Picture 3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50234" y="3882155"/>
              <a:ext cx="1622119" cy="799636"/>
            </a:xfrm>
            <a:prstGeom prst="rect">
              <a:avLst/>
            </a:prstGeom>
          </p:spPr>
        </p:pic>
        <p:pic>
          <p:nvPicPr>
            <p:cNvPr id="41" name="Picture 4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141667" y="2859183"/>
              <a:ext cx="1177758" cy="753765"/>
            </a:xfrm>
            <a:prstGeom prst="rect">
              <a:avLst/>
            </a:prstGeom>
          </p:spPr>
        </p:pic>
        <p:pic>
          <p:nvPicPr>
            <p:cNvPr id="42" name="Picture 41"/>
            <p:cNvPicPr>
              <a:picLocks noChangeAspect="1"/>
            </p:cNvPicPr>
            <p:nvPr/>
          </p:nvPicPr>
          <p:blipFill rotWithShape="1">
            <a:blip r:embed="rId15">
              <a:extLst>
                <a:ext uri="{28A0092B-C50C-407E-A947-70E740481C1C}">
                  <a14:useLocalDpi xmlns:a14="http://schemas.microsoft.com/office/drawing/2010/main" val="0"/>
                </a:ext>
              </a:extLst>
            </a:blip>
            <a:srcRect r="55000" b="51537"/>
            <a:stretch/>
          </p:blipFill>
          <p:spPr>
            <a:xfrm>
              <a:off x="3130733" y="4728933"/>
              <a:ext cx="1236178" cy="1230143"/>
            </a:xfrm>
            <a:prstGeom prst="rect">
              <a:avLst/>
            </a:prstGeom>
          </p:spPr>
        </p:pic>
        <p:pic>
          <p:nvPicPr>
            <p:cNvPr id="43" name="Picture 42"/>
            <p:cNvPicPr>
              <a:picLocks noChangeAspect="1"/>
            </p:cNvPicPr>
            <p:nvPr/>
          </p:nvPicPr>
          <p:blipFill rotWithShape="1">
            <a:blip r:embed="rId16" cstate="print">
              <a:extLst>
                <a:ext uri="{28A0092B-C50C-407E-A947-70E740481C1C}">
                  <a14:useLocalDpi xmlns:a14="http://schemas.microsoft.com/office/drawing/2010/main" val="0"/>
                </a:ext>
              </a:extLst>
            </a:blip>
            <a:srcRect t="8349" b="22103"/>
            <a:stretch/>
          </p:blipFill>
          <p:spPr>
            <a:xfrm>
              <a:off x="920524" y="2898420"/>
              <a:ext cx="1941935" cy="675291"/>
            </a:xfrm>
            <a:prstGeom prst="rect">
              <a:avLst/>
            </a:prstGeom>
          </p:spPr>
        </p:pic>
        <p:pic>
          <p:nvPicPr>
            <p:cNvPr id="44" name="Picture 43"/>
            <p:cNvPicPr>
              <a:picLocks noChangeAspect="1"/>
            </p:cNvPicPr>
            <p:nvPr/>
          </p:nvPicPr>
          <p:blipFill rotWithShape="1">
            <a:blip r:embed="rId17" cstate="print">
              <a:extLst>
                <a:ext uri="{28A0092B-C50C-407E-A947-70E740481C1C}">
                  <a14:useLocalDpi xmlns:a14="http://schemas.microsoft.com/office/drawing/2010/main" val="0"/>
                </a:ext>
              </a:extLst>
            </a:blip>
            <a:srcRect l="13365" t="11067" r="10738" b="5343"/>
            <a:stretch/>
          </p:blipFill>
          <p:spPr>
            <a:xfrm>
              <a:off x="4415734" y="4707049"/>
              <a:ext cx="1735015" cy="1273909"/>
            </a:xfrm>
            <a:prstGeom prst="rect">
              <a:avLst/>
            </a:prstGeom>
          </p:spPr>
        </p:pic>
        <p:pic>
          <p:nvPicPr>
            <p:cNvPr id="45" name="Picture 4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328647" y="4969190"/>
              <a:ext cx="2546350" cy="749626"/>
            </a:xfrm>
            <a:prstGeom prst="rect">
              <a:avLst/>
            </a:prstGeom>
          </p:spPr>
        </p:pic>
      </p:grpSp>
      <p:pic>
        <p:nvPicPr>
          <p:cNvPr id="46" name="Picture 45"/>
          <p:cNvPicPr>
            <a:picLocks noChangeAspect="1"/>
          </p:cNvPicPr>
          <p:nvPr/>
        </p:nvPicPr>
        <p:blipFill rotWithShape="1">
          <a:blip r:embed="rId19" cstate="print">
            <a:extLst>
              <a:ext uri="{28A0092B-C50C-407E-A947-70E740481C1C}">
                <a14:useLocalDpi xmlns:a14="http://schemas.microsoft.com/office/drawing/2010/main" val="0"/>
              </a:ext>
            </a:extLst>
          </a:blip>
          <a:srcRect l="5863" t="15064" r="8552" b="5148"/>
          <a:stretch/>
        </p:blipFill>
        <p:spPr>
          <a:xfrm>
            <a:off x="1132323" y="1338315"/>
            <a:ext cx="1253547" cy="573074"/>
          </a:xfrm>
          <a:prstGeom prst="rect">
            <a:avLst/>
          </a:prstGeom>
        </p:spPr>
      </p:pic>
      <p:pic>
        <p:nvPicPr>
          <p:cNvPr id="47" name="Picture 4" descr="Related image"/>
          <p:cNvPicPr>
            <a:picLocks noChangeAspect="1" noChangeArrowheads="1"/>
          </p:cNvPicPr>
          <p:nvPr/>
        </p:nvPicPr>
        <p:blipFill rotWithShape="1">
          <a:blip r:embed="rId20">
            <a:extLst>
              <a:ext uri="{28A0092B-C50C-407E-A947-70E740481C1C}">
                <a14:useLocalDpi xmlns:a14="http://schemas.microsoft.com/office/drawing/2010/main" val="0"/>
              </a:ext>
            </a:extLst>
          </a:blip>
          <a:srcRect l="15884" r="16996"/>
          <a:stretch/>
        </p:blipFill>
        <p:spPr bwMode="auto">
          <a:xfrm>
            <a:off x="6509181" y="4120785"/>
            <a:ext cx="1344828" cy="845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5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fontScale="92500"/>
          </a:bodyPr>
          <a:lstStyle/>
          <a:p>
            <a:r>
              <a:rPr lang="en-US" dirty="0"/>
              <a:t>OBJECTIVES &amp; SITE SELECTION PROCESS</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solidFill>
                  <a:srgbClr val="003479"/>
                </a:solidFill>
                <a:latin typeface="Gill Sans MT" panose="020B0502020104020203" pitchFamily="34" charset="0"/>
              </a:rPr>
              <a:t>SITE SELECTION GROUP  |  PAGE  </a:t>
            </a:r>
            <a:fld id="{2A43680E-1B61-467A-B567-64B54E3EEC01}" type="slidenum">
              <a:rPr lang="en-US" sz="1200" b="1">
                <a:solidFill>
                  <a:srgbClr val="003479"/>
                </a:solidFill>
                <a:latin typeface="Gill Sans MT" panose="020B0502020104020203" pitchFamily="34" charset="0"/>
              </a:rPr>
              <a:pPr algn="r"/>
              <a:t>7</a:t>
            </a:fld>
            <a:endParaRPr lang="en-US" sz="1200" b="1" dirty="0">
              <a:solidFill>
                <a:srgbClr val="003479"/>
              </a:solidFill>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320837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8</a:t>
            </a:fld>
            <a:endParaRPr lang="en-US" dirty="0"/>
          </a:p>
        </p:txBody>
      </p:sp>
      <p:sp>
        <p:nvSpPr>
          <p:cNvPr id="5" name="Title 1"/>
          <p:cNvSpPr>
            <a:spLocks noGrp="1"/>
          </p:cNvSpPr>
          <p:nvPr>
            <p:ph type="title"/>
          </p:nvPr>
        </p:nvSpPr>
        <p:spPr>
          <a:xfrm>
            <a:off x="228600" y="381000"/>
            <a:ext cx="8686800" cy="609600"/>
          </a:xfrm>
        </p:spPr>
        <p:txBody>
          <a:bodyPr/>
          <a:lstStyle/>
          <a:p>
            <a:r>
              <a:rPr lang="en-US" dirty="0">
                <a:solidFill>
                  <a:schemeClr val="bg1"/>
                </a:solidFill>
                <a:latin typeface="Gill Sans MT" panose="020B0502020104020203" pitchFamily="34" charset="0"/>
              </a:rPr>
              <a:t>OVERALL PROJECT OBJECTIVES</a:t>
            </a:r>
          </a:p>
        </p:txBody>
      </p:sp>
      <p:sp>
        <p:nvSpPr>
          <p:cNvPr id="6" name="TextBox 5"/>
          <p:cNvSpPr txBox="1"/>
          <p:nvPr/>
        </p:nvSpPr>
        <p:spPr>
          <a:xfrm>
            <a:off x="2209800" y="1213979"/>
            <a:ext cx="6387860" cy="3754874"/>
          </a:xfrm>
          <a:prstGeom prst="rect">
            <a:avLst/>
          </a:prstGeom>
          <a:noFill/>
        </p:spPr>
        <p:txBody>
          <a:bodyPr wrap="square" rtlCol="0">
            <a:spAutoFit/>
          </a:bodyPr>
          <a:lstStyle/>
          <a:p>
            <a:pPr marL="285750" lvl="1" indent="-168275">
              <a:spcBef>
                <a:spcPts val="600"/>
              </a:spcBef>
              <a:spcAft>
                <a:spcPts val="600"/>
              </a:spcAft>
              <a:buClr>
                <a:srgbClr val="005596"/>
              </a:buClr>
              <a:buSzPct val="100000"/>
              <a:buFont typeface="Arial" panose="020B0604020202020204" pitchFamily="34" charset="0"/>
              <a:buChar char="•"/>
            </a:pPr>
            <a:r>
              <a:rPr lang="en-US" sz="2200" dirty="0">
                <a:latin typeface="Gill Sans MT" panose="020B0502020104020203" pitchFamily="34" charset="0"/>
              </a:rPr>
              <a:t>Evaluate the community’s competitive positioning for attracting corporate investment with a focus on high-impact projects.</a:t>
            </a:r>
          </a:p>
          <a:p>
            <a:pPr marL="285750" lvl="1" indent="-168275">
              <a:spcBef>
                <a:spcPts val="600"/>
              </a:spcBef>
              <a:spcAft>
                <a:spcPts val="600"/>
              </a:spcAft>
              <a:buClr>
                <a:srgbClr val="005596"/>
              </a:buClr>
              <a:buSzPct val="100000"/>
              <a:buFont typeface="Arial" panose="020B0604020202020204" pitchFamily="34" charset="0"/>
              <a:buChar char="•"/>
            </a:pPr>
            <a:endParaRPr lang="en-US" sz="2200" dirty="0">
              <a:latin typeface="Gill Sans MT" panose="020B0502020104020203" pitchFamily="34" charset="0"/>
            </a:endParaRPr>
          </a:p>
          <a:p>
            <a:pPr marL="285750" lvl="1" indent="-168275">
              <a:spcBef>
                <a:spcPts val="600"/>
              </a:spcBef>
              <a:spcAft>
                <a:spcPts val="600"/>
              </a:spcAft>
              <a:buClr>
                <a:srgbClr val="005596"/>
              </a:buClr>
              <a:buSzPct val="100000"/>
              <a:buFont typeface="Arial" panose="020B0604020202020204" pitchFamily="34" charset="0"/>
              <a:buChar char="•"/>
            </a:pPr>
            <a:r>
              <a:rPr lang="en-US" sz="2200" dirty="0">
                <a:latin typeface="Gill Sans MT" panose="020B0502020104020203" pitchFamily="34" charset="0"/>
              </a:rPr>
              <a:t>Benchmark the Pinellas County against key competitor communities.</a:t>
            </a:r>
          </a:p>
          <a:p>
            <a:pPr marL="285750" lvl="1" indent="-168275">
              <a:spcBef>
                <a:spcPts val="600"/>
              </a:spcBef>
              <a:spcAft>
                <a:spcPts val="600"/>
              </a:spcAft>
              <a:buClr>
                <a:srgbClr val="005596"/>
              </a:buClr>
              <a:buSzPct val="100000"/>
              <a:buFont typeface="Arial" panose="020B0604020202020204" pitchFamily="34" charset="0"/>
              <a:buChar char="•"/>
            </a:pPr>
            <a:endParaRPr lang="en-US" sz="2200" dirty="0">
              <a:latin typeface="Gill Sans MT" panose="020B0502020104020203" pitchFamily="34" charset="0"/>
            </a:endParaRPr>
          </a:p>
          <a:p>
            <a:pPr marL="285750" lvl="1" indent="-168275">
              <a:spcBef>
                <a:spcPts val="600"/>
              </a:spcBef>
              <a:spcAft>
                <a:spcPts val="600"/>
              </a:spcAft>
              <a:buClr>
                <a:srgbClr val="005596"/>
              </a:buClr>
              <a:buSzPct val="100000"/>
              <a:buFont typeface="Arial" panose="020B0604020202020204" pitchFamily="34" charset="0"/>
              <a:buChar char="•"/>
            </a:pPr>
            <a:r>
              <a:rPr lang="en-US" sz="2200" dirty="0">
                <a:latin typeface="Gill Sans MT" panose="020B0502020104020203" pitchFamily="34" charset="0"/>
              </a:rPr>
              <a:t>Identify critical strengths and weaknesses for attracting and sustaining corporate investment.   </a:t>
            </a:r>
          </a:p>
        </p:txBody>
      </p:sp>
      <p:pic>
        <p:nvPicPr>
          <p:cNvPr id="1026" name="Picture 2" descr="Image result for pinellas county economic developm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532" y="1371600"/>
            <a:ext cx="1532838" cy="185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81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04428" y="623634"/>
            <a:ext cx="8763000" cy="705464"/>
          </a:xfrm>
        </p:spPr>
        <p:txBody>
          <a:bodyPr>
            <a:normAutofit fontScale="90000"/>
          </a:bodyPr>
          <a:lstStyle/>
          <a:p>
            <a:pPr lvl="0">
              <a:lnSpc>
                <a:spcPct val="100000"/>
              </a:lnSpc>
              <a:spcBef>
                <a:spcPts val="0"/>
              </a:spcBef>
            </a:pPr>
            <a:r>
              <a:rPr lang="en-US" sz="2400" b="1" dirty="0">
                <a:solidFill>
                  <a:prstClr val="white"/>
                </a:solidFill>
                <a:latin typeface="Gill Sans MT" panose="020B0502020104020203" pitchFamily="34" charset="0"/>
                <a:ea typeface="+mn-ea"/>
                <a:cs typeface="+mn-cs"/>
              </a:rPr>
              <a:t>SITE SELECTION PROCESS</a:t>
            </a:r>
            <a:br>
              <a:rPr lang="en-US" sz="2400" b="1" dirty="0">
                <a:solidFill>
                  <a:prstClr val="white"/>
                </a:solidFill>
                <a:latin typeface="Gill Sans MT" panose="020B0502020104020203" pitchFamily="34" charset="0"/>
                <a:ea typeface="+mn-ea"/>
                <a:cs typeface="+mn-cs"/>
              </a:rPr>
            </a:br>
            <a:r>
              <a:rPr lang="en-US" sz="1100" dirty="0">
                <a:solidFill>
                  <a:prstClr val="white"/>
                </a:solidFill>
                <a:latin typeface="Gill Sans MT" panose="020B0502020104020203" pitchFamily="34" charset="0"/>
                <a:ea typeface="+mn-ea"/>
                <a:cs typeface="+mn-cs"/>
              </a:rPr>
              <a:t>SSG’S ENGAGEMENT WITH PCED IS MEANT TO MIRROR THE STEPS OF AN ACTUAL SITE SELECTION PROJECT</a:t>
            </a:r>
            <a:br>
              <a:rPr lang="en-US" sz="1100" dirty="0">
                <a:solidFill>
                  <a:prstClr val="white"/>
                </a:solidFill>
                <a:latin typeface="Gill Sans MT" panose="020B0502020104020203" pitchFamily="34" charset="0"/>
                <a:ea typeface="+mn-ea"/>
                <a:cs typeface="+mn-cs"/>
              </a:rPr>
            </a:br>
            <a:r>
              <a:rPr lang="en-US" sz="2400" dirty="0">
                <a:solidFill>
                  <a:schemeClr val="bg1"/>
                </a:solidFill>
                <a:latin typeface="Gill Sans MT" panose="020B0502020104020203" pitchFamily="34" charset="0"/>
              </a:rPr>
              <a:t/>
            </a:r>
            <a:br>
              <a:rPr lang="en-US" sz="2400" dirty="0">
                <a:solidFill>
                  <a:schemeClr val="bg1"/>
                </a:solidFill>
                <a:latin typeface="Gill Sans MT" panose="020B0502020104020203" pitchFamily="34" charset="0"/>
              </a:rPr>
            </a:br>
            <a:endParaRPr lang="en-US" sz="2400" dirty="0">
              <a:solidFill>
                <a:schemeClr val="bg1"/>
              </a:solidFill>
              <a:latin typeface="Gill Sans MT" panose="020B0502020104020203" pitchFamily="34" charset="0"/>
            </a:endParaRPr>
          </a:p>
        </p:txBody>
      </p:sp>
      <p:sp>
        <p:nvSpPr>
          <p:cNvPr id="121" name="Slide Number Placeholder 5"/>
          <p:cNvSpPr>
            <a:spLocks noGrp="1"/>
          </p:cNvSpPr>
          <p:nvPr>
            <p:ph type="sldNum" sz="quarter" idx="10"/>
          </p:nvPr>
        </p:nvSpPr>
        <p:spPr>
          <a:prstGeom prst="rect">
            <a:avLst/>
          </a:prstGeom>
          <a:effectLst/>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 SITE SELECTION GROUP | PAGE  </a:t>
            </a:r>
            <a:fld id="{2A43680E-1B61-467A-B567-64B54E3EEC01}" type="slidenum">
              <a:rPr lang="en-US" smtClean="0">
                <a:solidFill>
                  <a:srgbClr val="005596"/>
                </a:solidFill>
              </a:rPr>
              <a:pPr/>
              <a:t>9</a:t>
            </a:fld>
            <a:endParaRPr lang="en-US" dirty="0">
              <a:solidFill>
                <a:srgbClr val="005596"/>
              </a:solidFill>
            </a:endParaRPr>
          </a:p>
        </p:txBody>
      </p:sp>
      <p:sp>
        <p:nvSpPr>
          <p:cNvPr id="63" name="Rectangle 62"/>
          <p:cNvSpPr/>
          <p:nvPr/>
        </p:nvSpPr>
        <p:spPr>
          <a:xfrm>
            <a:off x="12708" y="1024908"/>
            <a:ext cx="9122056" cy="5239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6"/>
          <p:cNvSpPr>
            <a:spLocks noChangeArrowheads="1"/>
          </p:cNvSpPr>
          <p:nvPr/>
        </p:nvSpPr>
        <p:spPr bwMode="auto">
          <a:xfrm>
            <a:off x="7646519" y="1083082"/>
            <a:ext cx="1396128" cy="5334000"/>
          </a:xfrm>
          <a:prstGeom prst="rect">
            <a:avLst/>
          </a:prstGeom>
          <a:solidFill>
            <a:schemeClr val="accent1">
              <a:lumMod val="60000"/>
              <a:lumOff val="40000"/>
            </a:schemeClr>
          </a:solidFill>
          <a:ln w="9525">
            <a:no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15" name="Rectangle 4"/>
          <p:cNvSpPr>
            <a:spLocks noChangeArrowheads="1"/>
          </p:cNvSpPr>
          <p:nvPr/>
        </p:nvSpPr>
        <p:spPr bwMode="auto">
          <a:xfrm>
            <a:off x="337439" y="1083082"/>
            <a:ext cx="1396128" cy="5334000"/>
          </a:xfrm>
          <a:prstGeom prst="rect">
            <a:avLst/>
          </a:prstGeom>
          <a:solidFill>
            <a:schemeClr val="accent1">
              <a:lumMod val="20000"/>
              <a:lumOff val="80000"/>
            </a:schemeClr>
          </a:solidFill>
          <a:ln w="9525">
            <a:noFill/>
            <a:miter lim="800000"/>
            <a:headEnd/>
            <a:tailEnd/>
          </a:ln>
          <a:effectLst>
            <a:outerShdw blurRad="50800" dist="38100" dir="2700000" algn="tl" rotWithShape="0">
              <a:prstClr val="black">
                <a:alpha val="40000"/>
              </a:prstClr>
            </a:outerShdw>
          </a:effectLst>
        </p:spPr>
        <p:txBody>
          <a:bodyPr wrap="none" anchor="ctr"/>
          <a:lstStyle/>
          <a:p>
            <a:pPr algn="ctr" eaLnBrk="1" hangingPunct="1"/>
            <a:endParaRPr lang="en-US" sz="1800" dirty="0">
              <a:latin typeface="Gill Sans MT" panose="020B0502020104020203" pitchFamily="34" charset="0"/>
            </a:endParaRPr>
          </a:p>
        </p:txBody>
      </p:sp>
      <p:sp>
        <p:nvSpPr>
          <p:cNvPr id="116" name="Rectangle 5"/>
          <p:cNvSpPr>
            <a:spLocks noChangeArrowheads="1"/>
          </p:cNvSpPr>
          <p:nvPr/>
        </p:nvSpPr>
        <p:spPr bwMode="auto">
          <a:xfrm>
            <a:off x="1786965" y="1083082"/>
            <a:ext cx="1396128" cy="5334000"/>
          </a:xfrm>
          <a:prstGeom prst="rect">
            <a:avLst/>
          </a:prstGeom>
          <a:solidFill>
            <a:schemeClr val="accent1">
              <a:lumMod val="40000"/>
              <a:lumOff val="60000"/>
            </a:schemeClr>
          </a:solidFill>
          <a:ln w="9525" algn="ctr">
            <a:no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24" name="Rectangle 6"/>
          <p:cNvSpPr>
            <a:spLocks noChangeArrowheads="1"/>
          </p:cNvSpPr>
          <p:nvPr/>
        </p:nvSpPr>
        <p:spPr bwMode="auto">
          <a:xfrm>
            <a:off x="3246984" y="1083082"/>
            <a:ext cx="1396128" cy="5334000"/>
          </a:xfrm>
          <a:prstGeom prst="rect">
            <a:avLst/>
          </a:prstGeom>
          <a:solidFill>
            <a:schemeClr val="tx2">
              <a:lumMod val="20000"/>
              <a:lumOff val="80000"/>
            </a:schemeClr>
          </a:solidFill>
          <a:ln w="9525">
            <a:no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25" name="Rectangle 7"/>
          <p:cNvSpPr>
            <a:spLocks noChangeArrowheads="1"/>
          </p:cNvSpPr>
          <p:nvPr/>
        </p:nvSpPr>
        <p:spPr bwMode="auto">
          <a:xfrm>
            <a:off x="4717207" y="1083082"/>
            <a:ext cx="1396128" cy="5334000"/>
          </a:xfrm>
          <a:prstGeom prst="rect">
            <a:avLst/>
          </a:prstGeom>
          <a:solidFill>
            <a:schemeClr val="accent1">
              <a:lumMod val="40000"/>
              <a:lumOff val="60000"/>
            </a:schemeClr>
          </a:solidFill>
          <a:ln w="9525">
            <a:no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26" name="Rectangle 8"/>
          <p:cNvSpPr>
            <a:spLocks noChangeArrowheads="1"/>
          </p:cNvSpPr>
          <p:nvPr/>
        </p:nvSpPr>
        <p:spPr bwMode="auto">
          <a:xfrm>
            <a:off x="6180367" y="1083082"/>
            <a:ext cx="1396128" cy="5334000"/>
          </a:xfrm>
          <a:prstGeom prst="rect">
            <a:avLst/>
          </a:prstGeom>
          <a:solidFill>
            <a:schemeClr val="tx2">
              <a:lumMod val="20000"/>
              <a:lumOff val="80000"/>
            </a:schemeClr>
          </a:solidFill>
          <a:ln w="9525">
            <a:no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27" name="Rectangle 9"/>
          <p:cNvSpPr>
            <a:spLocks noChangeArrowheads="1"/>
          </p:cNvSpPr>
          <p:nvPr/>
        </p:nvSpPr>
        <p:spPr bwMode="auto">
          <a:xfrm>
            <a:off x="94898" y="1083082"/>
            <a:ext cx="191652" cy="5334000"/>
          </a:xfrm>
          <a:prstGeom prst="rect">
            <a:avLst/>
          </a:prstGeom>
          <a:solidFill>
            <a:srgbClr val="336699"/>
          </a:solidFill>
          <a:ln w="9525">
            <a:noFill/>
            <a:miter lim="800000"/>
            <a:headEnd/>
            <a:tailEnd/>
          </a:ln>
        </p:spPr>
        <p:txBody>
          <a:bodyPr wrap="none" anchor="ctr"/>
          <a:lstStyle/>
          <a:p>
            <a:endParaRPr lang="en-US" dirty="0">
              <a:latin typeface="Gill Sans MT" panose="020B0502020104020203" pitchFamily="34" charset="0"/>
            </a:endParaRPr>
          </a:p>
        </p:txBody>
      </p:sp>
      <p:sp>
        <p:nvSpPr>
          <p:cNvPr id="128" name="Line 49"/>
          <p:cNvSpPr>
            <a:spLocks noChangeShapeType="1"/>
          </p:cNvSpPr>
          <p:nvPr/>
        </p:nvSpPr>
        <p:spPr bwMode="auto">
          <a:xfrm>
            <a:off x="52947" y="2683282"/>
            <a:ext cx="8989700" cy="0"/>
          </a:xfrm>
          <a:prstGeom prst="line">
            <a:avLst/>
          </a:prstGeom>
          <a:noFill/>
          <a:ln w="44450">
            <a:solidFill>
              <a:schemeClr val="bg1"/>
            </a:solidFill>
            <a:round/>
            <a:headEnd/>
            <a:tailEnd/>
          </a:ln>
        </p:spPr>
        <p:txBody>
          <a:bodyPr/>
          <a:lstStyle/>
          <a:p>
            <a:endParaRPr lang="en-US" dirty="0">
              <a:latin typeface="Gill Sans MT" panose="020B0502020104020203" pitchFamily="34" charset="0"/>
            </a:endParaRPr>
          </a:p>
        </p:txBody>
      </p:sp>
      <p:sp>
        <p:nvSpPr>
          <p:cNvPr id="129" name="Line 51"/>
          <p:cNvSpPr>
            <a:spLocks noChangeShapeType="1"/>
          </p:cNvSpPr>
          <p:nvPr/>
        </p:nvSpPr>
        <p:spPr bwMode="auto">
          <a:xfrm>
            <a:off x="21946" y="4431447"/>
            <a:ext cx="9020702" cy="4435"/>
          </a:xfrm>
          <a:prstGeom prst="line">
            <a:avLst/>
          </a:prstGeom>
          <a:noFill/>
          <a:ln w="44450">
            <a:solidFill>
              <a:schemeClr val="bg1"/>
            </a:solidFill>
            <a:round/>
            <a:headEnd/>
            <a:tailEnd/>
          </a:ln>
        </p:spPr>
        <p:txBody>
          <a:bodyPr/>
          <a:lstStyle/>
          <a:p>
            <a:endParaRPr lang="en-US" dirty="0">
              <a:latin typeface="Gill Sans MT" panose="020B0502020104020203" pitchFamily="34" charset="0"/>
            </a:endParaRPr>
          </a:p>
        </p:txBody>
      </p:sp>
      <p:sp>
        <p:nvSpPr>
          <p:cNvPr id="130" name="Line 52"/>
          <p:cNvSpPr>
            <a:spLocks noChangeShapeType="1"/>
          </p:cNvSpPr>
          <p:nvPr/>
        </p:nvSpPr>
        <p:spPr bwMode="auto">
          <a:xfrm>
            <a:off x="21944" y="5655082"/>
            <a:ext cx="9020703" cy="0"/>
          </a:xfrm>
          <a:prstGeom prst="line">
            <a:avLst/>
          </a:prstGeom>
          <a:noFill/>
          <a:ln w="44450">
            <a:solidFill>
              <a:schemeClr val="bg1"/>
            </a:solidFill>
            <a:round/>
            <a:headEnd/>
            <a:tailEnd/>
          </a:ln>
        </p:spPr>
        <p:txBody>
          <a:bodyPr/>
          <a:lstStyle/>
          <a:p>
            <a:endParaRPr lang="en-US" dirty="0">
              <a:latin typeface="Gill Sans MT" panose="020B0502020104020203" pitchFamily="34" charset="0"/>
            </a:endParaRPr>
          </a:p>
        </p:txBody>
      </p:sp>
      <p:sp>
        <p:nvSpPr>
          <p:cNvPr id="131" name="TextBox 130"/>
          <p:cNvSpPr txBox="1"/>
          <p:nvPr/>
        </p:nvSpPr>
        <p:spPr>
          <a:xfrm>
            <a:off x="323999" y="2226492"/>
            <a:ext cx="1396128" cy="461665"/>
          </a:xfrm>
          <a:prstGeom prst="rect">
            <a:avLst/>
          </a:prstGeom>
          <a:noFill/>
        </p:spPr>
        <p:txBody>
          <a:bodyPr wrap="square" rtlCol="0">
            <a:spAutoFit/>
          </a:bodyPr>
          <a:lstStyle/>
          <a:p>
            <a:pPr algn="ctr">
              <a:spcBef>
                <a:spcPct val="50000"/>
              </a:spcBef>
            </a:pPr>
            <a:r>
              <a:rPr lang="en-US" sz="1200" b="1" dirty="0">
                <a:latin typeface="Gill Sans MT" panose="020B0502020104020203" pitchFamily="34" charset="0"/>
                <a:cs typeface="Arial" pitchFamily="34" charset="0"/>
              </a:rPr>
              <a:t>Needs</a:t>
            </a:r>
            <a:br>
              <a:rPr lang="en-US" sz="1200" b="1" dirty="0">
                <a:latin typeface="Gill Sans MT" panose="020B0502020104020203" pitchFamily="34" charset="0"/>
                <a:cs typeface="Arial" pitchFamily="34" charset="0"/>
              </a:rPr>
            </a:br>
            <a:r>
              <a:rPr lang="en-US" sz="1200" b="1" dirty="0">
                <a:latin typeface="Gill Sans MT" panose="020B0502020104020203" pitchFamily="34" charset="0"/>
                <a:cs typeface="Arial" pitchFamily="34" charset="0"/>
              </a:rPr>
              <a:t>Assessment</a:t>
            </a:r>
          </a:p>
        </p:txBody>
      </p:sp>
      <p:sp>
        <p:nvSpPr>
          <p:cNvPr id="132" name="TextBox 131"/>
          <p:cNvSpPr txBox="1"/>
          <p:nvPr/>
        </p:nvSpPr>
        <p:spPr>
          <a:xfrm>
            <a:off x="3262021" y="2226492"/>
            <a:ext cx="1396128" cy="461665"/>
          </a:xfrm>
          <a:prstGeom prst="rect">
            <a:avLst/>
          </a:prstGeom>
          <a:noFill/>
        </p:spPr>
        <p:txBody>
          <a:bodyPr wrap="square" rtlCol="0">
            <a:spAutoFit/>
          </a:bodyPr>
          <a:lstStyle/>
          <a:p>
            <a:pPr algn="ctr">
              <a:spcBef>
                <a:spcPct val="50000"/>
              </a:spcBef>
            </a:pPr>
            <a:r>
              <a:rPr lang="en-US" sz="1200" b="1" dirty="0">
                <a:latin typeface="Gill Sans MT" panose="020B0502020104020203" pitchFamily="34" charset="0"/>
                <a:cs typeface="Arial" pitchFamily="34" charset="0"/>
              </a:rPr>
              <a:t>Site Selection</a:t>
            </a:r>
          </a:p>
          <a:p>
            <a:pPr algn="ctr"/>
            <a:r>
              <a:rPr lang="en-US" sz="1200" b="1" dirty="0">
                <a:latin typeface="Gill Sans MT" panose="020B0502020104020203" pitchFamily="34" charset="0"/>
                <a:cs typeface="Arial" pitchFamily="34" charset="0"/>
              </a:rPr>
              <a:t>Analysis</a:t>
            </a:r>
          </a:p>
        </p:txBody>
      </p:sp>
      <p:sp>
        <p:nvSpPr>
          <p:cNvPr id="133" name="TextBox 132"/>
          <p:cNvSpPr txBox="1"/>
          <p:nvPr/>
        </p:nvSpPr>
        <p:spPr>
          <a:xfrm>
            <a:off x="4736159" y="2226492"/>
            <a:ext cx="1382009" cy="461665"/>
          </a:xfrm>
          <a:prstGeom prst="rect">
            <a:avLst/>
          </a:prstGeom>
          <a:noFill/>
        </p:spPr>
        <p:txBody>
          <a:bodyPr wrap="square" rtlCol="0">
            <a:spAutoFit/>
          </a:bodyPr>
          <a:lstStyle/>
          <a:p>
            <a:pPr algn="ctr">
              <a:spcBef>
                <a:spcPct val="50000"/>
              </a:spcBef>
            </a:pPr>
            <a:r>
              <a:rPr lang="en-US" sz="1200" b="1" dirty="0">
                <a:latin typeface="Gill Sans MT" panose="020B0502020104020203" pitchFamily="34" charset="0"/>
                <a:cs typeface="Arial" pitchFamily="34" charset="0"/>
              </a:rPr>
              <a:t>Tours and</a:t>
            </a:r>
            <a:br>
              <a:rPr lang="en-US" sz="1200" b="1" dirty="0">
                <a:latin typeface="Gill Sans MT" panose="020B0502020104020203" pitchFamily="34" charset="0"/>
                <a:cs typeface="Arial" pitchFamily="34" charset="0"/>
              </a:rPr>
            </a:br>
            <a:r>
              <a:rPr lang="en-US" sz="1200" b="1" dirty="0">
                <a:latin typeface="Gill Sans MT" panose="020B0502020104020203" pitchFamily="34" charset="0"/>
                <a:cs typeface="Arial" pitchFamily="34" charset="0"/>
              </a:rPr>
              <a:t>Due Diligence</a:t>
            </a:r>
          </a:p>
        </p:txBody>
      </p:sp>
      <p:sp>
        <p:nvSpPr>
          <p:cNvPr id="134" name="TextBox 133"/>
          <p:cNvSpPr txBox="1"/>
          <p:nvPr/>
        </p:nvSpPr>
        <p:spPr>
          <a:xfrm>
            <a:off x="6178523" y="2330083"/>
            <a:ext cx="1397972" cy="276999"/>
          </a:xfrm>
          <a:prstGeom prst="rect">
            <a:avLst/>
          </a:prstGeom>
          <a:noFill/>
        </p:spPr>
        <p:txBody>
          <a:bodyPr wrap="square" rtlCol="0">
            <a:spAutoFit/>
          </a:bodyPr>
          <a:lstStyle/>
          <a:p>
            <a:pPr algn="ctr">
              <a:spcBef>
                <a:spcPct val="50000"/>
              </a:spcBef>
            </a:pPr>
            <a:r>
              <a:rPr lang="en-US" sz="1200" b="1" dirty="0">
                <a:latin typeface="Gill Sans MT" panose="020B0502020104020203" pitchFamily="34" charset="0"/>
                <a:cs typeface="Arial" pitchFamily="34" charset="0"/>
              </a:rPr>
              <a:t>Negotiations</a:t>
            </a:r>
          </a:p>
        </p:txBody>
      </p:sp>
      <p:sp>
        <p:nvSpPr>
          <p:cNvPr id="135" name="TextBox 134"/>
          <p:cNvSpPr txBox="1"/>
          <p:nvPr/>
        </p:nvSpPr>
        <p:spPr>
          <a:xfrm>
            <a:off x="3235219" y="2737981"/>
            <a:ext cx="1458214" cy="1439368"/>
          </a:xfrm>
          <a:prstGeom prst="rect">
            <a:avLst/>
          </a:prstGeom>
          <a:noFill/>
        </p:spPr>
        <p:txBody>
          <a:bodyPr wrap="square" rtlCol="0">
            <a:spAutoFit/>
          </a:bodyPr>
          <a:lstStyle/>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Demographics</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Labor force analysis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Economic incentives</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Real estate research</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Infrastructure</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Wage and benefits</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Business climate</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Geo-political risks</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Accessibility</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Operating cost analysis</a:t>
            </a:r>
          </a:p>
          <a:p>
            <a:pPr marL="114300" indent="-114300">
              <a:lnSpc>
                <a:spcPct val="80000"/>
              </a:lnSpc>
              <a:spcBef>
                <a:spcPts val="100"/>
              </a:spcBef>
              <a:buFont typeface="Arial" pitchFamily="34" charset="0"/>
              <a:buChar char="•"/>
              <a:tabLst/>
            </a:pPr>
            <a:r>
              <a:rPr lang="en-US" sz="900" dirty="0">
                <a:latin typeface="Gill Sans MT" panose="020B0502020104020203" pitchFamily="34" charset="0"/>
                <a:cs typeface="Arial" pitchFamily="34" charset="0"/>
              </a:rPr>
              <a:t>Decision matrix</a:t>
            </a:r>
          </a:p>
        </p:txBody>
      </p:sp>
      <p:sp>
        <p:nvSpPr>
          <p:cNvPr id="136" name="TextBox 135"/>
          <p:cNvSpPr txBox="1"/>
          <p:nvPr/>
        </p:nvSpPr>
        <p:spPr>
          <a:xfrm>
            <a:off x="4709356" y="2737981"/>
            <a:ext cx="1382009" cy="1388072"/>
          </a:xfrm>
          <a:prstGeom prst="rect">
            <a:avLst/>
          </a:prstGeom>
          <a:noFill/>
        </p:spPr>
        <p:txBody>
          <a:bodyPr wrap="square" rtlCol="0">
            <a:spAutoFit/>
          </a:bodyPr>
          <a:lstStyle/>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Economic development agencies</a:t>
            </a:r>
          </a:p>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Community leaders</a:t>
            </a:r>
          </a:p>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Education and workforce training institutions</a:t>
            </a:r>
          </a:p>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Employer interviews</a:t>
            </a:r>
          </a:p>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Recruitment agencies</a:t>
            </a:r>
          </a:p>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Real estate options</a:t>
            </a:r>
          </a:p>
          <a:p>
            <a:pPr marL="114300" indent="-114300">
              <a:lnSpc>
                <a:spcPct val="80000"/>
              </a:lnSpc>
              <a:spcBef>
                <a:spcPts val="100"/>
              </a:spcBef>
              <a:buFont typeface="Arial" pitchFamily="34" charset="0"/>
              <a:buChar char="•"/>
              <a:defRPr/>
            </a:pPr>
            <a:r>
              <a:rPr lang="en-US" sz="900" dirty="0">
                <a:latin typeface="Gill Sans MT" panose="020B0502020104020203" pitchFamily="34" charset="0"/>
                <a:cs typeface="Arial" pitchFamily="34" charset="0"/>
              </a:rPr>
              <a:t>Infrastructure providers</a:t>
            </a:r>
          </a:p>
        </p:txBody>
      </p:sp>
      <p:sp>
        <p:nvSpPr>
          <p:cNvPr id="137" name="TextBox 136"/>
          <p:cNvSpPr txBox="1"/>
          <p:nvPr/>
        </p:nvSpPr>
        <p:spPr>
          <a:xfrm>
            <a:off x="6155883" y="2737981"/>
            <a:ext cx="1393809" cy="1686616"/>
          </a:xfrm>
          <a:prstGeom prst="rect">
            <a:avLst/>
          </a:prstGeom>
          <a:noFill/>
        </p:spPr>
        <p:txBody>
          <a:bodyPr wrap="square" rtlCol="0">
            <a:spAutoFit/>
          </a:bodyPr>
          <a:lstStyle/>
          <a:p>
            <a:pPr>
              <a:lnSpc>
                <a:spcPct val="80000"/>
              </a:lnSpc>
              <a:spcBef>
                <a:spcPts val="100"/>
              </a:spcBef>
            </a:pPr>
            <a:r>
              <a:rPr lang="en-US" sz="900" b="1" dirty="0">
                <a:latin typeface="Gill Sans MT" panose="020B0502020104020203" pitchFamily="34" charset="0"/>
                <a:cs typeface="Arial" pitchFamily="34" charset="0"/>
              </a:rPr>
              <a:t>Economic Incentives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Tax reductions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Training grants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Tax credits </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Cash grants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Real estate grants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Infrastructure grants</a:t>
            </a:r>
          </a:p>
          <a:p>
            <a:pPr>
              <a:lnSpc>
                <a:spcPct val="80000"/>
              </a:lnSpc>
              <a:spcBef>
                <a:spcPts val="100"/>
              </a:spcBef>
            </a:pPr>
            <a:endParaRPr lang="en-US" sz="900" b="1" dirty="0">
              <a:latin typeface="Gill Sans MT" panose="020B0502020104020203" pitchFamily="34" charset="0"/>
              <a:cs typeface="Arial" pitchFamily="34" charset="0"/>
            </a:endParaRPr>
          </a:p>
          <a:p>
            <a:pPr>
              <a:lnSpc>
                <a:spcPct val="80000"/>
              </a:lnSpc>
              <a:spcBef>
                <a:spcPts val="100"/>
              </a:spcBef>
            </a:pPr>
            <a:r>
              <a:rPr lang="en-US" sz="900" b="1" dirty="0">
                <a:latin typeface="Gill Sans MT" panose="020B0502020104020203" pitchFamily="34" charset="0"/>
                <a:cs typeface="Arial" pitchFamily="34" charset="0"/>
              </a:rPr>
              <a:t>Real Estate</a:t>
            </a:r>
          </a:p>
          <a:p>
            <a:pPr marL="122238" indent="-122238">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Acquisitions</a:t>
            </a:r>
          </a:p>
          <a:p>
            <a:pPr marL="122238" indent="-122238">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Dispositions</a:t>
            </a:r>
          </a:p>
          <a:p>
            <a:pPr marL="122238" indent="-122238">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Build-to-Suits</a:t>
            </a:r>
          </a:p>
          <a:p>
            <a:pPr marL="122238" indent="-122238">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Lease Renewals</a:t>
            </a:r>
          </a:p>
        </p:txBody>
      </p:sp>
      <p:sp>
        <p:nvSpPr>
          <p:cNvPr id="138" name="TextBox 137"/>
          <p:cNvSpPr txBox="1"/>
          <p:nvPr/>
        </p:nvSpPr>
        <p:spPr>
          <a:xfrm>
            <a:off x="6178524" y="5655082"/>
            <a:ext cx="1397972" cy="707886"/>
          </a:xfrm>
          <a:prstGeom prst="rect">
            <a:avLst/>
          </a:prstGeom>
          <a:noFill/>
        </p:spPr>
        <p:txBody>
          <a:bodyPr wrap="square" rtlCol="0">
            <a:spAutoFit/>
          </a:bodyPr>
          <a:lstStyle/>
          <a:p>
            <a:pPr algn="ctr" fontAlgn="b">
              <a:spcBef>
                <a:spcPts val="0"/>
              </a:spcBef>
            </a:pPr>
            <a:r>
              <a:rPr lang="en-US" sz="1000" b="1" dirty="0">
                <a:latin typeface="Gill Sans MT" panose="020B0502020104020203" pitchFamily="34" charset="0"/>
                <a:cs typeface="Arial" pitchFamily="34" charset="0"/>
              </a:rPr>
              <a:t>Secure</a:t>
            </a:r>
          </a:p>
          <a:p>
            <a:pPr algn="ctr" fontAlgn="b">
              <a:spcBef>
                <a:spcPts val="0"/>
              </a:spcBef>
            </a:pPr>
            <a:r>
              <a:rPr lang="en-US" sz="1000" b="1" dirty="0">
                <a:latin typeface="Gill Sans MT" panose="020B0502020104020203" pitchFamily="34" charset="0"/>
                <a:cs typeface="Arial" pitchFamily="34" charset="0"/>
              </a:rPr>
              <a:t>Economic Incentives</a:t>
            </a:r>
          </a:p>
          <a:p>
            <a:pPr algn="ctr" fontAlgn="b">
              <a:spcBef>
                <a:spcPts val="0"/>
              </a:spcBef>
            </a:pPr>
            <a:r>
              <a:rPr lang="en-US" sz="1000" b="1" dirty="0">
                <a:latin typeface="Gill Sans MT" panose="020B0502020104020203" pitchFamily="34" charset="0"/>
                <a:cs typeface="Arial" pitchFamily="34" charset="0"/>
              </a:rPr>
              <a:t>&amp; Real Estate</a:t>
            </a:r>
          </a:p>
        </p:txBody>
      </p:sp>
      <p:sp>
        <p:nvSpPr>
          <p:cNvPr id="139" name="TextBox 138"/>
          <p:cNvSpPr txBox="1"/>
          <p:nvPr/>
        </p:nvSpPr>
        <p:spPr>
          <a:xfrm>
            <a:off x="4736159" y="5699977"/>
            <a:ext cx="1382009" cy="400110"/>
          </a:xfrm>
          <a:prstGeom prst="rect">
            <a:avLst/>
          </a:prstGeom>
          <a:noFill/>
        </p:spPr>
        <p:txBody>
          <a:bodyPr wrap="square" rtlCol="0">
            <a:spAutoFit/>
          </a:bodyPr>
          <a:lstStyle/>
          <a:p>
            <a:pPr algn="ctr" defTabSz="1217889">
              <a:buSzPct val="75000"/>
            </a:pPr>
            <a:r>
              <a:rPr lang="en-US" sz="1000" b="1" dirty="0">
                <a:latin typeface="Gill Sans MT" panose="020B0502020104020203" pitchFamily="34" charset="0"/>
                <a:cs typeface="Arial" pitchFamily="34" charset="0"/>
              </a:rPr>
              <a:t>Identification of </a:t>
            </a:r>
          </a:p>
          <a:p>
            <a:pPr algn="ctr" defTabSz="1217889">
              <a:buSzPct val="75000"/>
            </a:pPr>
            <a:r>
              <a:rPr lang="en-US" sz="1000" b="1" dirty="0">
                <a:latin typeface="Gill Sans MT" panose="020B0502020104020203" pitchFamily="34" charset="0"/>
                <a:cs typeface="Arial" pitchFamily="34" charset="0"/>
              </a:rPr>
              <a:t>Finalist Locations</a:t>
            </a:r>
          </a:p>
        </p:txBody>
      </p:sp>
      <p:sp>
        <p:nvSpPr>
          <p:cNvPr id="140" name="TextBox 139"/>
          <p:cNvSpPr txBox="1"/>
          <p:nvPr/>
        </p:nvSpPr>
        <p:spPr>
          <a:xfrm>
            <a:off x="3262022" y="5699977"/>
            <a:ext cx="1396127" cy="707886"/>
          </a:xfrm>
          <a:prstGeom prst="rect">
            <a:avLst/>
          </a:prstGeom>
          <a:noFill/>
        </p:spPr>
        <p:txBody>
          <a:bodyPr wrap="square" rtlCol="0">
            <a:spAutoFit/>
          </a:bodyPr>
          <a:lstStyle/>
          <a:p>
            <a:pPr algn="ctr" fontAlgn="b">
              <a:spcBef>
                <a:spcPts val="0"/>
              </a:spcBef>
            </a:pPr>
            <a:r>
              <a:rPr lang="en-US" sz="1000" b="1" dirty="0">
                <a:latin typeface="Gill Sans MT" panose="020B0502020104020203" pitchFamily="34" charset="0"/>
                <a:cs typeface="Arial" pitchFamily="34" charset="0"/>
              </a:rPr>
              <a:t>Comprehensive Evaluation </a:t>
            </a:r>
          </a:p>
          <a:p>
            <a:pPr algn="ctr" fontAlgn="b">
              <a:spcBef>
                <a:spcPts val="0"/>
              </a:spcBef>
            </a:pPr>
            <a:r>
              <a:rPr lang="en-US" sz="1000" b="1" dirty="0">
                <a:latin typeface="Gill Sans MT" panose="020B0502020104020203" pitchFamily="34" charset="0"/>
                <a:cs typeface="Arial" pitchFamily="34" charset="0"/>
              </a:rPr>
              <a:t>of Candidate Communities</a:t>
            </a:r>
          </a:p>
        </p:txBody>
      </p:sp>
      <p:sp>
        <p:nvSpPr>
          <p:cNvPr id="141" name="TextBox 140"/>
          <p:cNvSpPr txBox="1"/>
          <p:nvPr/>
        </p:nvSpPr>
        <p:spPr>
          <a:xfrm>
            <a:off x="6163487" y="4512083"/>
            <a:ext cx="1393810" cy="646331"/>
          </a:xfrm>
          <a:prstGeom prst="rect">
            <a:avLst/>
          </a:prstGeom>
          <a:noFill/>
        </p:spPr>
        <p:txBody>
          <a:bodyPr wrap="square" rtlCol="0">
            <a:spAutoFit/>
          </a:bodyPr>
          <a:lstStyle/>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Request for Proposals</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Proposal Comparison</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Financial Analysis</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Letter of Intent</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Documentation </a:t>
            </a:r>
          </a:p>
        </p:txBody>
      </p:sp>
      <p:sp>
        <p:nvSpPr>
          <p:cNvPr id="142" name="TextBox 141"/>
          <p:cNvSpPr txBox="1"/>
          <p:nvPr/>
        </p:nvSpPr>
        <p:spPr>
          <a:xfrm>
            <a:off x="4716960" y="4512083"/>
            <a:ext cx="1382009" cy="424732"/>
          </a:xfrm>
          <a:prstGeom prst="rect">
            <a:avLst/>
          </a:prstGeom>
          <a:noFill/>
        </p:spPr>
        <p:txBody>
          <a:bodyPr wrap="square" rtlCol="0">
            <a:spAutoFit/>
          </a:bodyPr>
          <a:lstStyle/>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Tour Agenda</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Building/Site Ranking Matrix</a:t>
            </a:r>
          </a:p>
        </p:txBody>
      </p:sp>
      <p:sp>
        <p:nvSpPr>
          <p:cNvPr id="143" name="TextBox 142"/>
          <p:cNvSpPr txBox="1"/>
          <p:nvPr/>
        </p:nvSpPr>
        <p:spPr>
          <a:xfrm>
            <a:off x="3242822" y="4512082"/>
            <a:ext cx="1396127" cy="203133"/>
          </a:xfrm>
          <a:prstGeom prst="rect">
            <a:avLst/>
          </a:prstGeom>
          <a:noFill/>
        </p:spPr>
        <p:txBody>
          <a:bodyPr wrap="square" rtlCol="0">
            <a:spAutoFit/>
          </a:bodyPr>
          <a:lstStyle/>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Site Selection Report</a:t>
            </a:r>
          </a:p>
        </p:txBody>
      </p:sp>
      <p:sp>
        <p:nvSpPr>
          <p:cNvPr id="144" name="TextBox 143"/>
          <p:cNvSpPr txBox="1"/>
          <p:nvPr/>
        </p:nvSpPr>
        <p:spPr>
          <a:xfrm>
            <a:off x="324939" y="5699977"/>
            <a:ext cx="1395189" cy="400110"/>
          </a:xfrm>
          <a:prstGeom prst="rect">
            <a:avLst/>
          </a:prstGeom>
          <a:noFill/>
        </p:spPr>
        <p:txBody>
          <a:bodyPr wrap="square" rtlCol="0">
            <a:spAutoFit/>
          </a:bodyPr>
          <a:lstStyle/>
          <a:p>
            <a:pPr algn="ctr" defTabSz="1217889">
              <a:buSzPct val="75000"/>
            </a:pPr>
            <a:r>
              <a:rPr lang="en-US" sz="1000" b="1" dirty="0">
                <a:latin typeface="Gill Sans MT" panose="020B0502020104020203" pitchFamily="34" charset="0"/>
                <a:cs typeface="Arial" pitchFamily="34" charset="0"/>
              </a:rPr>
              <a:t>Understand Client’s </a:t>
            </a:r>
          </a:p>
          <a:p>
            <a:pPr algn="ctr" defTabSz="1217889">
              <a:buSzPct val="75000"/>
            </a:pPr>
            <a:r>
              <a:rPr lang="en-US" sz="1000" b="1" dirty="0">
                <a:latin typeface="Gill Sans MT" panose="020B0502020104020203" pitchFamily="34" charset="0"/>
                <a:cs typeface="Arial" pitchFamily="34" charset="0"/>
              </a:rPr>
              <a:t>Needs &amp; Objectives</a:t>
            </a:r>
          </a:p>
        </p:txBody>
      </p:sp>
      <p:sp>
        <p:nvSpPr>
          <p:cNvPr id="145" name="TextBox 144"/>
          <p:cNvSpPr txBox="1"/>
          <p:nvPr/>
        </p:nvSpPr>
        <p:spPr>
          <a:xfrm>
            <a:off x="304800" y="4517367"/>
            <a:ext cx="1396128" cy="424732"/>
          </a:xfrm>
          <a:prstGeom prst="rect">
            <a:avLst/>
          </a:prstGeom>
          <a:noFill/>
        </p:spPr>
        <p:txBody>
          <a:bodyPr wrap="square" rtlCol="0">
            <a:spAutoFit/>
          </a:bodyPr>
          <a:lstStyle/>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Project Questionnaire</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Project Profile Summary</a:t>
            </a:r>
          </a:p>
        </p:txBody>
      </p:sp>
      <p:sp>
        <p:nvSpPr>
          <p:cNvPr id="146" name="TextBox 145"/>
          <p:cNvSpPr txBox="1"/>
          <p:nvPr/>
        </p:nvSpPr>
        <p:spPr>
          <a:xfrm>
            <a:off x="304800" y="2737981"/>
            <a:ext cx="1388524" cy="1200329"/>
          </a:xfrm>
          <a:prstGeom prst="rect">
            <a:avLst/>
          </a:prstGeom>
          <a:noFill/>
        </p:spPr>
        <p:txBody>
          <a:bodyPr wrap="square" rtlCol="0">
            <a:spAutoFit/>
          </a:bodyPr>
          <a:lstStyle/>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Strategy formation</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Business drivers</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Project timeline</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Criteria weighting</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Employee profile</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Job creation</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Infrastructure needs</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Capital investment</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Geographic preference</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Facility specifications </a:t>
            </a:r>
          </a:p>
        </p:txBody>
      </p:sp>
      <p:sp>
        <p:nvSpPr>
          <p:cNvPr id="147" name="TextBox 146"/>
          <p:cNvSpPr txBox="1"/>
          <p:nvPr/>
        </p:nvSpPr>
        <p:spPr>
          <a:xfrm rot="16200000">
            <a:off x="-232433" y="2204319"/>
            <a:ext cx="843075" cy="276999"/>
          </a:xfrm>
          <a:prstGeom prst="rect">
            <a:avLst/>
          </a:prstGeom>
          <a:noFill/>
        </p:spPr>
        <p:txBody>
          <a:bodyPr wrap="square" rtlCol="0">
            <a:spAutoFit/>
          </a:bodyPr>
          <a:lstStyle/>
          <a:p>
            <a:pPr algn="ctr"/>
            <a:r>
              <a:rPr lang="en-US" sz="1200" b="1" dirty="0">
                <a:solidFill>
                  <a:schemeClr val="bg1"/>
                </a:solidFill>
                <a:latin typeface="Gill Sans MT" panose="020B0502020104020203" pitchFamily="34" charset="0"/>
                <a:cs typeface="Arial" pitchFamily="34" charset="0"/>
              </a:rPr>
              <a:t>PHASE</a:t>
            </a:r>
          </a:p>
        </p:txBody>
      </p:sp>
      <p:sp>
        <p:nvSpPr>
          <p:cNvPr id="148" name="TextBox 147"/>
          <p:cNvSpPr txBox="1"/>
          <p:nvPr/>
        </p:nvSpPr>
        <p:spPr>
          <a:xfrm rot="16200000">
            <a:off x="-687738" y="3425626"/>
            <a:ext cx="1761688" cy="276999"/>
          </a:xfrm>
          <a:prstGeom prst="rect">
            <a:avLst/>
          </a:prstGeom>
          <a:noFill/>
        </p:spPr>
        <p:txBody>
          <a:bodyPr wrap="square" rtlCol="0">
            <a:spAutoFit/>
          </a:bodyPr>
          <a:lstStyle/>
          <a:p>
            <a:pPr algn="ctr"/>
            <a:r>
              <a:rPr lang="en-US" sz="1200" b="1" dirty="0">
                <a:solidFill>
                  <a:schemeClr val="bg1"/>
                </a:solidFill>
                <a:latin typeface="Gill Sans MT" panose="020B0502020104020203" pitchFamily="34" charset="0"/>
                <a:cs typeface="Arial" pitchFamily="34" charset="0"/>
              </a:rPr>
              <a:t>KEY STEPS</a:t>
            </a:r>
          </a:p>
        </p:txBody>
      </p:sp>
      <p:sp>
        <p:nvSpPr>
          <p:cNvPr id="149" name="TextBox 148"/>
          <p:cNvSpPr txBox="1"/>
          <p:nvPr/>
        </p:nvSpPr>
        <p:spPr>
          <a:xfrm rot="16200000">
            <a:off x="-433606" y="4869059"/>
            <a:ext cx="1253422" cy="184666"/>
          </a:xfrm>
          <a:prstGeom prst="rect">
            <a:avLst/>
          </a:prstGeom>
          <a:noFill/>
        </p:spPr>
        <p:txBody>
          <a:bodyPr wrap="square" lIns="0" tIns="0" rIns="0" bIns="0" rtlCol="0">
            <a:spAutoFit/>
          </a:bodyPr>
          <a:lstStyle/>
          <a:p>
            <a:r>
              <a:rPr lang="en-US" sz="1200" b="1" dirty="0">
                <a:solidFill>
                  <a:schemeClr val="bg1"/>
                </a:solidFill>
                <a:latin typeface="Gill Sans MT" panose="020B0502020104020203" pitchFamily="34" charset="0"/>
                <a:cs typeface="Arial" pitchFamily="34" charset="0"/>
              </a:rPr>
              <a:t>DELIVERABLE</a:t>
            </a:r>
          </a:p>
        </p:txBody>
      </p:sp>
      <p:sp>
        <p:nvSpPr>
          <p:cNvPr id="150" name="TextBox 149"/>
          <p:cNvSpPr txBox="1"/>
          <p:nvPr/>
        </p:nvSpPr>
        <p:spPr>
          <a:xfrm rot="16200000">
            <a:off x="-261864" y="5902192"/>
            <a:ext cx="905180" cy="276999"/>
          </a:xfrm>
          <a:prstGeom prst="rect">
            <a:avLst/>
          </a:prstGeom>
          <a:noFill/>
        </p:spPr>
        <p:txBody>
          <a:bodyPr wrap="square" rtlCol="0">
            <a:spAutoFit/>
          </a:bodyPr>
          <a:lstStyle/>
          <a:p>
            <a:pPr algn="ctr"/>
            <a:r>
              <a:rPr lang="en-US" sz="1200" b="1" dirty="0">
                <a:solidFill>
                  <a:schemeClr val="bg1"/>
                </a:solidFill>
                <a:latin typeface="Gill Sans MT" panose="020B0502020104020203" pitchFamily="34" charset="0"/>
                <a:cs typeface="Arial" pitchFamily="34" charset="0"/>
              </a:rPr>
              <a:t>RESULTS</a:t>
            </a:r>
          </a:p>
        </p:txBody>
      </p:sp>
      <p:pic>
        <p:nvPicPr>
          <p:cNvPr id="151" name="Picture 15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3999" y="1083082"/>
            <a:ext cx="1396128" cy="1033568"/>
          </a:xfrm>
          <a:prstGeom prst="rect">
            <a:avLst/>
          </a:prstGeom>
        </p:spPr>
      </p:pic>
      <p:pic>
        <p:nvPicPr>
          <p:cNvPr id="152" name="Picture 15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6984" y="1083082"/>
            <a:ext cx="1396128" cy="1033568"/>
          </a:xfrm>
          <a:prstGeom prst="rect">
            <a:avLst/>
          </a:prstGeom>
        </p:spPr>
      </p:pic>
      <p:pic>
        <p:nvPicPr>
          <p:cNvPr id="153" name="Picture 15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17207" y="1083082"/>
            <a:ext cx="1396128" cy="1033568"/>
          </a:xfrm>
          <a:prstGeom prst="rect">
            <a:avLst/>
          </a:prstGeom>
        </p:spPr>
      </p:pic>
      <p:pic>
        <p:nvPicPr>
          <p:cNvPr id="154" name="Picture 15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82686" y="1083082"/>
            <a:ext cx="1396128" cy="1033568"/>
          </a:xfrm>
          <a:prstGeom prst="rect">
            <a:avLst/>
          </a:prstGeom>
        </p:spPr>
      </p:pic>
      <p:pic>
        <p:nvPicPr>
          <p:cNvPr id="155" name="Picture 15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46519" y="1083082"/>
            <a:ext cx="1396128" cy="1033568"/>
          </a:xfrm>
          <a:prstGeom prst="rect">
            <a:avLst/>
          </a:prstGeom>
        </p:spPr>
      </p:pic>
      <p:sp>
        <p:nvSpPr>
          <p:cNvPr id="156" name="TextBox 155"/>
          <p:cNvSpPr txBox="1"/>
          <p:nvPr/>
        </p:nvSpPr>
        <p:spPr>
          <a:xfrm>
            <a:off x="1789088" y="2226082"/>
            <a:ext cx="1396128" cy="461665"/>
          </a:xfrm>
          <a:prstGeom prst="rect">
            <a:avLst/>
          </a:prstGeom>
          <a:noFill/>
        </p:spPr>
        <p:txBody>
          <a:bodyPr wrap="square" rtlCol="0">
            <a:spAutoFit/>
          </a:bodyPr>
          <a:lstStyle/>
          <a:p>
            <a:pPr algn="ctr">
              <a:spcBef>
                <a:spcPct val="50000"/>
              </a:spcBef>
            </a:pPr>
            <a:r>
              <a:rPr lang="en-US" sz="1200" b="1" dirty="0">
                <a:latin typeface="Gill Sans MT" panose="020B0502020104020203" pitchFamily="34" charset="0"/>
                <a:cs typeface="Arial" pitchFamily="34" charset="0"/>
              </a:rPr>
              <a:t>Community </a:t>
            </a:r>
          </a:p>
          <a:p>
            <a:pPr algn="ctr"/>
            <a:r>
              <a:rPr lang="en-US" sz="1200" b="1" dirty="0">
                <a:latin typeface="Gill Sans MT" panose="020B0502020104020203" pitchFamily="34" charset="0"/>
                <a:cs typeface="Arial" pitchFamily="34" charset="0"/>
              </a:rPr>
              <a:t>Filtering</a:t>
            </a:r>
          </a:p>
        </p:txBody>
      </p:sp>
      <p:sp>
        <p:nvSpPr>
          <p:cNvPr id="157" name="TextBox 156"/>
          <p:cNvSpPr txBox="1"/>
          <p:nvPr/>
        </p:nvSpPr>
        <p:spPr>
          <a:xfrm>
            <a:off x="1790027" y="5699567"/>
            <a:ext cx="1395189" cy="553998"/>
          </a:xfrm>
          <a:prstGeom prst="rect">
            <a:avLst/>
          </a:prstGeom>
          <a:noFill/>
        </p:spPr>
        <p:txBody>
          <a:bodyPr wrap="square" rtlCol="0">
            <a:spAutoFit/>
          </a:bodyPr>
          <a:lstStyle/>
          <a:p>
            <a:pPr algn="ctr" defTabSz="1217889">
              <a:buSzPct val="75000"/>
            </a:pPr>
            <a:r>
              <a:rPr lang="en-US" sz="1000" b="1" dirty="0">
                <a:latin typeface="Gill Sans MT" panose="020B0502020104020203" pitchFamily="34" charset="0"/>
                <a:cs typeface="Arial" pitchFamily="34" charset="0"/>
              </a:rPr>
              <a:t>Identify </a:t>
            </a:r>
          </a:p>
          <a:p>
            <a:pPr algn="ctr" defTabSz="1217889">
              <a:buSzPct val="75000"/>
            </a:pPr>
            <a:r>
              <a:rPr lang="en-US" sz="1000" b="1" dirty="0">
                <a:latin typeface="Gill Sans MT" panose="020B0502020104020203" pitchFamily="34" charset="0"/>
                <a:cs typeface="Arial" pitchFamily="34" charset="0"/>
              </a:rPr>
              <a:t>Candidate Communities</a:t>
            </a:r>
          </a:p>
        </p:txBody>
      </p:sp>
      <p:sp>
        <p:nvSpPr>
          <p:cNvPr id="158" name="TextBox 157"/>
          <p:cNvSpPr txBox="1"/>
          <p:nvPr/>
        </p:nvSpPr>
        <p:spPr>
          <a:xfrm>
            <a:off x="1767766" y="4516957"/>
            <a:ext cx="1398251" cy="203133"/>
          </a:xfrm>
          <a:prstGeom prst="rect">
            <a:avLst/>
          </a:prstGeom>
          <a:noFill/>
        </p:spPr>
        <p:txBody>
          <a:bodyPr wrap="square" rtlCol="0">
            <a:spAutoFit/>
          </a:bodyPr>
          <a:lstStyle/>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GeoCision Analysis</a:t>
            </a:r>
          </a:p>
        </p:txBody>
      </p:sp>
      <p:sp>
        <p:nvSpPr>
          <p:cNvPr id="159" name="TextBox 158"/>
          <p:cNvSpPr txBox="1"/>
          <p:nvPr/>
        </p:nvSpPr>
        <p:spPr>
          <a:xfrm>
            <a:off x="1763223" y="2737571"/>
            <a:ext cx="1448221" cy="1643527"/>
          </a:xfrm>
          <a:prstGeom prst="rect">
            <a:avLst/>
          </a:prstGeom>
          <a:noFill/>
        </p:spPr>
        <p:txBody>
          <a:bodyPr wrap="square" rtlCol="0">
            <a:spAutoFit/>
          </a:bodyPr>
          <a:lstStyle/>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Labor force size</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Labor turnover</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Security analysis</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Competitor concentration</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Wage rates</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Unemployment rate</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Time zone</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Accessibility</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Union conditions</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Utility rates</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Real estate availability</a:t>
            </a:r>
          </a:p>
          <a:p>
            <a:pPr marL="114300" lvl="0" indent="-114300" defTabSz="914400" fontAlgn="b">
              <a:lnSpc>
                <a:spcPct val="80000"/>
              </a:lnSpc>
              <a:spcBef>
                <a:spcPct val="0"/>
              </a:spcBef>
              <a:spcAft>
                <a:spcPct val="0"/>
              </a:spcAft>
              <a:buFont typeface="Arial" pitchFamily="34" charset="0"/>
              <a:buChar char="•"/>
            </a:pPr>
            <a:r>
              <a:rPr lang="en-US" sz="900" dirty="0">
                <a:latin typeface="Gill Sans MT" panose="020B0502020104020203" pitchFamily="34" charset="0"/>
                <a:cs typeface="Arial" pitchFamily="34" charset="0"/>
              </a:rPr>
              <a:t>Economic incentive climate</a:t>
            </a:r>
          </a:p>
        </p:txBody>
      </p:sp>
      <p:pic>
        <p:nvPicPr>
          <p:cNvPr id="160" name="Picture 15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90027" y="1083082"/>
            <a:ext cx="1395189" cy="1033568"/>
          </a:xfrm>
          <a:prstGeom prst="rect">
            <a:avLst/>
          </a:prstGeom>
        </p:spPr>
      </p:pic>
      <p:sp>
        <p:nvSpPr>
          <p:cNvPr id="161" name="AutoShape 12"/>
          <p:cNvSpPr>
            <a:spLocks noChangeArrowheads="1"/>
          </p:cNvSpPr>
          <p:nvPr/>
        </p:nvSpPr>
        <p:spPr bwMode="auto">
          <a:xfrm>
            <a:off x="324939" y="1923624"/>
            <a:ext cx="1395189" cy="375788"/>
          </a:xfrm>
          <a:prstGeom prst="rightArrow">
            <a:avLst>
              <a:gd name="adj1" fmla="val 33500"/>
              <a:gd name="adj2" fmla="val 83044"/>
            </a:avLst>
          </a:prstGeom>
          <a:solidFill>
            <a:schemeClr val="tx2">
              <a:lumMod val="75000"/>
            </a:schemeClr>
          </a:solidFill>
          <a:ln w="12700" algn="ctr">
            <a:solidFill>
              <a:schemeClr val="bg1"/>
            </a:solid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62" name="Text Box 16"/>
          <p:cNvSpPr txBox="1">
            <a:spLocks noChangeArrowheads="1"/>
          </p:cNvSpPr>
          <p:nvPr/>
        </p:nvSpPr>
        <p:spPr bwMode="auto">
          <a:xfrm>
            <a:off x="1414764" y="1961200"/>
            <a:ext cx="180378" cy="338554"/>
          </a:xfrm>
          <a:prstGeom prst="rect">
            <a:avLst/>
          </a:prstGeom>
          <a:noFill/>
          <a:ln w="9525" algn="ctr">
            <a:noFill/>
            <a:miter lim="800000"/>
            <a:headEnd/>
            <a:tailEnd/>
          </a:ln>
        </p:spPr>
        <p:txBody>
          <a:bodyPr>
            <a:spAutoFit/>
          </a:bodyPr>
          <a:lstStyle/>
          <a:p>
            <a:pPr algn="ctr">
              <a:spcBef>
                <a:spcPct val="50000"/>
              </a:spcBef>
            </a:pPr>
            <a:r>
              <a:rPr lang="en-US" sz="1600" b="1" dirty="0">
                <a:solidFill>
                  <a:schemeClr val="bg1"/>
                </a:solidFill>
                <a:latin typeface="Gill Sans MT" panose="020B0502020104020203" pitchFamily="34" charset="0"/>
              </a:rPr>
              <a:t>1</a:t>
            </a:r>
          </a:p>
        </p:txBody>
      </p:sp>
      <p:sp>
        <p:nvSpPr>
          <p:cNvPr id="163" name="AutoShape 12"/>
          <p:cNvSpPr>
            <a:spLocks noChangeArrowheads="1"/>
          </p:cNvSpPr>
          <p:nvPr/>
        </p:nvSpPr>
        <p:spPr bwMode="auto">
          <a:xfrm>
            <a:off x="1784147" y="1923624"/>
            <a:ext cx="1398945" cy="375788"/>
          </a:xfrm>
          <a:prstGeom prst="rightArrow">
            <a:avLst>
              <a:gd name="adj1" fmla="val 33500"/>
              <a:gd name="adj2" fmla="val 83014"/>
            </a:avLst>
          </a:prstGeom>
          <a:solidFill>
            <a:schemeClr val="tx2">
              <a:lumMod val="75000"/>
            </a:schemeClr>
          </a:solidFill>
          <a:ln w="12700" algn="ctr">
            <a:solidFill>
              <a:schemeClr val="bg1"/>
            </a:solid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64" name="Text Box 16"/>
          <p:cNvSpPr txBox="1">
            <a:spLocks noChangeArrowheads="1"/>
          </p:cNvSpPr>
          <p:nvPr/>
        </p:nvSpPr>
        <p:spPr bwMode="auto">
          <a:xfrm>
            <a:off x="2879611" y="1961200"/>
            <a:ext cx="180378" cy="338554"/>
          </a:xfrm>
          <a:prstGeom prst="rect">
            <a:avLst/>
          </a:prstGeom>
          <a:noFill/>
          <a:ln w="9525" algn="ctr">
            <a:noFill/>
            <a:miter lim="800000"/>
            <a:headEnd/>
            <a:tailEnd/>
          </a:ln>
        </p:spPr>
        <p:txBody>
          <a:bodyPr>
            <a:spAutoFit/>
          </a:bodyPr>
          <a:lstStyle/>
          <a:p>
            <a:pPr algn="ctr">
              <a:spcBef>
                <a:spcPct val="50000"/>
              </a:spcBef>
            </a:pPr>
            <a:r>
              <a:rPr lang="en-US" sz="1600" b="1" dirty="0">
                <a:solidFill>
                  <a:schemeClr val="bg1"/>
                </a:solidFill>
                <a:latin typeface="Gill Sans MT" panose="020B0502020104020203" pitchFamily="34" charset="0"/>
              </a:rPr>
              <a:t>2</a:t>
            </a:r>
          </a:p>
        </p:txBody>
      </p:sp>
      <p:sp>
        <p:nvSpPr>
          <p:cNvPr id="165" name="AutoShape 12"/>
          <p:cNvSpPr>
            <a:spLocks noChangeArrowheads="1"/>
          </p:cNvSpPr>
          <p:nvPr/>
        </p:nvSpPr>
        <p:spPr bwMode="auto">
          <a:xfrm>
            <a:off x="3242287" y="1923624"/>
            <a:ext cx="1400825" cy="375788"/>
          </a:xfrm>
          <a:prstGeom prst="rightArrow">
            <a:avLst>
              <a:gd name="adj1" fmla="val 33500"/>
              <a:gd name="adj2" fmla="val 83011"/>
            </a:avLst>
          </a:prstGeom>
          <a:solidFill>
            <a:schemeClr val="tx2">
              <a:lumMod val="75000"/>
            </a:schemeClr>
          </a:solidFill>
          <a:ln w="12700" algn="ctr">
            <a:solidFill>
              <a:schemeClr val="bg1"/>
            </a:solid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66" name="Text Box 16"/>
          <p:cNvSpPr txBox="1">
            <a:spLocks noChangeArrowheads="1"/>
          </p:cNvSpPr>
          <p:nvPr/>
        </p:nvSpPr>
        <p:spPr bwMode="auto">
          <a:xfrm>
            <a:off x="4337751" y="1961200"/>
            <a:ext cx="180378" cy="338554"/>
          </a:xfrm>
          <a:prstGeom prst="rect">
            <a:avLst/>
          </a:prstGeom>
          <a:noFill/>
          <a:ln w="9525" algn="ctr">
            <a:noFill/>
            <a:miter lim="800000"/>
            <a:headEnd/>
            <a:tailEnd/>
          </a:ln>
        </p:spPr>
        <p:txBody>
          <a:bodyPr>
            <a:spAutoFit/>
          </a:bodyPr>
          <a:lstStyle/>
          <a:p>
            <a:pPr algn="ctr">
              <a:spcBef>
                <a:spcPct val="50000"/>
              </a:spcBef>
            </a:pPr>
            <a:r>
              <a:rPr lang="en-US" sz="1600" b="1" dirty="0">
                <a:solidFill>
                  <a:schemeClr val="bg1"/>
                </a:solidFill>
                <a:latin typeface="Gill Sans MT" panose="020B0502020104020203" pitchFamily="34" charset="0"/>
              </a:rPr>
              <a:t>3</a:t>
            </a:r>
          </a:p>
        </p:txBody>
      </p:sp>
      <p:sp>
        <p:nvSpPr>
          <p:cNvPr id="167" name="AutoShape 12"/>
          <p:cNvSpPr>
            <a:spLocks noChangeArrowheads="1"/>
          </p:cNvSpPr>
          <p:nvPr/>
        </p:nvSpPr>
        <p:spPr bwMode="auto">
          <a:xfrm>
            <a:off x="4720236" y="1921282"/>
            <a:ext cx="1400825" cy="375788"/>
          </a:xfrm>
          <a:prstGeom prst="rightArrow">
            <a:avLst>
              <a:gd name="adj1" fmla="val 33500"/>
              <a:gd name="adj2" fmla="val 83011"/>
            </a:avLst>
          </a:prstGeom>
          <a:solidFill>
            <a:schemeClr val="tx2">
              <a:lumMod val="75000"/>
            </a:schemeClr>
          </a:solidFill>
          <a:ln w="12700" algn="ctr">
            <a:solidFill>
              <a:schemeClr val="bg1"/>
            </a:solid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68" name="Text Box 16"/>
          <p:cNvSpPr txBox="1">
            <a:spLocks noChangeArrowheads="1"/>
          </p:cNvSpPr>
          <p:nvPr/>
        </p:nvSpPr>
        <p:spPr bwMode="auto">
          <a:xfrm>
            <a:off x="5815700" y="1961200"/>
            <a:ext cx="180378" cy="338554"/>
          </a:xfrm>
          <a:prstGeom prst="rect">
            <a:avLst/>
          </a:prstGeom>
          <a:noFill/>
          <a:ln w="9525" algn="ctr">
            <a:noFill/>
            <a:miter lim="800000"/>
            <a:headEnd/>
            <a:tailEnd/>
          </a:ln>
        </p:spPr>
        <p:txBody>
          <a:bodyPr>
            <a:spAutoFit/>
          </a:bodyPr>
          <a:lstStyle/>
          <a:p>
            <a:pPr algn="ctr">
              <a:spcBef>
                <a:spcPct val="50000"/>
              </a:spcBef>
            </a:pPr>
            <a:r>
              <a:rPr lang="en-US" sz="1600" b="1" dirty="0">
                <a:solidFill>
                  <a:schemeClr val="bg1"/>
                </a:solidFill>
                <a:latin typeface="Gill Sans MT" panose="020B0502020104020203" pitchFamily="34" charset="0"/>
              </a:rPr>
              <a:t>4</a:t>
            </a:r>
          </a:p>
        </p:txBody>
      </p:sp>
      <p:sp>
        <p:nvSpPr>
          <p:cNvPr id="169" name="AutoShape 12"/>
          <p:cNvSpPr>
            <a:spLocks noChangeArrowheads="1"/>
          </p:cNvSpPr>
          <p:nvPr/>
        </p:nvSpPr>
        <p:spPr bwMode="auto">
          <a:xfrm>
            <a:off x="6181301" y="1921282"/>
            <a:ext cx="1400825" cy="375788"/>
          </a:xfrm>
          <a:prstGeom prst="rightArrow">
            <a:avLst>
              <a:gd name="adj1" fmla="val 33500"/>
              <a:gd name="adj2" fmla="val 83011"/>
            </a:avLst>
          </a:prstGeom>
          <a:solidFill>
            <a:schemeClr val="tx2">
              <a:lumMod val="75000"/>
            </a:schemeClr>
          </a:solidFill>
          <a:ln w="12700" algn="ctr">
            <a:solidFill>
              <a:schemeClr val="bg1"/>
            </a:solidFill>
            <a:miter lim="800000"/>
            <a:headEnd/>
            <a:tailEnd/>
          </a:ln>
          <a:effectLst>
            <a:outerShdw blurRad="50800" dist="38100" dir="2700000" algn="tl" rotWithShape="0">
              <a:prstClr val="black">
                <a:alpha val="40000"/>
              </a:prstClr>
            </a:outerShdw>
          </a:effectLst>
        </p:spPr>
        <p:txBody>
          <a:bodyPr wrap="none" anchor="ctr"/>
          <a:lstStyle/>
          <a:p>
            <a:endParaRPr lang="en-US" dirty="0">
              <a:latin typeface="Gill Sans MT" panose="020B0502020104020203" pitchFamily="34" charset="0"/>
            </a:endParaRPr>
          </a:p>
        </p:txBody>
      </p:sp>
      <p:sp>
        <p:nvSpPr>
          <p:cNvPr id="170" name="Text Box 16"/>
          <p:cNvSpPr txBox="1">
            <a:spLocks noChangeArrowheads="1"/>
          </p:cNvSpPr>
          <p:nvPr/>
        </p:nvSpPr>
        <p:spPr bwMode="auto">
          <a:xfrm>
            <a:off x="7276764" y="1961200"/>
            <a:ext cx="180378" cy="338554"/>
          </a:xfrm>
          <a:prstGeom prst="rect">
            <a:avLst/>
          </a:prstGeom>
          <a:noFill/>
          <a:ln w="9525" algn="ctr">
            <a:noFill/>
            <a:miter lim="800000"/>
            <a:headEnd/>
            <a:tailEnd/>
          </a:ln>
        </p:spPr>
        <p:txBody>
          <a:bodyPr>
            <a:spAutoFit/>
          </a:bodyPr>
          <a:lstStyle/>
          <a:p>
            <a:pPr algn="ctr">
              <a:spcBef>
                <a:spcPct val="50000"/>
              </a:spcBef>
            </a:pPr>
            <a:r>
              <a:rPr lang="en-US" sz="1600" b="1" dirty="0">
                <a:solidFill>
                  <a:schemeClr val="bg1"/>
                </a:solidFill>
                <a:latin typeface="Gill Sans MT" panose="020B0502020104020203" pitchFamily="34" charset="0"/>
              </a:rPr>
              <a:t>5</a:t>
            </a:r>
          </a:p>
        </p:txBody>
      </p:sp>
      <p:sp>
        <p:nvSpPr>
          <p:cNvPr id="171" name="Rectangle 170"/>
          <p:cNvSpPr/>
          <p:nvPr/>
        </p:nvSpPr>
        <p:spPr>
          <a:xfrm>
            <a:off x="7646518" y="2053209"/>
            <a:ext cx="1320910" cy="118849"/>
          </a:xfrm>
          <a:prstGeom prst="rect">
            <a:avLst/>
          </a:prstGeom>
          <a:solidFill>
            <a:schemeClr val="tx2">
              <a:lumMod val="75000"/>
            </a:schemeClr>
          </a:solidFill>
          <a:ln w="12700">
            <a:solidFill>
              <a:schemeClr val="bg1"/>
            </a:solid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72" name="Rectangle 171"/>
          <p:cNvSpPr/>
          <p:nvPr/>
        </p:nvSpPr>
        <p:spPr>
          <a:xfrm>
            <a:off x="8725073" y="1961200"/>
            <a:ext cx="317575" cy="302868"/>
          </a:xfrm>
          <a:prstGeom prst="rect">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73" name="Text Box 16"/>
          <p:cNvSpPr txBox="1">
            <a:spLocks noChangeArrowheads="1"/>
          </p:cNvSpPr>
          <p:nvPr/>
        </p:nvSpPr>
        <p:spPr bwMode="auto">
          <a:xfrm>
            <a:off x="8787051" y="1961200"/>
            <a:ext cx="180378" cy="338554"/>
          </a:xfrm>
          <a:prstGeom prst="rect">
            <a:avLst/>
          </a:prstGeom>
          <a:noFill/>
          <a:ln w="9525" algn="ctr">
            <a:noFill/>
            <a:miter lim="800000"/>
            <a:headEnd/>
            <a:tailEnd/>
          </a:ln>
        </p:spPr>
        <p:txBody>
          <a:bodyPr>
            <a:spAutoFit/>
          </a:bodyPr>
          <a:lstStyle/>
          <a:p>
            <a:pPr algn="ctr">
              <a:spcBef>
                <a:spcPct val="50000"/>
              </a:spcBef>
            </a:pPr>
            <a:r>
              <a:rPr lang="en-US" sz="1600" b="1" dirty="0">
                <a:solidFill>
                  <a:schemeClr val="bg1"/>
                </a:solidFill>
                <a:latin typeface="Gill Sans MT" panose="020B0502020104020203" pitchFamily="34" charset="0"/>
              </a:rPr>
              <a:t>6</a:t>
            </a:r>
          </a:p>
        </p:txBody>
      </p:sp>
      <p:sp>
        <p:nvSpPr>
          <p:cNvPr id="174" name="TextBox 173"/>
          <p:cNvSpPr txBox="1"/>
          <p:nvPr/>
        </p:nvSpPr>
        <p:spPr>
          <a:xfrm>
            <a:off x="7582126" y="2216966"/>
            <a:ext cx="1561874" cy="461665"/>
          </a:xfrm>
          <a:prstGeom prst="rect">
            <a:avLst/>
          </a:prstGeom>
          <a:noFill/>
        </p:spPr>
        <p:txBody>
          <a:bodyPr wrap="square" rtlCol="0">
            <a:spAutoFit/>
          </a:bodyPr>
          <a:lstStyle/>
          <a:p>
            <a:pPr algn="ctr">
              <a:spcBef>
                <a:spcPct val="50000"/>
              </a:spcBef>
            </a:pPr>
            <a:r>
              <a:rPr lang="en-US" sz="1200" b="1" dirty="0">
                <a:latin typeface="Gill Sans MT" panose="020B0502020104020203" pitchFamily="34" charset="0"/>
                <a:cs typeface="Arial" pitchFamily="34" charset="0"/>
              </a:rPr>
              <a:t>Incentive Compliance</a:t>
            </a:r>
          </a:p>
        </p:txBody>
      </p:sp>
      <p:sp>
        <p:nvSpPr>
          <p:cNvPr id="175" name="TextBox 174"/>
          <p:cNvSpPr txBox="1"/>
          <p:nvPr/>
        </p:nvSpPr>
        <p:spPr>
          <a:xfrm>
            <a:off x="7620000" y="2728456"/>
            <a:ext cx="1463832" cy="944874"/>
          </a:xfrm>
          <a:prstGeom prst="rect">
            <a:avLst/>
          </a:prstGeom>
          <a:noFill/>
        </p:spPr>
        <p:txBody>
          <a:bodyPr wrap="square" rtlCol="0">
            <a:spAutoFit/>
          </a:bodyPr>
          <a:lstStyle/>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Annual reporting</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Training reimbursements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Job creation filings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Applications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Contract amendments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Site audits</a:t>
            </a:r>
          </a:p>
          <a:p>
            <a:pPr marL="114300" indent="-114300">
              <a:lnSpc>
                <a:spcPct val="80000"/>
              </a:lnSpc>
              <a:spcBef>
                <a:spcPts val="100"/>
              </a:spcBef>
              <a:buFont typeface="Arial" pitchFamily="34" charset="0"/>
              <a:buChar char="•"/>
            </a:pPr>
            <a:r>
              <a:rPr lang="en-US" sz="900" dirty="0">
                <a:latin typeface="Gill Sans MT" panose="020B0502020104020203" pitchFamily="34" charset="0"/>
                <a:cs typeface="Arial" pitchFamily="34" charset="0"/>
              </a:rPr>
              <a:t>EDC coordination</a:t>
            </a:r>
          </a:p>
        </p:txBody>
      </p:sp>
      <p:sp>
        <p:nvSpPr>
          <p:cNvPr id="176" name="TextBox 175"/>
          <p:cNvSpPr txBox="1"/>
          <p:nvPr/>
        </p:nvSpPr>
        <p:spPr>
          <a:xfrm>
            <a:off x="7627604" y="4502558"/>
            <a:ext cx="1393810" cy="867930"/>
          </a:xfrm>
          <a:prstGeom prst="rect">
            <a:avLst/>
          </a:prstGeom>
          <a:noFill/>
        </p:spPr>
        <p:txBody>
          <a:bodyPr wrap="square" rtlCol="0">
            <a:spAutoFit/>
          </a:bodyPr>
          <a:lstStyle/>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Compliance Documents</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Reimbursement Management</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Contract Amendments</a:t>
            </a:r>
          </a:p>
          <a:p>
            <a:pPr marL="114300" indent="-114300">
              <a:lnSpc>
                <a:spcPct val="80000"/>
              </a:lnSpc>
              <a:buSzPct val="100000"/>
              <a:buFont typeface="Arial" pitchFamily="34" charset="0"/>
              <a:buChar char="•"/>
            </a:pPr>
            <a:r>
              <a:rPr lang="en-US" sz="900" dirty="0">
                <a:latin typeface="Gill Sans MT" panose="020B0502020104020203" pitchFamily="34" charset="0"/>
                <a:cs typeface="Arial" pitchFamily="34" charset="0"/>
              </a:rPr>
              <a:t>IncenTrak Updates</a:t>
            </a:r>
          </a:p>
          <a:p>
            <a:pPr marL="114300" indent="-114300">
              <a:lnSpc>
                <a:spcPct val="80000"/>
              </a:lnSpc>
              <a:buSzPct val="100000"/>
              <a:buFont typeface="Arial" pitchFamily="34" charset="0"/>
              <a:buChar char="•"/>
            </a:pPr>
            <a:endParaRPr lang="en-US" sz="900" dirty="0">
              <a:latin typeface="Gill Sans MT" panose="020B0502020104020203" pitchFamily="34" charset="0"/>
              <a:cs typeface="Arial" pitchFamily="34" charset="0"/>
            </a:endParaRPr>
          </a:p>
        </p:txBody>
      </p:sp>
      <p:sp>
        <p:nvSpPr>
          <p:cNvPr id="177" name="TextBox 176"/>
          <p:cNvSpPr txBox="1"/>
          <p:nvPr/>
        </p:nvSpPr>
        <p:spPr>
          <a:xfrm>
            <a:off x="7636317" y="5697462"/>
            <a:ext cx="1397972" cy="553998"/>
          </a:xfrm>
          <a:prstGeom prst="rect">
            <a:avLst/>
          </a:prstGeom>
          <a:noFill/>
        </p:spPr>
        <p:txBody>
          <a:bodyPr wrap="square" rtlCol="0">
            <a:spAutoFit/>
          </a:bodyPr>
          <a:lstStyle/>
          <a:p>
            <a:pPr algn="ctr" fontAlgn="b">
              <a:spcBef>
                <a:spcPts val="0"/>
              </a:spcBef>
            </a:pPr>
            <a:r>
              <a:rPr lang="en-US" sz="1000" b="1" dirty="0">
                <a:latin typeface="Gill Sans MT" panose="020B0502020104020203" pitchFamily="34" charset="0"/>
                <a:cs typeface="Arial" pitchFamily="34" charset="0"/>
              </a:rPr>
              <a:t>Compliance of Economic Incentives</a:t>
            </a:r>
          </a:p>
        </p:txBody>
      </p:sp>
    </p:spTree>
    <p:extLst>
      <p:ext uri="{BB962C8B-B14F-4D97-AF65-F5344CB8AC3E}">
        <p14:creationId xmlns:p14="http://schemas.microsoft.com/office/powerpoint/2010/main" val="223131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1" nodeType="clickEffect">
                                  <p:stCondLst>
                                    <p:cond delay="0"/>
                                  </p:stCondLst>
                                  <p:childTnLst>
                                    <p:set>
                                      <p:cBhvr>
                                        <p:cTn id="6" dur="indefinite"/>
                                        <p:tgtEl>
                                          <p:spTgt spid="161"/>
                                        </p:tgtEl>
                                        <p:attrNameLst>
                                          <p:attrName>stroke.color</p:attrName>
                                        </p:attrNameLst>
                                      </p:cBhvr>
                                      <p:to>
                                        <p:clrVal>
                                          <a:srgbClr val="F80000"/>
                                        </p:clrVal>
                                      </p:to>
                                    </p:set>
                                    <p:set>
                                      <p:cBhvr>
                                        <p:cTn id="7" dur="indefinite"/>
                                        <p:tgtEl>
                                          <p:spTgt spid="161"/>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7" presetClass="emph" presetSubtype="1" nodeType="clickEffect">
                                  <p:stCondLst>
                                    <p:cond delay="0"/>
                                  </p:stCondLst>
                                  <p:childTnLst>
                                    <p:set>
                                      <p:cBhvr>
                                        <p:cTn id="11" dur="indefinite"/>
                                        <p:tgtEl>
                                          <p:spTgt spid="163"/>
                                        </p:tgtEl>
                                        <p:attrNameLst>
                                          <p:attrName>stroke.color</p:attrName>
                                        </p:attrNameLst>
                                      </p:cBhvr>
                                      <p:to>
                                        <p:clrVal>
                                          <a:srgbClr val="F80000"/>
                                        </p:clrVal>
                                      </p:to>
                                    </p:set>
                                    <p:set>
                                      <p:cBhvr>
                                        <p:cTn id="12" dur="indefinite"/>
                                        <p:tgtEl>
                                          <p:spTgt spid="163"/>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7" presetClass="emph" presetSubtype="1" nodeType="clickEffect">
                                  <p:stCondLst>
                                    <p:cond delay="0"/>
                                  </p:stCondLst>
                                  <p:childTnLst>
                                    <p:set>
                                      <p:cBhvr>
                                        <p:cTn id="16" dur="indefinite"/>
                                        <p:tgtEl>
                                          <p:spTgt spid="165"/>
                                        </p:tgtEl>
                                        <p:attrNameLst>
                                          <p:attrName>stroke.color</p:attrName>
                                        </p:attrNameLst>
                                      </p:cBhvr>
                                      <p:to>
                                        <p:clrVal>
                                          <a:srgbClr val="F80000"/>
                                        </p:clrVal>
                                      </p:to>
                                    </p:set>
                                    <p:set>
                                      <p:cBhvr>
                                        <p:cTn id="17" dur="indefinite"/>
                                        <p:tgtEl>
                                          <p:spTgt spid="165"/>
                                        </p:tgtEl>
                                        <p:attrNameLst>
                                          <p:attrName>stroke.on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7" presetClass="emph" presetSubtype="1" nodeType="clickEffect">
                                  <p:stCondLst>
                                    <p:cond delay="0"/>
                                  </p:stCondLst>
                                  <p:childTnLst>
                                    <p:set>
                                      <p:cBhvr>
                                        <p:cTn id="21" dur="indefinite"/>
                                        <p:tgtEl>
                                          <p:spTgt spid="167"/>
                                        </p:tgtEl>
                                        <p:attrNameLst>
                                          <p:attrName>stroke.color</p:attrName>
                                        </p:attrNameLst>
                                      </p:cBhvr>
                                      <p:to>
                                        <p:clrVal>
                                          <a:srgbClr val="F80000"/>
                                        </p:clrVal>
                                      </p:to>
                                    </p:set>
                                    <p:set>
                                      <p:cBhvr>
                                        <p:cTn id="22" dur="indefinite"/>
                                        <p:tgtEl>
                                          <p:spTgt spid="167"/>
                                        </p:tgtEl>
                                        <p:attrNameLst>
                                          <p:attrName>stroke.on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7" presetClass="emph" presetSubtype="1" nodeType="clickEffect">
                                  <p:stCondLst>
                                    <p:cond delay="0"/>
                                  </p:stCondLst>
                                  <p:childTnLst>
                                    <p:set>
                                      <p:cBhvr>
                                        <p:cTn id="26" dur="indefinite"/>
                                        <p:tgtEl>
                                          <p:spTgt spid="169"/>
                                        </p:tgtEl>
                                        <p:attrNameLst>
                                          <p:attrName>stroke.color</p:attrName>
                                        </p:attrNameLst>
                                      </p:cBhvr>
                                      <p:to>
                                        <p:clrVal>
                                          <a:srgbClr val="F80000"/>
                                        </p:clrVal>
                                      </p:to>
                                    </p:set>
                                    <p:set>
                                      <p:cBhvr>
                                        <p:cTn id="27" dur="indefinite"/>
                                        <p:tgtEl>
                                          <p:spTgt spid="169"/>
                                        </p:tgtEl>
                                        <p:attrNameLst>
                                          <p:attrName>stroke.on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7" presetClass="emph" presetSubtype="1" nodeType="clickEffect">
                                  <p:stCondLst>
                                    <p:cond delay="0"/>
                                  </p:stCondLst>
                                  <p:childTnLst>
                                    <p:set>
                                      <p:cBhvr>
                                        <p:cTn id="31" dur="indefinite"/>
                                        <p:tgtEl>
                                          <p:spTgt spid="171"/>
                                        </p:tgtEl>
                                        <p:attrNameLst>
                                          <p:attrName>stroke.color</p:attrName>
                                        </p:attrNameLst>
                                      </p:cBhvr>
                                      <p:to>
                                        <p:clrVal>
                                          <a:srgbClr val="F80000"/>
                                        </p:clrVal>
                                      </p:to>
                                    </p:set>
                                    <p:set>
                                      <p:cBhvr>
                                        <p:cTn id="32" dur="indefinite"/>
                                        <p:tgtEl>
                                          <p:spTgt spid="171"/>
                                        </p:tgtEl>
                                        <p:attrNameLst>
                                          <p:attrName>stroke.on</p:attrName>
                                        </p:attrNameLst>
                                      </p:cBhvr>
                                      <p:to>
                                        <p:strVal val="true"/>
                                      </p:to>
                                    </p:set>
                                  </p:childTnLst>
                                </p:cTn>
                              </p:par>
                              <p:par>
                                <p:cTn id="33" presetID="7" presetClass="emph" presetSubtype="1" nodeType="withEffect">
                                  <p:stCondLst>
                                    <p:cond delay="0"/>
                                  </p:stCondLst>
                                  <p:childTnLst>
                                    <p:set>
                                      <p:cBhvr>
                                        <p:cTn id="34" dur="indefinite"/>
                                        <p:tgtEl>
                                          <p:spTgt spid="172"/>
                                        </p:tgtEl>
                                        <p:attrNameLst>
                                          <p:attrName>stroke.color</p:attrName>
                                        </p:attrNameLst>
                                      </p:cBhvr>
                                      <p:to>
                                        <p:clrVal>
                                          <a:srgbClr val="F80000"/>
                                        </p:clrVal>
                                      </p:to>
                                    </p:set>
                                    <p:set>
                                      <p:cBhvr>
                                        <p:cTn id="35" dur="indefinite"/>
                                        <p:tgtEl>
                                          <p:spTgt spid="172"/>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10</a:t>
            </a:fld>
            <a:endParaRPr lang="en-US" dirty="0"/>
          </a:p>
        </p:txBody>
      </p:sp>
      <p:sp>
        <p:nvSpPr>
          <p:cNvPr id="5" name="Title 1"/>
          <p:cNvSpPr>
            <a:spLocks noGrp="1"/>
          </p:cNvSpPr>
          <p:nvPr>
            <p:ph type="title"/>
          </p:nvPr>
        </p:nvSpPr>
        <p:spPr>
          <a:xfrm>
            <a:off x="228600" y="381000"/>
            <a:ext cx="8686800" cy="609600"/>
          </a:xfrm>
        </p:spPr>
        <p:txBody>
          <a:bodyPr/>
          <a:lstStyle/>
          <a:p>
            <a:r>
              <a:rPr lang="en-US" dirty="0">
                <a:solidFill>
                  <a:schemeClr val="bg1"/>
                </a:solidFill>
                <a:latin typeface="Gill Sans MT" panose="020B0502020104020203" pitchFamily="34" charset="0"/>
              </a:rPr>
              <a:t>PROJECT STEPS</a:t>
            </a:r>
          </a:p>
        </p:txBody>
      </p:sp>
      <p:sp>
        <p:nvSpPr>
          <p:cNvPr id="6" name="TextBox 5"/>
          <p:cNvSpPr txBox="1"/>
          <p:nvPr/>
        </p:nvSpPr>
        <p:spPr>
          <a:xfrm>
            <a:off x="1744185" y="1079528"/>
            <a:ext cx="7153962" cy="2708434"/>
          </a:xfrm>
          <a:prstGeom prst="rect">
            <a:avLst/>
          </a:prstGeom>
          <a:noFill/>
        </p:spPr>
        <p:txBody>
          <a:bodyPr wrap="square" rtlCol="0">
            <a:spAutoFit/>
          </a:bodyPr>
          <a:lstStyle/>
          <a:p>
            <a:pPr marL="285750" lvl="1" indent="-168275" algn="just">
              <a:spcBef>
                <a:spcPts val="600"/>
              </a:spcBef>
              <a:spcAft>
                <a:spcPts val="600"/>
              </a:spcAft>
              <a:buClr>
                <a:srgbClr val="005596"/>
              </a:buClr>
              <a:buSzPct val="100000"/>
              <a:buFont typeface="Arial" panose="020B0604020202020204" pitchFamily="34" charset="0"/>
              <a:buChar char="•"/>
            </a:pPr>
            <a:r>
              <a:rPr lang="en-US" sz="1400" b="1" dirty="0">
                <a:latin typeface="Gill Sans MT" panose="020B0502020104020203" pitchFamily="34" charset="0"/>
              </a:rPr>
              <a:t>MOCK PROJECTS:  </a:t>
            </a:r>
            <a:r>
              <a:rPr lang="en-US" sz="1400" dirty="0">
                <a:latin typeface="Gill Sans MT" panose="020B0502020104020203" pitchFamily="34" charset="0"/>
              </a:rPr>
              <a:t>Select aspirational mock site selection projects and identify key parameters to test the community’s overall competitiveness.  </a:t>
            </a:r>
            <a:endParaRPr lang="en-US" sz="1400" b="1" dirty="0">
              <a:latin typeface="Gill Sans MT" panose="020B0502020104020203" pitchFamily="34" charset="0"/>
            </a:endParaRPr>
          </a:p>
          <a:p>
            <a:pPr marL="285750" lvl="1" indent="-168275" algn="just">
              <a:spcBef>
                <a:spcPts val="600"/>
              </a:spcBef>
              <a:spcAft>
                <a:spcPts val="600"/>
              </a:spcAft>
              <a:buClr>
                <a:srgbClr val="005596"/>
              </a:buClr>
              <a:buSzPct val="100000"/>
              <a:buFont typeface="Arial" panose="020B0604020202020204" pitchFamily="34" charset="0"/>
              <a:buChar char="•"/>
            </a:pPr>
            <a:r>
              <a:rPr lang="en-US" sz="1400" b="1" dirty="0">
                <a:latin typeface="Gill Sans MT" panose="020B0502020104020203" pitchFamily="34" charset="0"/>
              </a:rPr>
              <a:t>COMMUNITY FILTERING:  </a:t>
            </a:r>
            <a:r>
              <a:rPr lang="en-US" sz="1400" dirty="0">
                <a:latin typeface="Gill Sans MT" panose="020B0502020104020203" pitchFamily="34" charset="0"/>
              </a:rPr>
              <a:t>Provide better understanding of where Pinellas County and the greater Tampa Bay region fall in terms of overall national competitiveness for projects.</a:t>
            </a:r>
          </a:p>
          <a:p>
            <a:pPr marL="285750" lvl="1" indent="-168275" algn="just">
              <a:spcBef>
                <a:spcPts val="600"/>
              </a:spcBef>
              <a:spcAft>
                <a:spcPts val="600"/>
              </a:spcAft>
              <a:buClr>
                <a:srgbClr val="005596"/>
              </a:buClr>
              <a:buSzPct val="100000"/>
              <a:buFont typeface="Arial" panose="020B0604020202020204" pitchFamily="34" charset="0"/>
              <a:buChar char="•"/>
            </a:pPr>
            <a:r>
              <a:rPr lang="en-US" sz="1400" b="1" dirty="0">
                <a:latin typeface="Gill Sans MT" panose="020B0502020104020203" pitchFamily="34" charset="0"/>
              </a:rPr>
              <a:t>SITE SELECTION ANALYSIS:  </a:t>
            </a:r>
            <a:r>
              <a:rPr lang="en-US" sz="1400" dirty="0">
                <a:latin typeface="Gill Sans MT" panose="020B0502020104020203" pitchFamily="34" charset="0"/>
              </a:rPr>
              <a:t>Analyze how the region compares to selected competitor communities in terms of estimated operational cost and locational competitiveness for those same project types.  </a:t>
            </a:r>
          </a:p>
          <a:p>
            <a:pPr marL="285750" lvl="1" indent="-168275" algn="just">
              <a:spcBef>
                <a:spcPts val="600"/>
              </a:spcBef>
              <a:spcAft>
                <a:spcPts val="600"/>
              </a:spcAft>
              <a:buClr>
                <a:srgbClr val="005596"/>
              </a:buClr>
              <a:buSzPct val="100000"/>
              <a:buFont typeface="Arial" panose="020B0604020202020204" pitchFamily="34" charset="0"/>
              <a:buChar char="•"/>
            </a:pPr>
            <a:r>
              <a:rPr lang="en-US" sz="1400" b="1" dirty="0">
                <a:latin typeface="Gill Sans MT" panose="020B0502020104020203" pitchFamily="34" charset="0"/>
              </a:rPr>
              <a:t>KEY STRENGTHS AND WEAKNESSES:  </a:t>
            </a:r>
            <a:r>
              <a:rPr lang="en-US" sz="1400" dirty="0">
                <a:latin typeface="Gill Sans MT" panose="020B0502020104020203" pitchFamily="34" charset="0"/>
              </a:rPr>
              <a:t>Develop deeper of key community strengths and weaknesses related to both broad economic development efforts and specific project requirements.  </a:t>
            </a:r>
          </a:p>
        </p:txBody>
      </p:sp>
      <p:pic>
        <p:nvPicPr>
          <p:cNvPr id="1026" name="Picture 2" descr="Image result for pinellas county economic developm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532" y="1371600"/>
            <a:ext cx="1532838" cy="1858316"/>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p:cNvGrpSpPr/>
          <p:nvPr/>
        </p:nvGrpSpPr>
        <p:grpSpPr>
          <a:xfrm>
            <a:off x="1009113" y="4776133"/>
            <a:ext cx="1354919" cy="1627159"/>
            <a:chOff x="218146" y="4899172"/>
            <a:chExt cx="1354919" cy="1627159"/>
          </a:xfrm>
        </p:grpSpPr>
        <p:sp>
          <p:nvSpPr>
            <p:cNvPr id="39" name="Freeform 16"/>
            <p:cNvSpPr/>
            <p:nvPr/>
          </p:nvSpPr>
          <p:spPr>
            <a:xfrm>
              <a:off x="352283" y="5456244"/>
              <a:ext cx="1220782" cy="1070087"/>
            </a:xfrm>
            <a:custGeom>
              <a:avLst/>
              <a:gdLst>
                <a:gd name="connsiteX0" fmla="*/ 0 w 1220782"/>
                <a:gd name="connsiteY0" fmla="*/ 0 h 1070087"/>
                <a:gd name="connsiteX1" fmla="*/ 1220782 w 1220782"/>
                <a:gd name="connsiteY1" fmla="*/ 0 h 1070087"/>
                <a:gd name="connsiteX2" fmla="*/ 1220782 w 1220782"/>
                <a:gd name="connsiteY2" fmla="*/ 1070087 h 1070087"/>
                <a:gd name="connsiteX3" fmla="*/ 0 w 1220782"/>
                <a:gd name="connsiteY3" fmla="*/ 1070087 h 1070087"/>
                <a:gd name="connsiteX4" fmla="*/ 0 w 1220782"/>
                <a:gd name="connsiteY4" fmla="*/ 0 h 10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82" h="1070087">
                  <a:moveTo>
                    <a:pt x="0" y="0"/>
                  </a:moveTo>
                  <a:lnTo>
                    <a:pt x="1220782" y="0"/>
                  </a:lnTo>
                  <a:lnTo>
                    <a:pt x="1220782" y="1070087"/>
                  </a:lnTo>
                  <a:lnTo>
                    <a:pt x="0" y="1070087"/>
                  </a:lnTo>
                  <a:lnTo>
                    <a:pt x="0" y="0"/>
                  </a:lnTo>
                  <a:close/>
                </a:path>
              </a:pathLst>
            </a:custGeom>
            <a:noFill/>
            <a:ln>
              <a:noFill/>
            </a:ln>
            <a:effectLst/>
          </p:spPr>
          <p:txBody>
            <a:bodyPr spcFirstLastPara="0" vert="horz" wrap="square" lIns="53340" tIns="53340" rIns="53340" bIns="53340" numCol="1" spcCol="1270" anchor="t"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hueOff val="0"/>
                      <a:satOff val="0"/>
                      <a:lumOff val="0"/>
                      <a:alphaOff val="0"/>
                    </a:prstClr>
                  </a:solidFill>
                  <a:effectLst/>
                  <a:uLnTx/>
                  <a:uFillTx/>
                  <a:latin typeface="Gill Sans MT" panose="020B0502020104020203" pitchFamily="34" charset="0"/>
                </a:rPr>
                <a:t>Mock Project Profiles</a:t>
              </a:r>
            </a:p>
          </p:txBody>
        </p:sp>
        <p:grpSp>
          <p:nvGrpSpPr>
            <p:cNvPr id="40" name="Group 39"/>
            <p:cNvGrpSpPr/>
            <p:nvPr/>
          </p:nvGrpSpPr>
          <p:grpSpPr>
            <a:xfrm>
              <a:off x="218146" y="4899172"/>
              <a:ext cx="1354919" cy="1235475"/>
              <a:chOff x="218146" y="3640822"/>
              <a:chExt cx="1354919" cy="1235475"/>
            </a:xfrm>
          </p:grpSpPr>
          <p:sp>
            <p:nvSpPr>
              <p:cNvPr id="41" name="L-Shape 40"/>
              <p:cNvSpPr/>
              <p:nvPr/>
            </p:nvSpPr>
            <p:spPr>
              <a:xfrm rot="5400000">
                <a:off x="487932" y="3793874"/>
                <a:ext cx="812637" cy="1352209"/>
              </a:xfrm>
              <a:prstGeom prst="corner">
                <a:avLst>
                  <a:gd name="adj1" fmla="val 16120"/>
                  <a:gd name="adj2" fmla="val 16110"/>
                </a:avLst>
              </a:prstGeom>
              <a:solidFill>
                <a:srgbClr val="005596"/>
              </a:solidFill>
              <a:ln w="12700" cap="flat" cmpd="sng" algn="ctr">
                <a:noFill/>
                <a:prstDash val="solid"/>
                <a:miter lim="800000"/>
              </a:ln>
              <a:effectLst/>
            </p:spPr>
          </p:sp>
          <p:sp>
            <p:nvSpPr>
              <p:cNvPr id="42" name="Isosceles Triangle 41"/>
              <p:cNvSpPr/>
              <p:nvPr/>
            </p:nvSpPr>
            <p:spPr>
              <a:xfrm>
                <a:off x="1342729" y="3694323"/>
                <a:ext cx="230336" cy="230336"/>
              </a:xfrm>
              <a:prstGeom prst="triangle">
                <a:avLst>
                  <a:gd name="adj" fmla="val 100000"/>
                </a:avLst>
              </a:prstGeom>
              <a:solidFill>
                <a:srgbClr val="005596"/>
              </a:solidFill>
              <a:ln w="12700" cap="flat" cmpd="sng" algn="ctr">
                <a:noFill/>
                <a:prstDash val="solid"/>
                <a:miter lim="800000"/>
              </a:ln>
              <a:effectLst/>
            </p:spPr>
          </p:sp>
          <p:sp>
            <p:nvSpPr>
              <p:cNvPr id="43" name="TextBox 42"/>
              <p:cNvSpPr txBox="1"/>
              <p:nvPr/>
            </p:nvSpPr>
            <p:spPr>
              <a:xfrm>
                <a:off x="721453" y="3640822"/>
                <a:ext cx="312906" cy="400110"/>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Gill Sans MT" panose="020B0502020104020203" pitchFamily="34" charset="0"/>
                  </a:rPr>
                  <a:t>1</a:t>
                </a:r>
              </a:p>
            </p:txBody>
          </p:sp>
        </p:grpSp>
      </p:grpSp>
      <p:grpSp>
        <p:nvGrpSpPr>
          <p:cNvPr id="44" name="Group 43"/>
          <p:cNvGrpSpPr/>
          <p:nvPr/>
        </p:nvGrpSpPr>
        <p:grpSpPr>
          <a:xfrm>
            <a:off x="2498269" y="4540065"/>
            <a:ext cx="1354919" cy="1626694"/>
            <a:chOff x="1712622" y="4529827"/>
            <a:chExt cx="1354919" cy="1626694"/>
          </a:xfrm>
        </p:grpSpPr>
        <p:sp>
          <p:nvSpPr>
            <p:cNvPr id="45" name="Freeform 19"/>
            <p:cNvSpPr/>
            <p:nvPr/>
          </p:nvSpPr>
          <p:spPr>
            <a:xfrm>
              <a:off x="1846759" y="5086434"/>
              <a:ext cx="1220782" cy="1070087"/>
            </a:xfrm>
            <a:custGeom>
              <a:avLst/>
              <a:gdLst>
                <a:gd name="connsiteX0" fmla="*/ 0 w 1220782"/>
                <a:gd name="connsiteY0" fmla="*/ 0 h 1070087"/>
                <a:gd name="connsiteX1" fmla="*/ 1220782 w 1220782"/>
                <a:gd name="connsiteY1" fmla="*/ 0 h 1070087"/>
                <a:gd name="connsiteX2" fmla="*/ 1220782 w 1220782"/>
                <a:gd name="connsiteY2" fmla="*/ 1070087 h 1070087"/>
                <a:gd name="connsiteX3" fmla="*/ 0 w 1220782"/>
                <a:gd name="connsiteY3" fmla="*/ 1070087 h 1070087"/>
                <a:gd name="connsiteX4" fmla="*/ 0 w 1220782"/>
                <a:gd name="connsiteY4" fmla="*/ 0 h 10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82" h="1070087">
                  <a:moveTo>
                    <a:pt x="0" y="0"/>
                  </a:moveTo>
                  <a:lnTo>
                    <a:pt x="1220782" y="0"/>
                  </a:lnTo>
                  <a:lnTo>
                    <a:pt x="1220782" y="1070087"/>
                  </a:lnTo>
                  <a:lnTo>
                    <a:pt x="0" y="1070087"/>
                  </a:lnTo>
                  <a:lnTo>
                    <a:pt x="0" y="0"/>
                  </a:lnTo>
                  <a:close/>
                </a:path>
              </a:pathLst>
            </a:custGeom>
            <a:noFill/>
            <a:ln>
              <a:noFill/>
            </a:ln>
            <a:effectLst/>
          </p:spPr>
          <p:txBody>
            <a:bodyPr spcFirstLastPara="0" vert="horz" wrap="square" lIns="53340" tIns="53340" rIns="53340" bIns="53340" numCol="1" spcCol="1270" anchor="t"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hueOff val="0"/>
                      <a:satOff val="0"/>
                      <a:lumOff val="0"/>
                      <a:alphaOff val="0"/>
                    </a:prstClr>
                  </a:solidFill>
                  <a:effectLst/>
                  <a:uLnTx/>
                  <a:uFillTx/>
                  <a:latin typeface="Gill Sans MT" panose="020B0502020104020203" pitchFamily="34" charset="0"/>
                </a:rPr>
                <a:t>Filtering</a:t>
              </a:r>
            </a:p>
          </p:txBody>
        </p:sp>
        <p:grpSp>
          <p:nvGrpSpPr>
            <p:cNvPr id="46" name="Group 45"/>
            <p:cNvGrpSpPr/>
            <p:nvPr/>
          </p:nvGrpSpPr>
          <p:grpSpPr>
            <a:xfrm>
              <a:off x="1712622" y="4529827"/>
              <a:ext cx="1354919" cy="1235011"/>
              <a:chOff x="1712622" y="3271477"/>
              <a:chExt cx="1354919" cy="1235011"/>
            </a:xfrm>
          </p:grpSpPr>
          <p:sp>
            <p:nvSpPr>
              <p:cNvPr id="47" name="L-Shape 46"/>
              <p:cNvSpPr/>
              <p:nvPr/>
            </p:nvSpPr>
            <p:spPr>
              <a:xfrm rot="5400000">
                <a:off x="1982408" y="3424065"/>
                <a:ext cx="812637" cy="1352209"/>
              </a:xfrm>
              <a:prstGeom prst="corner">
                <a:avLst>
                  <a:gd name="adj1" fmla="val 16120"/>
                  <a:gd name="adj2" fmla="val 16110"/>
                </a:avLst>
              </a:prstGeom>
              <a:solidFill>
                <a:srgbClr val="005596"/>
              </a:solidFill>
              <a:ln w="12700" cap="flat" cmpd="sng" algn="ctr">
                <a:noFill/>
                <a:prstDash val="solid"/>
                <a:miter lim="800000"/>
              </a:ln>
              <a:effectLst/>
            </p:spPr>
          </p:sp>
          <p:sp>
            <p:nvSpPr>
              <p:cNvPr id="48" name="Isosceles Triangle 47"/>
              <p:cNvSpPr/>
              <p:nvPr/>
            </p:nvSpPr>
            <p:spPr>
              <a:xfrm>
                <a:off x="2837205" y="3324514"/>
                <a:ext cx="230336" cy="230336"/>
              </a:xfrm>
              <a:prstGeom prst="triangle">
                <a:avLst>
                  <a:gd name="adj" fmla="val 100000"/>
                </a:avLst>
              </a:prstGeom>
              <a:solidFill>
                <a:srgbClr val="005596"/>
              </a:solidFill>
              <a:ln w="12700" cap="flat" cmpd="sng" algn="ctr">
                <a:noFill/>
                <a:prstDash val="solid"/>
                <a:miter lim="800000"/>
              </a:ln>
              <a:effectLst/>
            </p:spPr>
          </p:sp>
          <p:sp>
            <p:nvSpPr>
              <p:cNvPr id="49" name="TextBox 48"/>
              <p:cNvSpPr txBox="1"/>
              <p:nvPr/>
            </p:nvSpPr>
            <p:spPr>
              <a:xfrm>
                <a:off x="2224480" y="3271477"/>
                <a:ext cx="312906" cy="400110"/>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Gill Sans MT" panose="020B0502020104020203" pitchFamily="34" charset="0"/>
                  </a:rPr>
                  <a:t>2</a:t>
                </a:r>
              </a:p>
            </p:txBody>
          </p:sp>
        </p:grpSp>
      </p:grpSp>
      <p:grpSp>
        <p:nvGrpSpPr>
          <p:cNvPr id="50" name="Group 49"/>
          <p:cNvGrpSpPr/>
          <p:nvPr/>
        </p:nvGrpSpPr>
        <p:grpSpPr>
          <a:xfrm>
            <a:off x="3987425" y="4164468"/>
            <a:ext cx="1354919" cy="1623439"/>
            <a:chOff x="3207098" y="2904923"/>
            <a:chExt cx="1354919" cy="1623439"/>
          </a:xfrm>
        </p:grpSpPr>
        <p:sp>
          <p:nvSpPr>
            <p:cNvPr id="51" name="L-Shape 50"/>
            <p:cNvSpPr/>
            <p:nvPr/>
          </p:nvSpPr>
          <p:spPr>
            <a:xfrm rot="5400000">
              <a:off x="3476884" y="3054255"/>
              <a:ext cx="812637" cy="1352209"/>
            </a:xfrm>
            <a:prstGeom prst="corner">
              <a:avLst>
                <a:gd name="adj1" fmla="val 16120"/>
                <a:gd name="adj2" fmla="val 16110"/>
              </a:avLst>
            </a:prstGeom>
            <a:solidFill>
              <a:srgbClr val="005596"/>
            </a:solidFill>
            <a:ln w="12700" cap="flat" cmpd="sng" algn="ctr">
              <a:noFill/>
              <a:prstDash val="solid"/>
              <a:miter lim="800000"/>
            </a:ln>
            <a:effectLst/>
          </p:spPr>
        </p:sp>
        <p:sp>
          <p:nvSpPr>
            <p:cNvPr id="52" name="Freeform 22"/>
            <p:cNvSpPr/>
            <p:nvPr/>
          </p:nvSpPr>
          <p:spPr>
            <a:xfrm>
              <a:off x="3341235" y="3458275"/>
              <a:ext cx="1220782" cy="1070087"/>
            </a:xfrm>
            <a:custGeom>
              <a:avLst/>
              <a:gdLst>
                <a:gd name="connsiteX0" fmla="*/ 0 w 1220782"/>
                <a:gd name="connsiteY0" fmla="*/ 0 h 1070087"/>
                <a:gd name="connsiteX1" fmla="*/ 1220782 w 1220782"/>
                <a:gd name="connsiteY1" fmla="*/ 0 h 1070087"/>
                <a:gd name="connsiteX2" fmla="*/ 1220782 w 1220782"/>
                <a:gd name="connsiteY2" fmla="*/ 1070087 h 1070087"/>
                <a:gd name="connsiteX3" fmla="*/ 0 w 1220782"/>
                <a:gd name="connsiteY3" fmla="*/ 1070087 h 1070087"/>
                <a:gd name="connsiteX4" fmla="*/ 0 w 1220782"/>
                <a:gd name="connsiteY4" fmla="*/ 0 h 10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82" h="1070087">
                  <a:moveTo>
                    <a:pt x="0" y="0"/>
                  </a:moveTo>
                  <a:lnTo>
                    <a:pt x="1220782" y="0"/>
                  </a:lnTo>
                  <a:lnTo>
                    <a:pt x="1220782" y="1070087"/>
                  </a:lnTo>
                  <a:lnTo>
                    <a:pt x="0" y="1070087"/>
                  </a:lnTo>
                  <a:lnTo>
                    <a:pt x="0" y="0"/>
                  </a:lnTo>
                  <a:close/>
                </a:path>
              </a:pathLst>
            </a:custGeom>
            <a:noFill/>
            <a:ln>
              <a:noFill/>
            </a:ln>
            <a:effectLst/>
          </p:spPr>
          <p:txBody>
            <a:bodyPr spcFirstLastPara="0" vert="horz" wrap="square" lIns="53340" tIns="53340" rIns="53340" bIns="53340" numCol="1" spcCol="1270" anchor="t"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hueOff val="0"/>
                      <a:satOff val="0"/>
                      <a:lumOff val="0"/>
                      <a:alphaOff val="0"/>
                    </a:prstClr>
                  </a:solidFill>
                  <a:effectLst/>
                  <a:uLnTx/>
                  <a:uFillTx/>
                  <a:latin typeface="Gill Sans MT" panose="020B0502020104020203" pitchFamily="34" charset="0"/>
                </a:rPr>
                <a:t>Community Visit</a:t>
              </a:r>
            </a:p>
          </p:txBody>
        </p:sp>
        <p:sp>
          <p:nvSpPr>
            <p:cNvPr id="53" name="Isosceles Triangle 52"/>
            <p:cNvSpPr/>
            <p:nvPr/>
          </p:nvSpPr>
          <p:spPr>
            <a:xfrm>
              <a:off x="4331681" y="2954704"/>
              <a:ext cx="230336" cy="230336"/>
            </a:xfrm>
            <a:prstGeom prst="triangle">
              <a:avLst>
                <a:gd name="adj" fmla="val 100000"/>
              </a:avLst>
            </a:prstGeom>
            <a:solidFill>
              <a:srgbClr val="005596"/>
            </a:solidFill>
            <a:ln w="12700" cap="flat" cmpd="sng" algn="ctr">
              <a:noFill/>
              <a:prstDash val="solid"/>
              <a:miter lim="800000"/>
            </a:ln>
            <a:effectLst/>
          </p:spPr>
        </p:sp>
        <p:sp>
          <p:nvSpPr>
            <p:cNvPr id="54" name="TextBox 53"/>
            <p:cNvSpPr txBox="1"/>
            <p:nvPr/>
          </p:nvSpPr>
          <p:spPr>
            <a:xfrm>
              <a:off x="3744285" y="2904923"/>
              <a:ext cx="312906" cy="400110"/>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Gill Sans MT" panose="020B0502020104020203" pitchFamily="34" charset="0"/>
                </a:rPr>
                <a:t>3</a:t>
              </a:r>
            </a:p>
          </p:txBody>
        </p:sp>
      </p:grpSp>
      <p:grpSp>
        <p:nvGrpSpPr>
          <p:cNvPr id="55" name="Group 54"/>
          <p:cNvGrpSpPr/>
          <p:nvPr/>
        </p:nvGrpSpPr>
        <p:grpSpPr>
          <a:xfrm>
            <a:off x="5476581" y="3929564"/>
            <a:ext cx="1354919" cy="1621111"/>
            <a:chOff x="4701575" y="2537441"/>
            <a:chExt cx="1354919" cy="1621111"/>
          </a:xfrm>
        </p:grpSpPr>
        <p:sp>
          <p:nvSpPr>
            <p:cNvPr id="56" name="L-Shape 55"/>
            <p:cNvSpPr/>
            <p:nvPr/>
          </p:nvSpPr>
          <p:spPr>
            <a:xfrm rot="5400000">
              <a:off x="4971361" y="2684446"/>
              <a:ext cx="812637" cy="1352209"/>
            </a:xfrm>
            <a:prstGeom prst="corner">
              <a:avLst>
                <a:gd name="adj1" fmla="val 16120"/>
                <a:gd name="adj2" fmla="val 16110"/>
              </a:avLst>
            </a:prstGeom>
            <a:solidFill>
              <a:srgbClr val="005596"/>
            </a:solidFill>
            <a:ln w="12700" cap="flat" cmpd="sng" algn="ctr">
              <a:noFill/>
              <a:prstDash val="solid"/>
              <a:miter lim="800000"/>
            </a:ln>
            <a:effectLst/>
          </p:spPr>
        </p:sp>
        <p:sp>
          <p:nvSpPr>
            <p:cNvPr id="57" name="Freeform 25"/>
            <p:cNvSpPr/>
            <p:nvPr/>
          </p:nvSpPr>
          <p:spPr>
            <a:xfrm>
              <a:off x="4835711" y="3088465"/>
              <a:ext cx="1220782" cy="1070087"/>
            </a:xfrm>
            <a:custGeom>
              <a:avLst/>
              <a:gdLst>
                <a:gd name="connsiteX0" fmla="*/ 0 w 1220782"/>
                <a:gd name="connsiteY0" fmla="*/ 0 h 1070087"/>
                <a:gd name="connsiteX1" fmla="*/ 1220782 w 1220782"/>
                <a:gd name="connsiteY1" fmla="*/ 0 h 1070087"/>
                <a:gd name="connsiteX2" fmla="*/ 1220782 w 1220782"/>
                <a:gd name="connsiteY2" fmla="*/ 1070087 h 1070087"/>
                <a:gd name="connsiteX3" fmla="*/ 0 w 1220782"/>
                <a:gd name="connsiteY3" fmla="*/ 1070087 h 1070087"/>
                <a:gd name="connsiteX4" fmla="*/ 0 w 1220782"/>
                <a:gd name="connsiteY4" fmla="*/ 0 h 10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82" h="1070087">
                  <a:moveTo>
                    <a:pt x="0" y="0"/>
                  </a:moveTo>
                  <a:lnTo>
                    <a:pt x="1220782" y="0"/>
                  </a:lnTo>
                  <a:lnTo>
                    <a:pt x="1220782" y="1070087"/>
                  </a:lnTo>
                  <a:lnTo>
                    <a:pt x="0" y="1070087"/>
                  </a:lnTo>
                  <a:lnTo>
                    <a:pt x="0" y="0"/>
                  </a:lnTo>
                  <a:close/>
                </a:path>
              </a:pathLst>
            </a:custGeom>
            <a:noFill/>
            <a:ln>
              <a:noFill/>
            </a:ln>
            <a:effectLst/>
          </p:spPr>
          <p:txBody>
            <a:bodyPr spcFirstLastPara="0" vert="horz" wrap="square" lIns="53340" tIns="53340" rIns="53340" bIns="53340" numCol="1" spcCol="1270" anchor="t"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hueOff val="0"/>
                      <a:satOff val="0"/>
                      <a:lumOff val="0"/>
                      <a:alphaOff val="0"/>
                    </a:prstClr>
                  </a:solidFill>
                  <a:effectLst/>
                  <a:uLnTx/>
                  <a:uFillTx/>
                  <a:latin typeface="Gill Sans MT" panose="020B0502020104020203" pitchFamily="34" charset="0"/>
                </a:rPr>
                <a:t>Site Selection Analysis</a:t>
              </a:r>
            </a:p>
          </p:txBody>
        </p:sp>
        <p:sp>
          <p:nvSpPr>
            <p:cNvPr id="58" name="Isosceles Triangle 57"/>
            <p:cNvSpPr/>
            <p:nvPr/>
          </p:nvSpPr>
          <p:spPr>
            <a:xfrm>
              <a:off x="5826158" y="2584894"/>
              <a:ext cx="230336" cy="230336"/>
            </a:xfrm>
            <a:prstGeom prst="triangle">
              <a:avLst>
                <a:gd name="adj" fmla="val 100000"/>
              </a:avLst>
            </a:prstGeom>
            <a:solidFill>
              <a:srgbClr val="005596"/>
            </a:solidFill>
            <a:ln w="12700" cap="flat" cmpd="sng" algn="ctr">
              <a:noFill/>
              <a:prstDash val="solid"/>
              <a:miter lim="800000"/>
            </a:ln>
            <a:effectLst/>
          </p:spPr>
        </p:sp>
        <p:sp>
          <p:nvSpPr>
            <p:cNvPr id="59" name="TextBox 58"/>
            <p:cNvSpPr txBox="1"/>
            <p:nvPr/>
          </p:nvSpPr>
          <p:spPr>
            <a:xfrm>
              <a:off x="5205368" y="2537441"/>
              <a:ext cx="312906"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Gill Sans MT" panose="020B0502020104020203" pitchFamily="34" charset="0"/>
                </a:rPr>
                <a:t>4</a:t>
              </a:r>
            </a:p>
          </p:txBody>
        </p:sp>
      </p:grpSp>
      <p:grpSp>
        <p:nvGrpSpPr>
          <p:cNvPr id="60" name="Group 59"/>
          <p:cNvGrpSpPr/>
          <p:nvPr/>
        </p:nvGrpSpPr>
        <p:grpSpPr>
          <a:xfrm>
            <a:off x="6965737" y="3717771"/>
            <a:ext cx="1354919" cy="1620296"/>
            <a:chOff x="6196051" y="2168446"/>
            <a:chExt cx="1354919" cy="1620296"/>
          </a:xfrm>
        </p:grpSpPr>
        <p:sp>
          <p:nvSpPr>
            <p:cNvPr id="61" name="L-Shape 60"/>
            <p:cNvSpPr/>
            <p:nvPr/>
          </p:nvSpPr>
          <p:spPr>
            <a:xfrm rot="5400000">
              <a:off x="6465837" y="2314636"/>
              <a:ext cx="812637" cy="1352209"/>
            </a:xfrm>
            <a:prstGeom prst="corner">
              <a:avLst>
                <a:gd name="adj1" fmla="val 16120"/>
                <a:gd name="adj2" fmla="val 16110"/>
              </a:avLst>
            </a:prstGeom>
            <a:solidFill>
              <a:srgbClr val="005596"/>
            </a:solidFill>
            <a:ln w="12700" cap="flat" cmpd="sng" algn="ctr">
              <a:noFill/>
              <a:prstDash val="solid"/>
              <a:miter lim="800000"/>
            </a:ln>
            <a:effectLst/>
          </p:spPr>
        </p:sp>
        <p:sp>
          <p:nvSpPr>
            <p:cNvPr id="62" name="Freeform 28"/>
            <p:cNvSpPr/>
            <p:nvPr/>
          </p:nvSpPr>
          <p:spPr>
            <a:xfrm>
              <a:off x="6330188" y="2718655"/>
              <a:ext cx="1220782" cy="1070087"/>
            </a:xfrm>
            <a:custGeom>
              <a:avLst/>
              <a:gdLst>
                <a:gd name="connsiteX0" fmla="*/ 0 w 1220782"/>
                <a:gd name="connsiteY0" fmla="*/ 0 h 1070087"/>
                <a:gd name="connsiteX1" fmla="*/ 1220782 w 1220782"/>
                <a:gd name="connsiteY1" fmla="*/ 0 h 1070087"/>
                <a:gd name="connsiteX2" fmla="*/ 1220782 w 1220782"/>
                <a:gd name="connsiteY2" fmla="*/ 1070087 h 1070087"/>
                <a:gd name="connsiteX3" fmla="*/ 0 w 1220782"/>
                <a:gd name="connsiteY3" fmla="*/ 1070087 h 1070087"/>
                <a:gd name="connsiteX4" fmla="*/ 0 w 1220782"/>
                <a:gd name="connsiteY4" fmla="*/ 0 h 10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82" h="1070087">
                  <a:moveTo>
                    <a:pt x="0" y="0"/>
                  </a:moveTo>
                  <a:lnTo>
                    <a:pt x="1220782" y="0"/>
                  </a:lnTo>
                  <a:lnTo>
                    <a:pt x="1220782" y="1070087"/>
                  </a:lnTo>
                  <a:lnTo>
                    <a:pt x="0" y="1070087"/>
                  </a:lnTo>
                  <a:lnTo>
                    <a:pt x="0" y="0"/>
                  </a:lnTo>
                  <a:close/>
                </a:path>
              </a:pathLst>
            </a:custGeom>
            <a:noFill/>
            <a:ln>
              <a:noFill/>
            </a:ln>
            <a:effectLst/>
          </p:spPr>
          <p:txBody>
            <a:bodyPr spcFirstLastPara="0" vert="horz" wrap="square" lIns="53340" tIns="53340" rIns="53340" bIns="53340" numCol="1" spcCol="1270" anchor="t"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hueOff val="0"/>
                      <a:satOff val="0"/>
                      <a:lumOff val="0"/>
                      <a:alphaOff val="0"/>
                    </a:prstClr>
                  </a:solidFill>
                  <a:effectLst/>
                  <a:uLnTx/>
                  <a:uFillTx/>
                  <a:latin typeface="Gill Sans MT" panose="020B0502020104020203" pitchFamily="34" charset="0"/>
                </a:rPr>
                <a:t>Full Report and Community Presentation</a:t>
              </a:r>
            </a:p>
          </p:txBody>
        </p:sp>
        <p:sp>
          <p:nvSpPr>
            <p:cNvPr id="63" name="Isosceles Triangle 62"/>
            <p:cNvSpPr/>
            <p:nvPr/>
          </p:nvSpPr>
          <p:spPr>
            <a:xfrm>
              <a:off x="7320634" y="2215085"/>
              <a:ext cx="230336" cy="230336"/>
            </a:xfrm>
            <a:prstGeom prst="triangle">
              <a:avLst>
                <a:gd name="adj" fmla="val 100000"/>
              </a:avLst>
            </a:prstGeom>
            <a:solidFill>
              <a:srgbClr val="005596"/>
            </a:solidFill>
            <a:ln w="12700" cap="flat" cmpd="sng" algn="ctr">
              <a:noFill/>
              <a:prstDash val="solid"/>
              <a:miter lim="800000"/>
            </a:ln>
            <a:effectLst/>
          </p:spPr>
        </p:sp>
        <p:sp>
          <p:nvSpPr>
            <p:cNvPr id="64" name="TextBox 63"/>
            <p:cNvSpPr txBox="1"/>
            <p:nvPr/>
          </p:nvSpPr>
          <p:spPr>
            <a:xfrm>
              <a:off x="6731948" y="2168446"/>
              <a:ext cx="312906"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Gill Sans MT" panose="020B0502020104020203" pitchFamily="34" charset="0"/>
                </a:rPr>
                <a:t>5</a:t>
              </a:r>
            </a:p>
          </p:txBody>
        </p:sp>
      </p:grpSp>
      <p:sp>
        <p:nvSpPr>
          <p:cNvPr id="69" name="Right Arrow 7"/>
          <p:cNvSpPr/>
          <p:nvPr/>
        </p:nvSpPr>
        <p:spPr>
          <a:xfrm rot="21060048">
            <a:off x="1495945" y="5610392"/>
            <a:ext cx="5885522" cy="59371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0"/>
              </a:rPr>
              <a:t>JANUARY - APRIL</a:t>
            </a:r>
          </a:p>
        </p:txBody>
      </p:sp>
    </p:spTree>
    <p:extLst>
      <p:ext uri="{BB962C8B-B14F-4D97-AF65-F5344CB8AC3E}">
        <p14:creationId xmlns:p14="http://schemas.microsoft.com/office/powerpoint/2010/main" val="71668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500" fill="hold"/>
                                        <p:tgtEl>
                                          <p:spTgt spid="69"/>
                                        </p:tgtEl>
                                        <p:attrNameLst>
                                          <p:attrName>ppt_x</p:attrName>
                                        </p:attrNameLst>
                                      </p:cBhvr>
                                      <p:tavLst>
                                        <p:tav tm="0">
                                          <p:val>
                                            <p:strVal val="#ppt_x"/>
                                          </p:val>
                                        </p:tav>
                                        <p:tav tm="100000">
                                          <p:val>
                                            <p:strVal val="#ppt_x"/>
                                          </p:val>
                                        </p:tav>
                                      </p:tavLst>
                                    </p:anim>
                                    <p:anim calcmode="lin" valueType="num">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MOCK PROJECT PROFILES</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solidFill>
                  <a:srgbClr val="003479"/>
                </a:solidFill>
                <a:latin typeface="Gill Sans MT" panose="020B0502020104020203" pitchFamily="34" charset="0"/>
              </a:rPr>
              <a:t>SITE SELECTION GROUP  |  PAGE  </a:t>
            </a:r>
            <a:fld id="{2A43680E-1B61-467A-B567-64B54E3EEC01}" type="slidenum">
              <a:rPr lang="en-US" sz="1200" b="1">
                <a:solidFill>
                  <a:srgbClr val="003479"/>
                </a:solidFill>
                <a:latin typeface="Gill Sans MT" panose="020B0502020104020203" pitchFamily="34" charset="0"/>
              </a:rPr>
              <a:pPr algn="r"/>
              <a:t>11</a:t>
            </a:fld>
            <a:endParaRPr lang="en-US" sz="1200" b="1" dirty="0">
              <a:solidFill>
                <a:srgbClr val="003479"/>
              </a:solidFill>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330802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12</a:t>
            </a:fld>
            <a:endParaRPr lang="en-US" dirty="0"/>
          </a:p>
        </p:txBody>
      </p:sp>
      <p:sp>
        <p:nvSpPr>
          <p:cNvPr id="5" name="Title 1"/>
          <p:cNvSpPr>
            <a:spLocks noGrp="1"/>
          </p:cNvSpPr>
          <p:nvPr>
            <p:ph type="title"/>
          </p:nvPr>
        </p:nvSpPr>
        <p:spPr>
          <a:xfrm>
            <a:off x="228600" y="381000"/>
            <a:ext cx="8686800" cy="609600"/>
          </a:xfrm>
        </p:spPr>
        <p:txBody>
          <a:bodyPr/>
          <a:lstStyle/>
          <a:p>
            <a:r>
              <a:rPr lang="en-US" dirty="0">
                <a:solidFill>
                  <a:schemeClr val="bg1"/>
                </a:solidFill>
                <a:latin typeface="Gill Sans MT" panose="020B0502020104020203" pitchFamily="34" charset="0"/>
              </a:rPr>
              <a:t>PROJECT PROFILES</a:t>
            </a:r>
          </a:p>
        </p:txBody>
      </p:sp>
      <p:pic>
        <p:nvPicPr>
          <p:cNvPr id="2052" name="Picture 4" descr="Image result for advanced manufacturing"/>
          <p:cNvPicPr>
            <a:picLocks noChangeAspect="1" noChangeArrowheads="1"/>
          </p:cNvPicPr>
          <p:nvPr/>
        </p:nvPicPr>
        <p:blipFill rotWithShape="1">
          <a:blip r:embed="rId2">
            <a:extLst>
              <a:ext uri="{28A0092B-C50C-407E-A947-70E740481C1C}">
                <a14:useLocalDpi xmlns:a14="http://schemas.microsoft.com/office/drawing/2010/main" val="0"/>
              </a:ext>
            </a:extLst>
          </a:blip>
          <a:srcRect l="10852" r="5319"/>
          <a:stretch/>
        </p:blipFill>
        <p:spPr bwMode="auto">
          <a:xfrm>
            <a:off x="249807" y="5193866"/>
            <a:ext cx="2286000" cy="1037843"/>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2054" name="Picture 6" descr="Image result for financial ser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305707"/>
            <a:ext cx="2286000" cy="1039092"/>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2056" name="Picture 8" descr="Image result for st. petersburg florida skylin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281" t="12339" r="8135" b="30219"/>
          <a:stretch/>
        </p:blipFill>
        <p:spPr bwMode="auto">
          <a:xfrm>
            <a:off x="228600" y="1580616"/>
            <a:ext cx="2286000" cy="1039092"/>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99505" y="1177759"/>
            <a:ext cx="3058064"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CORPORATE HEADQUARTERS</a:t>
            </a:r>
          </a:p>
        </p:txBody>
      </p:sp>
      <p:sp>
        <p:nvSpPr>
          <p:cNvPr id="13" name="TextBox 12"/>
          <p:cNvSpPr txBox="1"/>
          <p:nvPr/>
        </p:nvSpPr>
        <p:spPr>
          <a:xfrm>
            <a:off x="99505" y="2903532"/>
            <a:ext cx="4724400"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FINANCIAL SERVICES</a:t>
            </a:r>
          </a:p>
        </p:txBody>
      </p:sp>
      <p:sp>
        <p:nvSpPr>
          <p:cNvPr id="14" name="TextBox 13"/>
          <p:cNvSpPr txBox="1"/>
          <p:nvPr/>
        </p:nvSpPr>
        <p:spPr>
          <a:xfrm>
            <a:off x="99505" y="4798095"/>
            <a:ext cx="4724400"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ADVANCED MANUFACTURING</a:t>
            </a:r>
          </a:p>
        </p:txBody>
      </p:sp>
      <p:cxnSp>
        <p:nvCxnSpPr>
          <p:cNvPr id="8" name="Straight Connector 7"/>
          <p:cNvCxnSpPr/>
          <p:nvPr/>
        </p:nvCxnSpPr>
        <p:spPr>
          <a:xfrm>
            <a:off x="173212" y="2819400"/>
            <a:ext cx="8742188" cy="0"/>
          </a:xfrm>
          <a:prstGeom prst="line">
            <a:avLst/>
          </a:prstGeom>
          <a:ln w="28575">
            <a:solidFill>
              <a:srgbClr val="00559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61224" y="4700382"/>
            <a:ext cx="8679900" cy="381"/>
          </a:xfrm>
          <a:prstGeom prst="line">
            <a:avLst/>
          </a:prstGeom>
          <a:ln w="28575">
            <a:solidFill>
              <a:srgbClr val="005596"/>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048000" y="1503820"/>
            <a:ext cx="3009435" cy="954107"/>
          </a:xfrm>
          <a:prstGeom prst="rect">
            <a:avLst/>
          </a:prstGeom>
          <a:noFill/>
        </p:spPr>
        <p:txBody>
          <a:bodyPr wrap="square" rtlCol="0">
            <a:spAutoFit/>
          </a:bodyPr>
          <a:lstStyle/>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300 jobs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$95k average wage</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Typical corp. HQ occupations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100k SF or 10 acre build-to suit</a:t>
            </a:r>
          </a:p>
        </p:txBody>
      </p:sp>
      <p:sp>
        <p:nvSpPr>
          <p:cNvPr id="16" name="TextBox 15"/>
          <p:cNvSpPr txBox="1"/>
          <p:nvPr/>
        </p:nvSpPr>
        <p:spPr>
          <a:xfrm>
            <a:off x="6021724" y="1514194"/>
            <a:ext cx="2819400" cy="1169551"/>
          </a:xfrm>
          <a:prstGeom prst="rect">
            <a:avLst/>
          </a:prstGeom>
          <a:noFill/>
        </p:spPr>
        <p:txBody>
          <a:bodyPr wrap="square" rtlCol="0">
            <a:spAutoFit/>
          </a:bodyPr>
          <a:lstStyle/>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Workforce availability and costs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Tax climate</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Large, fast growing metro</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Real estate</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Incentives</a:t>
            </a:r>
          </a:p>
        </p:txBody>
      </p:sp>
      <p:sp>
        <p:nvSpPr>
          <p:cNvPr id="18" name="TextBox 17"/>
          <p:cNvSpPr txBox="1"/>
          <p:nvPr/>
        </p:nvSpPr>
        <p:spPr>
          <a:xfrm>
            <a:off x="3060615" y="1177759"/>
            <a:ext cx="3058064" cy="307777"/>
          </a:xfrm>
          <a:prstGeom prst="rect">
            <a:avLst/>
          </a:prstGeom>
          <a:noFill/>
        </p:spPr>
        <p:txBody>
          <a:bodyPr wrap="square" rtlCol="0">
            <a:spAutoFit/>
          </a:bodyPr>
          <a:lstStyle/>
          <a:p>
            <a:pPr marL="0" lvl="1">
              <a:buClr>
                <a:srgbClr val="003479"/>
              </a:buClr>
              <a:buSzPct val="100000"/>
            </a:pPr>
            <a:r>
              <a:rPr lang="en-US" sz="1400" b="1" i="1" dirty="0">
                <a:latin typeface="Gill Sans MT" panose="020B0502020104020203" pitchFamily="34" charset="0"/>
              </a:rPr>
              <a:t>Specifications</a:t>
            </a:r>
          </a:p>
        </p:txBody>
      </p:sp>
      <p:sp>
        <p:nvSpPr>
          <p:cNvPr id="19" name="TextBox 18"/>
          <p:cNvSpPr txBox="1"/>
          <p:nvPr/>
        </p:nvSpPr>
        <p:spPr>
          <a:xfrm>
            <a:off x="6021724" y="1195015"/>
            <a:ext cx="3058064" cy="307777"/>
          </a:xfrm>
          <a:prstGeom prst="rect">
            <a:avLst/>
          </a:prstGeom>
          <a:noFill/>
        </p:spPr>
        <p:txBody>
          <a:bodyPr wrap="square" rtlCol="0">
            <a:spAutoFit/>
          </a:bodyPr>
          <a:lstStyle/>
          <a:p>
            <a:pPr marL="0" lvl="1">
              <a:buClr>
                <a:srgbClr val="003479"/>
              </a:buClr>
              <a:buSzPct val="100000"/>
            </a:pPr>
            <a:r>
              <a:rPr lang="en-US" sz="1400" b="1" i="1" dirty="0">
                <a:latin typeface="Gill Sans MT" panose="020B0502020104020203" pitchFamily="34" charset="0"/>
              </a:rPr>
              <a:t>Drivers</a:t>
            </a:r>
          </a:p>
        </p:txBody>
      </p:sp>
      <p:sp>
        <p:nvSpPr>
          <p:cNvPr id="20" name="TextBox 19"/>
          <p:cNvSpPr txBox="1"/>
          <p:nvPr/>
        </p:nvSpPr>
        <p:spPr>
          <a:xfrm>
            <a:off x="3048000" y="3254767"/>
            <a:ext cx="3009435" cy="954107"/>
          </a:xfrm>
          <a:prstGeom prst="rect">
            <a:avLst/>
          </a:prstGeom>
          <a:noFill/>
        </p:spPr>
        <p:txBody>
          <a:bodyPr wrap="square" rtlCol="0">
            <a:spAutoFit/>
          </a:bodyPr>
          <a:lstStyle/>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250 jobs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$75k average wage</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Focus on finance, accounting, and IT</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75k SF</a:t>
            </a:r>
          </a:p>
        </p:txBody>
      </p:sp>
      <p:sp>
        <p:nvSpPr>
          <p:cNvPr id="21" name="TextBox 20"/>
          <p:cNvSpPr txBox="1"/>
          <p:nvPr/>
        </p:nvSpPr>
        <p:spPr>
          <a:xfrm>
            <a:off x="6021724" y="3256935"/>
            <a:ext cx="3034088" cy="1384995"/>
          </a:xfrm>
          <a:prstGeom prst="rect">
            <a:avLst/>
          </a:prstGeom>
          <a:noFill/>
        </p:spPr>
        <p:txBody>
          <a:bodyPr wrap="square" rtlCol="0">
            <a:spAutoFit/>
          </a:bodyPr>
          <a:lstStyle/>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Workforce availability and costs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Educational programming</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Real estate</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Large, fast-growing metro that’s not fully saturated</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“Millennial” demographic</a:t>
            </a:r>
          </a:p>
        </p:txBody>
      </p:sp>
      <p:sp>
        <p:nvSpPr>
          <p:cNvPr id="22" name="TextBox 21"/>
          <p:cNvSpPr txBox="1"/>
          <p:nvPr/>
        </p:nvSpPr>
        <p:spPr>
          <a:xfrm>
            <a:off x="3036012" y="5106636"/>
            <a:ext cx="2985712" cy="1169551"/>
          </a:xfrm>
          <a:prstGeom prst="rect">
            <a:avLst/>
          </a:prstGeom>
          <a:noFill/>
        </p:spPr>
        <p:txBody>
          <a:bodyPr wrap="square" rtlCol="0">
            <a:spAutoFit/>
          </a:bodyPr>
          <a:lstStyle/>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250 jobs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$50k average wage</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Focus on production, engineering and logistics occupations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200k SF on 30 acres</a:t>
            </a:r>
          </a:p>
        </p:txBody>
      </p:sp>
      <p:sp>
        <p:nvSpPr>
          <p:cNvPr id="23" name="TextBox 22"/>
          <p:cNvSpPr txBox="1"/>
          <p:nvPr/>
        </p:nvSpPr>
        <p:spPr>
          <a:xfrm>
            <a:off x="6057435" y="5068132"/>
            <a:ext cx="2819400" cy="1169551"/>
          </a:xfrm>
          <a:prstGeom prst="rect">
            <a:avLst/>
          </a:prstGeom>
          <a:noFill/>
        </p:spPr>
        <p:txBody>
          <a:bodyPr wrap="square" rtlCol="0">
            <a:spAutoFit/>
          </a:bodyPr>
          <a:lstStyle/>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Workforce availability and costs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Real Estate – shovel-ready</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Geographic positioning (SE U.S.)</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Training and education</a:t>
            </a:r>
          </a:p>
          <a:p>
            <a:pPr marL="173038" lvl="1" indent="-173038">
              <a:buClr>
                <a:srgbClr val="003479"/>
              </a:buClr>
              <a:buSzPct val="100000"/>
              <a:buFont typeface="Wingdings" panose="05000000000000000000" pitchFamily="2" charset="2"/>
              <a:buChar char="§"/>
            </a:pPr>
            <a:r>
              <a:rPr lang="en-US" sz="1400" dirty="0">
                <a:latin typeface="Gill Sans MT" panose="020B0502020104020203" pitchFamily="34" charset="0"/>
              </a:rPr>
              <a:t>Utilities</a:t>
            </a:r>
          </a:p>
        </p:txBody>
      </p:sp>
      <p:sp>
        <p:nvSpPr>
          <p:cNvPr id="24" name="TextBox 23"/>
          <p:cNvSpPr txBox="1"/>
          <p:nvPr/>
        </p:nvSpPr>
        <p:spPr>
          <a:xfrm>
            <a:off x="3060615" y="2910101"/>
            <a:ext cx="3058064" cy="307777"/>
          </a:xfrm>
          <a:prstGeom prst="rect">
            <a:avLst/>
          </a:prstGeom>
          <a:noFill/>
        </p:spPr>
        <p:txBody>
          <a:bodyPr wrap="square" rtlCol="0">
            <a:spAutoFit/>
          </a:bodyPr>
          <a:lstStyle/>
          <a:p>
            <a:pPr marL="0" lvl="1">
              <a:buClr>
                <a:srgbClr val="003479"/>
              </a:buClr>
              <a:buSzPct val="100000"/>
            </a:pPr>
            <a:r>
              <a:rPr lang="en-US" sz="1400" b="1" i="1" dirty="0">
                <a:latin typeface="Gill Sans MT" panose="020B0502020104020203" pitchFamily="34" charset="0"/>
              </a:rPr>
              <a:t>Specifications</a:t>
            </a:r>
          </a:p>
        </p:txBody>
      </p:sp>
      <p:sp>
        <p:nvSpPr>
          <p:cNvPr id="25" name="TextBox 24"/>
          <p:cNvSpPr txBox="1"/>
          <p:nvPr/>
        </p:nvSpPr>
        <p:spPr>
          <a:xfrm>
            <a:off x="6021724" y="2927357"/>
            <a:ext cx="3058064" cy="307777"/>
          </a:xfrm>
          <a:prstGeom prst="rect">
            <a:avLst/>
          </a:prstGeom>
          <a:noFill/>
        </p:spPr>
        <p:txBody>
          <a:bodyPr wrap="square" rtlCol="0">
            <a:spAutoFit/>
          </a:bodyPr>
          <a:lstStyle/>
          <a:p>
            <a:pPr marL="0" lvl="1">
              <a:buClr>
                <a:srgbClr val="003479"/>
              </a:buClr>
              <a:buSzPct val="100000"/>
            </a:pPr>
            <a:r>
              <a:rPr lang="en-US" sz="1400" b="1" i="1" dirty="0">
                <a:latin typeface="Gill Sans MT" panose="020B0502020104020203" pitchFamily="34" charset="0"/>
              </a:rPr>
              <a:t>Drivers</a:t>
            </a:r>
          </a:p>
        </p:txBody>
      </p:sp>
      <p:sp>
        <p:nvSpPr>
          <p:cNvPr id="26" name="TextBox 25"/>
          <p:cNvSpPr txBox="1"/>
          <p:nvPr/>
        </p:nvSpPr>
        <p:spPr>
          <a:xfrm>
            <a:off x="3060615" y="4804664"/>
            <a:ext cx="3058064" cy="307777"/>
          </a:xfrm>
          <a:prstGeom prst="rect">
            <a:avLst/>
          </a:prstGeom>
          <a:noFill/>
        </p:spPr>
        <p:txBody>
          <a:bodyPr wrap="square" rtlCol="0">
            <a:spAutoFit/>
          </a:bodyPr>
          <a:lstStyle/>
          <a:p>
            <a:pPr marL="0" lvl="1">
              <a:buClr>
                <a:srgbClr val="003479"/>
              </a:buClr>
              <a:buSzPct val="100000"/>
            </a:pPr>
            <a:r>
              <a:rPr lang="en-US" sz="1400" b="1" i="1" dirty="0">
                <a:latin typeface="Gill Sans MT" panose="020B0502020104020203" pitchFamily="34" charset="0"/>
              </a:rPr>
              <a:t>Specifications</a:t>
            </a:r>
          </a:p>
        </p:txBody>
      </p:sp>
      <p:sp>
        <p:nvSpPr>
          <p:cNvPr id="27" name="TextBox 26"/>
          <p:cNvSpPr txBox="1"/>
          <p:nvPr/>
        </p:nvSpPr>
        <p:spPr>
          <a:xfrm>
            <a:off x="6021724" y="4782510"/>
            <a:ext cx="3058064" cy="307777"/>
          </a:xfrm>
          <a:prstGeom prst="rect">
            <a:avLst/>
          </a:prstGeom>
          <a:noFill/>
        </p:spPr>
        <p:txBody>
          <a:bodyPr wrap="square" rtlCol="0">
            <a:spAutoFit/>
          </a:bodyPr>
          <a:lstStyle/>
          <a:p>
            <a:pPr marL="0" lvl="1">
              <a:buClr>
                <a:srgbClr val="003479"/>
              </a:buClr>
              <a:buSzPct val="100000"/>
            </a:pPr>
            <a:r>
              <a:rPr lang="en-US" sz="1400" b="1" i="1" dirty="0">
                <a:latin typeface="Gill Sans MT" panose="020B0502020104020203" pitchFamily="34" charset="0"/>
              </a:rPr>
              <a:t>Drivers</a:t>
            </a:r>
          </a:p>
        </p:txBody>
      </p:sp>
    </p:spTree>
    <p:extLst>
      <p:ext uri="{BB962C8B-B14F-4D97-AF65-F5344CB8AC3E}">
        <p14:creationId xmlns:p14="http://schemas.microsoft.com/office/powerpoint/2010/main" val="1211956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6"/>
                                        </p:tgtEl>
                                        <p:attrNameLst>
                                          <p:attrName>style.visibility</p:attrName>
                                        </p:attrNameLst>
                                      </p:cBhvr>
                                      <p:to>
                                        <p:strVal val="visible"/>
                                      </p:to>
                                    </p:set>
                                    <p:anim calcmode="lin" valueType="num">
                                      <p:cBhvr additive="base">
                                        <p:cTn id="11" dur="500" fill="hold"/>
                                        <p:tgtEl>
                                          <p:spTgt spid="2056"/>
                                        </p:tgtEl>
                                        <p:attrNameLst>
                                          <p:attrName>ppt_x</p:attrName>
                                        </p:attrNameLst>
                                      </p:cBhvr>
                                      <p:tavLst>
                                        <p:tav tm="0">
                                          <p:val>
                                            <p:strVal val="#ppt_x"/>
                                          </p:val>
                                        </p:tav>
                                        <p:tav tm="100000">
                                          <p:val>
                                            <p:strVal val="#ppt_x"/>
                                          </p:val>
                                        </p:tav>
                                      </p:tavLst>
                                    </p:anim>
                                    <p:anim calcmode="lin" valueType="num">
                                      <p:cBhvr additive="base">
                                        <p:cTn id="12" dur="500" fill="hold"/>
                                        <p:tgtEl>
                                          <p:spTgt spid="205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054"/>
                                        </p:tgtEl>
                                        <p:attrNameLst>
                                          <p:attrName>style.visibility</p:attrName>
                                        </p:attrNameLst>
                                      </p:cBhvr>
                                      <p:to>
                                        <p:strVal val="visible"/>
                                      </p:to>
                                    </p:set>
                                    <p:anim calcmode="lin" valueType="num">
                                      <p:cBhvr additive="base">
                                        <p:cTn id="41" dur="500" fill="hold"/>
                                        <p:tgtEl>
                                          <p:spTgt spid="2054"/>
                                        </p:tgtEl>
                                        <p:attrNameLst>
                                          <p:attrName>ppt_x</p:attrName>
                                        </p:attrNameLst>
                                      </p:cBhvr>
                                      <p:tavLst>
                                        <p:tav tm="0">
                                          <p:val>
                                            <p:strVal val="#ppt_x"/>
                                          </p:val>
                                        </p:tav>
                                        <p:tav tm="100000">
                                          <p:val>
                                            <p:strVal val="#ppt_x"/>
                                          </p:val>
                                        </p:tav>
                                      </p:tavLst>
                                    </p:anim>
                                    <p:anim calcmode="lin" valueType="num">
                                      <p:cBhvr additive="base">
                                        <p:cTn id="42" dur="500" fill="hold"/>
                                        <p:tgtEl>
                                          <p:spTgt spid="205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ppt_x"/>
                                          </p:val>
                                        </p:tav>
                                        <p:tav tm="100000">
                                          <p:val>
                                            <p:strVal val="#ppt_x"/>
                                          </p:val>
                                        </p:tav>
                                      </p:tavLst>
                                    </p:anim>
                                    <p:anim calcmode="lin" valueType="num">
                                      <p:cBhvr additive="base">
                                        <p:cTn id="58" dur="500" fill="hold"/>
                                        <p:tgtEl>
                                          <p:spTgt spid="2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052"/>
                                        </p:tgtEl>
                                        <p:attrNameLst>
                                          <p:attrName>style.visibility</p:attrName>
                                        </p:attrNameLst>
                                      </p:cBhvr>
                                      <p:to>
                                        <p:strVal val="visible"/>
                                      </p:to>
                                    </p:set>
                                    <p:anim calcmode="lin" valueType="num">
                                      <p:cBhvr additive="base">
                                        <p:cTn id="71" dur="500" fill="hold"/>
                                        <p:tgtEl>
                                          <p:spTgt spid="2052"/>
                                        </p:tgtEl>
                                        <p:attrNameLst>
                                          <p:attrName>ppt_x</p:attrName>
                                        </p:attrNameLst>
                                      </p:cBhvr>
                                      <p:tavLst>
                                        <p:tav tm="0">
                                          <p:val>
                                            <p:strVal val="#ppt_x"/>
                                          </p:val>
                                        </p:tav>
                                        <p:tav tm="100000">
                                          <p:val>
                                            <p:strVal val="#ppt_x"/>
                                          </p:val>
                                        </p:tav>
                                      </p:tavLst>
                                    </p:anim>
                                    <p:anim calcmode="lin" valueType="num">
                                      <p:cBhvr additive="base">
                                        <p:cTn id="72" dur="500" fill="hold"/>
                                        <p:tgtEl>
                                          <p:spTgt spid="205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ppt_x"/>
                                          </p:val>
                                        </p:tav>
                                        <p:tav tm="100000">
                                          <p:val>
                                            <p:strVal val="#ppt_x"/>
                                          </p:val>
                                        </p:tav>
                                      </p:tavLst>
                                    </p:anim>
                                    <p:anim calcmode="lin" valueType="num">
                                      <p:cBhvr additive="base">
                                        <p:cTn id="76" dur="500" fill="hold"/>
                                        <p:tgtEl>
                                          <p:spTgt spid="2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500" fill="hold"/>
                                        <p:tgtEl>
                                          <p:spTgt spid="23"/>
                                        </p:tgtEl>
                                        <p:attrNameLst>
                                          <p:attrName>ppt_x</p:attrName>
                                        </p:attrNameLst>
                                      </p:cBhvr>
                                      <p:tavLst>
                                        <p:tav tm="0">
                                          <p:val>
                                            <p:strVal val="#ppt_x"/>
                                          </p:val>
                                        </p:tav>
                                        <p:tav tm="100000">
                                          <p:val>
                                            <p:strVal val="#ppt_x"/>
                                          </p:val>
                                        </p:tav>
                                      </p:tavLst>
                                    </p:anim>
                                    <p:anim calcmode="lin" valueType="num">
                                      <p:cBhvr additive="base">
                                        <p:cTn id="84" dur="500" fill="hold"/>
                                        <p:tgtEl>
                                          <p:spTgt spid="23"/>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ppt_x"/>
                                          </p:val>
                                        </p:tav>
                                        <p:tav tm="100000">
                                          <p:val>
                                            <p:strVal val="#ppt_x"/>
                                          </p:val>
                                        </p:tav>
                                      </p:tavLst>
                                    </p:anim>
                                    <p:anim calcmode="lin" valueType="num">
                                      <p:cBhvr additive="base">
                                        <p:cTn id="8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8" grpId="0"/>
      <p:bldP spid="19" grpId="0"/>
      <p:bldP spid="20" grpId="0"/>
      <p:bldP spid="21" grpId="0"/>
      <p:bldP spid="22" grpId="0"/>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smtClean="0"/>
              <a:t>Enjoy Your Lunch</a:t>
            </a:r>
            <a:endParaRPr lang="en-US" dirty="0"/>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solidFill>
                  <a:srgbClr val="003479"/>
                </a:solidFill>
                <a:latin typeface="Gill Sans MT" panose="020B0502020104020203" pitchFamily="34" charset="0"/>
              </a:rPr>
              <a:t>SITE SELECTION GROUP  |  PAGE  </a:t>
            </a:r>
            <a:fld id="{2A43680E-1B61-467A-B567-64B54E3EEC01}" type="slidenum">
              <a:rPr lang="en-US" sz="1200" b="1">
                <a:solidFill>
                  <a:srgbClr val="003479"/>
                </a:solidFill>
                <a:latin typeface="Gill Sans MT" panose="020B0502020104020203" pitchFamily="34" charset="0"/>
              </a:rPr>
              <a:pPr algn="r"/>
              <a:t>13</a:t>
            </a:fld>
            <a:endParaRPr lang="en-US" sz="1200" b="1" dirty="0">
              <a:solidFill>
                <a:srgbClr val="003479"/>
              </a:solidFill>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136552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COMMUNITY FILTERING</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solidFill>
                  <a:srgbClr val="003479"/>
                </a:solidFill>
                <a:latin typeface="Gill Sans MT" panose="020B0502020104020203" pitchFamily="34" charset="0"/>
              </a:rPr>
              <a:t>SITE SELECTION GROUP  |  PAGE  </a:t>
            </a:r>
            <a:fld id="{2A43680E-1B61-467A-B567-64B54E3EEC01}" type="slidenum">
              <a:rPr lang="en-US" sz="1200" b="1">
                <a:solidFill>
                  <a:srgbClr val="003479"/>
                </a:solidFill>
                <a:latin typeface="Gill Sans MT" panose="020B0502020104020203" pitchFamily="34" charset="0"/>
              </a:rPr>
              <a:pPr algn="r"/>
              <a:t>14</a:t>
            </a:fld>
            <a:endParaRPr lang="en-US" sz="1200" b="1" dirty="0">
              <a:solidFill>
                <a:srgbClr val="003479"/>
              </a:solidFill>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3707008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Isosceles Triangle 5"/>
          <p:cNvSpPr/>
          <p:nvPr/>
        </p:nvSpPr>
        <p:spPr>
          <a:xfrm rot="5400000">
            <a:off x="1241025" y="5560006"/>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rgbClr val="7AD42A"/>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5" name="Isosceles Triangle 5"/>
          <p:cNvSpPr/>
          <p:nvPr/>
        </p:nvSpPr>
        <p:spPr>
          <a:xfrm rot="5400000">
            <a:off x="2515397" y="5560006"/>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rgbClr val="7AD42A"/>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6" name="Isosceles Triangle 5"/>
          <p:cNvSpPr/>
          <p:nvPr/>
        </p:nvSpPr>
        <p:spPr>
          <a:xfrm rot="5400000">
            <a:off x="3789769" y="5560006"/>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rgbClr val="7AD42A"/>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7" name="Isosceles Triangle 5"/>
          <p:cNvSpPr/>
          <p:nvPr/>
        </p:nvSpPr>
        <p:spPr>
          <a:xfrm rot="5400000">
            <a:off x="5064141" y="5560006"/>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rgbClr val="7AD42A"/>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1" name="TextBox 110"/>
          <p:cNvSpPr txBox="1"/>
          <p:nvPr/>
        </p:nvSpPr>
        <p:spPr>
          <a:xfrm>
            <a:off x="925943" y="5884548"/>
            <a:ext cx="1013275" cy="523220"/>
          </a:xfrm>
          <a:prstGeom prst="rect">
            <a:avLst/>
          </a:prstGeom>
          <a:noFill/>
        </p:spPr>
        <p:txBody>
          <a:bodyPr wrap="square" rtlCol="0">
            <a:spAutoFit/>
          </a:bodyPr>
          <a:lstStyle/>
          <a:p>
            <a:pPr algn="ctr"/>
            <a:r>
              <a:rPr lang="en-US" sz="1400" b="1" dirty="0">
                <a:latin typeface="Gill Sans MT" panose="020B0502020104020203" pitchFamily="34" charset="0"/>
              </a:rPr>
              <a:t>917 </a:t>
            </a:r>
          </a:p>
          <a:p>
            <a:pPr algn="ctr"/>
            <a:r>
              <a:rPr lang="en-US" sz="1400" b="1" dirty="0">
                <a:latin typeface="Gill Sans MT" panose="020B0502020104020203" pitchFamily="34" charset="0"/>
              </a:rPr>
              <a:t>MSAs</a:t>
            </a:r>
          </a:p>
        </p:txBody>
      </p:sp>
      <p:sp>
        <p:nvSpPr>
          <p:cNvPr id="89" name="Isosceles Triangle 5"/>
          <p:cNvSpPr/>
          <p:nvPr/>
        </p:nvSpPr>
        <p:spPr>
          <a:xfrm rot="5400000">
            <a:off x="6336835" y="5560006"/>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rgbClr val="7AD42A"/>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4" name="TextBox 93"/>
          <p:cNvSpPr txBox="1"/>
          <p:nvPr/>
        </p:nvSpPr>
        <p:spPr>
          <a:xfrm>
            <a:off x="2212203" y="5884548"/>
            <a:ext cx="1013275" cy="523220"/>
          </a:xfrm>
          <a:prstGeom prst="rect">
            <a:avLst/>
          </a:prstGeom>
          <a:noFill/>
        </p:spPr>
        <p:txBody>
          <a:bodyPr wrap="square" rtlCol="0">
            <a:spAutoFit/>
          </a:bodyPr>
          <a:lstStyle/>
          <a:p>
            <a:pPr algn="ctr"/>
            <a:r>
              <a:rPr lang="en-US" sz="1400" b="1" dirty="0">
                <a:latin typeface="Gill Sans MT" panose="020B0502020104020203" pitchFamily="34" charset="0"/>
              </a:rPr>
              <a:t>~150-200</a:t>
            </a:r>
          </a:p>
          <a:p>
            <a:pPr algn="ctr"/>
            <a:r>
              <a:rPr lang="en-US" sz="1400" b="1" dirty="0">
                <a:latin typeface="Gill Sans MT" panose="020B0502020104020203" pitchFamily="34" charset="0"/>
              </a:rPr>
              <a:t>MSAs</a:t>
            </a:r>
          </a:p>
        </p:txBody>
      </p:sp>
      <p:sp>
        <p:nvSpPr>
          <p:cNvPr id="86" name="TextBox 85"/>
          <p:cNvSpPr txBox="1"/>
          <p:nvPr/>
        </p:nvSpPr>
        <p:spPr>
          <a:xfrm>
            <a:off x="3496507" y="5884548"/>
            <a:ext cx="1013275" cy="523220"/>
          </a:xfrm>
          <a:prstGeom prst="rect">
            <a:avLst/>
          </a:prstGeom>
          <a:noFill/>
        </p:spPr>
        <p:txBody>
          <a:bodyPr wrap="square" rtlCol="0">
            <a:spAutoFit/>
          </a:bodyPr>
          <a:lstStyle/>
          <a:p>
            <a:pPr algn="ctr"/>
            <a:r>
              <a:rPr lang="en-US" sz="1400" b="1" dirty="0">
                <a:latin typeface="Gill Sans MT" panose="020B0502020104020203" pitchFamily="34" charset="0"/>
              </a:rPr>
              <a:t>~100</a:t>
            </a:r>
          </a:p>
          <a:p>
            <a:pPr algn="ctr"/>
            <a:r>
              <a:rPr lang="en-US" sz="1400" b="1" dirty="0">
                <a:latin typeface="Gill Sans MT" panose="020B0502020104020203" pitchFamily="34" charset="0"/>
              </a:rPr>
              <a:t>MSAs</a:t>
            </a:r>
          </a:p>
        </p:txBody>
      </p:sp>
      <p:sp>
        <p:nvSpPr>
          <p:cNvPr id="87" name="TextBox 86"/>
          <p:cNvSpPr txBox="1"/>
          <p:nvPr/>
        </p:nvSpPr>
        <p:spPr>
          <a:xfrm>
            <a:off x="4782767" y="5884548"/>
            <a:ext cx="1013275" cy="523220"/>
          </a:xfrm>
          <a:prstGeom prst="rect">
            <a:avLst/>
          </a:prstGeom>
          <a:noFill/>
        </p:spPr>
        <p:txBody>
          <a:bodyPr wrap="square" rtlCol="0">
            <a:spAutoFit/>
          </a:bodyPr>
          <a:lstStyle/>
          <a:p>
            <a:pPr algn="ctr"/>
            <a:r>
              <a:rPr lang="en-US" sz="1400" b="1" dirty="0">
                <a:latin typeface="Gill Sans MT" panose="020B0502020104020203" pitchFamily="34" charset="0"/>
              </a:rPr>
              <a:t>~20-40</a:t>
            </a:r>
          </a:p>
          <a:p>
            <a:pPr algn="ctr"/>
            <a:r>
              <a:rPr lang="en-US" sz="1400" b="1" dirty="0">
                <a:latin typeface="Gill Sans MT" panose="020B0502020104020203" pitchFamily="34" charset="0"/>
              </a:rPr>
              <a:t>MSAs</a:t>
            </a:r>
          </a:p>
        </p:txBody>
      </p:sp>
      <p:sp>
        <p:nvSpPr>
          <p:cNvPr id="90" name="TextBox 89"/>
          <p:cNvSpPr txBox="1"/>
          <p:nvPr/>
        </p:nvSpPr>
        <p:spPr>
          <a:xfrm>
            <a:off x="5976218" y="5884548"/>
            <a:ext cx="1013275" cy="523220"/>
          </a:xfrm>
          <a:prstGeom prst="rect">
            <a:avLst/>
          </a:prstGeom>
          <a:noFill/>
        </p:spPr>
        <p:txBody>
          <a:bodyPr wrap="square" rtlCol="0">
            <a:spAutoFit/>
          </a:bodyPr>
          <a:lstStyle/>
          <a:p>
            <a:pPr algn="ctr"/>
            <a:r>
              <a:rPr lang="en-US" sz="1400" b="1" dirty="0">
                <a:latin typeface="Gill Sans MT" panose="020B0502020104020203" pitchFamily="34" charset="0"/>
              </a:rPr>
              <a:t> &lt; 20</a:t>
            </a:r>
          </a:p>
          <a:p>
            <a:pPr algn="ctr"/>
            <a:r>
              <a:rPr lang="en-US" sz="1400" b="1" dirty="0">
                <a:latin typeface="Gill Sans MT" panose="020B0502020104020203" pitchFamily="34" charset="0"/>
              </a:rPr>
              <a:t>MSAs</a:t>
            </a:r>
          </a:p>
        </p:txBody>
      </p:sp>
      <p:sp>
        <p:nvSpPr>
          <p:cNvPr id="99" name="Isosceles Triangle 5"/>
          <p:cNvSpPr/>
          <p:nvPr/>
        </p:nvSpPr>
        <p:spPr>
          <a:xfrm rot="5400000">
            <a:off x="7625454" y="5560006"/>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rgbClr val="7AD42A"/>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29" name="TextBox 128"/>
          <p:cNvSpPr txBox="1"/>
          <p:nvPr/>
        </p:nvSpPr>
        <p:spPr>
          <a:xfrm>
            <a:off x="7282616" y="5881654"/>
            <a:ext cx="1013275" cy="523220"/>
          </a:xfrm>
          <a:prstGeom prst="rect">
            <a:avLst/>
          </a:prstGeom>
          <a:noFill/>
        </p:spPr>
        <p:txBody>
          <a:bodyPr wrap="square" rtlCol="0">
            <a:spAutoFit/>
          </a:bodyPr>
          <a:lstStyle/>
          <a:p>
            <a:pPr algn="ctr"/>
            <a:r>
              <a:rPr lang="en-US" sz="1400" b="1" dirty="0">
                <a:latin typeface="Gill Sans MT" panose="020B0502020104020203" pitchFamily="34" charset="0"/>
              </a:rPr>
              <a:t>~5-15</a:t>
            </a:r>
          </a:p>
          <a:p>
            <a:pPr algn="ctr"/>
            <a:r>
              <a:rPr lang="en-US" sz="1400" b="1" dirty="0">
                <a:latin typeface="Gill Sans MT" panose="020B0502020104020203" pitchFamily="34" charset="0"/>
              </a:rPr>
              <a:t>MSAs</a:t>
            </a:r>
          </a:p>
        </p:txBody>
      </p:sp>
      <p:sp>
        <p:nvSpPr>
          <p:cNvPr id="80" name="Isosceles Triangle 5"/>
          <p:cNvSpPr/>
          <p:nvPr/>
        </p:nvSpPr>
        <p:spPr>
          <a:xfrm rot="5400000">
            <a:off x="6323436" y="1639738"/>
            <a:ext cx="548640" cy="1127415"/>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chemeClr val="accent1"/>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 name="Title 1"/>
          <p:cNvSpPr>
            <a:spLocks noGrp="1"/>
          </p:cNvSpPr>
          <p:nvPr>
            <p:ph type="title"/>
          </p:nvPr>
        </p:nvSpPr>
        <p:spPr>
          <a:xfrm>
            <a:off x="189582" y="254188"/>
            <a:ext cx="8763000" cy="838200"/>
          </a:xfrm>
        </p:spPr>
        <p:txBody>
          <a:bodyPr>
            <a:normAutofit/>
          </a:bodyPr>
          <a:lstStyle/>
          <a:p>
            <a:r>
              <a:rPr lang="en-US" sz="2400" b="1" dirty="0">
                <a:solidFill>
                  <a:schemeClr val="bg1"/>
                </a:solidFill>
                <a:latin typeface="Gill Sans MT" panose="020B0502020104020203" pitchFamily="34" charset="0"/>
              </a:rPr>
              <a:t>COMMUNITY FILTERING APPROACH  </a:t>
            </a:r>
            <a:endParaRPr lang="en-US" sz="2400" dirty="0">
              <a:solidFill>
                <a:schemeClr val="bg1"/>
              </a:solidFill>
              <a:latin typeface="Gill Sans MT" panose="020B0502020104020203" pitchFamily="34" charset="0"/>
            </a:endParaRPr>
          </a:p>
        </p:txBody>
      </p:sp>
      <p:sp>
        <p:nvSpPr>
          <p:cNvPr id="63" name="Text Box 4"/>
          <p:cNvSpPr txBox="1">
            <a:spLocks noChangeArrowheads="1"/>
          </p:cNvSpPr>
          <p:nvPr/>
        </p:nvSpPr>
        <p:spPr bwMode="auto">
          <a:xfrm>
            <a:off x="192992" y="995589"/>
            <a:ext cx="8760715" cy="513747"/>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400" dirty="0">
                <a:latin typeface="Gill Sans MT" panose="020B0502020104020203" pitchFamily="34" charset="0"/>
                <a:cs typeface="Arial" pitchFamily="34" charset="0"/>
              </a:rPr>
              <a:t>For both this project and for the vast majority of its corporate projects, SSG applies some form of the community filtering model approach below.  </a:t>
            </a:r>
            <a:endParaRPr lang="en-US" sz="1400" dirty="0">
              <a:latin typeface="Gill Sans MT" panose="020B0502020104020203" pitchFamily="34" charset="0"/>
              <a:cs typeface="Arial" charset="0"/>
            </a:endParaRPr>
          </a:p>
        </p:txBody>
      </p:sp>
      <p:cxnSp>
        <p:nvCxnSpPr>
          <p:cNvPr id="10" name="Straight Connector 9"/>
          <p:cNvCxnSpPr/>
          <p:nvPr/>
        </p:nvCxnSpPr>
        <p:spPr>
          <a:xfrm>
            <a:off x="4618479" y="1929125"/>
            <a:ext cx="6899" cy="3785571"/>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066555" y="1929125"/>
            <a:ext cx="29878" cy="3785571"/>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955682" y="2493846"/>
            <a:ext cx="1167915" cy="246221"/>
          </a:xfrm>
          <a:prstGeom prst="rect">
            <a:avLst/>
          </a:prstGeom>
          <a:noFill/>
        </p:spPr>
        <p:txBody>
          <a:bodyPr wrap="square" lIns="0" rtlCol="0">
            <a:spAutoFit/>
          </a:bodyPr>
          <a:lstStyle/>
          <a:p>
            <a:pPr defTabSz="0">
              <a:buClr>
                <a:schemeClr val="tx2"/>
              </a:buClr>
            </a:pPr>
            <a:r>
              <a:rPr lang="en-US" sz="1000" dirty="0">
                <a:latin typeface="Gill Sans MT" panose="020B0502020104020203" pitchFamily="34" charset="0"/>
              </a:rPr>
              <a:t>All 917 MSAs</a:t>
            </a:r>
          </a:p>
        </p:txBody>
      </p:sp>
      <p:cxnSp>
        <p:nvCxnSpPr>
          <p:cNvPr id="101" name="Straight Connector 100"/>
          <p:cNvCxnSpPr/>
          <p:nvPr/>
        </p:nvCxnSpPr>
        <p:spPr>
          <a:xfrm flipH="1">
            <a:off x="5902436" y="1929125"/>
            <a:ext cx="18838" cy="3499661"/>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3355583" y="1905000"/>
            <a:ext cx="8773" cy="3782262"/>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1177884" y="3302180"/>
            <a:ext cx="6442115" cy="2487063"/>
            <a:chOff x="1674029" y="2273419"/>
            <a:chExt cx="5541254" cy="2802384"/>
          </a:xfrm>
          <a:effectLst/>
        </p:grpSpPr>
        <p:grpSp>
          <p:nvGrpSpPr>
            <p:cNvPr id="14" name="Group 13"/>
            <p:cNvGrpSpPr/>
            <p:nvPr/>
          </p:nvGrpSpPr>
          <p:grpSpPr>
            <a:xfrm>
              <a:off x="1674029" y="2273419"/>
              <a:ext cx="1830681" cy="2802384"/>
              <a:chOff x="1674029" y="2273419"/>
              <a:chExt cx="1830681" cy="2802384"/>
            </a:xfrm>
          </p:grpSpPr>
          <p:sp>
            <p:nvSpPr>
              <p:cNvPr id="41" name="Oval 40"/>
              <p:cNvSpPr/>
              <p:nvPr/>
            </p:nvSpPr>
            <p:spPr>
              <a:xfrm rot="420000" flipH="1">
                <a:off x="1674029" y="2273419"/>
                <a:ext cx="353555" cy="364499"/>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p:cNvSpPr/>
              <p:nvPr/>
            </p:nvSpPr>
            <p:spPr>
              <a:xfrm rot="420000" flipH="1">
                <a:off x="1689952" y="3053613"/>
                <a:ext cx="353555" cy="364499"/>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p:cNvSpPr/>
              <p:nvPr/>
            </p:nvSpPr>
            <p:spPr>
              <a:xfrm rot="420000" flipH="1">
                <a:off x="2455090" y="2775088"/>
                <a:ext cx="477494" cy="492274"/>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p:cNvSpPr/>
              <p:nvPr/>
            </p:nvSpPr>
            <p:spPr>
              <a:xfrm rot="420000" flipH="1">
                <a:off x="2065055" y="4108127"/>
                <a:ext cx="353555" cy="364499"/>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4"/>
              <p:cNvSpPr/>
              <p:nvPr/>
            </p:nvSpPr>
            <p:spPr>
              <a:xfrm rot="504510" flipH="1">
                <a:off x="1756737" y="4711304"/>
                <a:ext cx="353555" cy="364499"/>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p:cNvSpPr/>
              <p:nvPr/>
            </p:nvSpPr>
            <p:spPr>
              <a:xfrm rot="420000" flipH="1">
                <a:off x="2923168" y="4257371"/>
                <a:ext cx="353555" cy="364499"/>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p:cNvSpPr/>
              <p:nvPr/>
            </p:nvSpPr>
            <p:spPr>
              <a:xfrm rot="420000" flipH="1">
                <a:off x="3077791" y="3522667"/>
                <a:ext cx="353555" cy="364499"/>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rot="420000" flipH="1">
                <a:off x="1899246" y="2654709"/>
                <a:ext cx="353555" cy="364499"/>
              </a:xfrm>
              <a:prstGeom prst="ellipse">
                <a:avLst/>
              </a:prstGeom>
              <a:solidFill>
                <a:srgbClr val="646569"/>
              </a:solidFill>
              <a:ln>
                <a:solidFill>
                  <a:srgbClr val="6465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p:cNvSpPr/>
              <p:nvPr/>
            </p:nvSpPr>
            <p:spPr>
              <a:xfrm rot="420000" flipH="1">
                <a:off x="2065294" y="3393962"/>
                <a:ext cx="353555" cy="364499"/>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p:cNvSpPr/>
              <p:nvPr/>
            </p:nvSpPr>
            <p:spPr>
              <a:xfrm rot="420000" flipH="1">
                <a:off x="2257861" y="4455251"/>
                <a:ext cx="353555" cy="364499"/>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p:cNvSpPr/>
              <p:nvPr/>
            </p:nvSpPr>
            <p:spPr>
              <a:xfrm rot="420000" flipH="1">
                <a:off x="2927741" y="3111911"/>
                <a:ext cx="353555" cy="364499"/>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p:cNvSpPr/>
              <p:nvPr/>
            </p:nvSpPr>
            <p:spPr>
              <a:xfrm rot="420000" flipH="1">
                <a:off x="1736834" y="3678214"/>
                <a:ext cx="446364" cy="460184"/>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p:cNvSpPr/>
              <p:nvPr/>
            </p:nvSpPr>
            <p:spPr>
              <a:xfrm rot="420000" flipH="1">
                <a:off x="2595347" y="3689759"/>
                <a:ext cx="157737" cy="159416"/>
              </a:xfrm>
              <a:prstGeom prst="ellipse">
                <a:avLst/>
              </a:prstGeom>
              <a:solidFill>
                <a:srgbClr val="646569"/>
              </a:solidFill>
              <a:ln>
                <a:solidFill>
                  <a:srgbClr val="646569"/>
                </a:solidFill>
              </a:ln>
              <a:effectLst>
                <a:innerShdw blurRad="254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p:cNvSpPr/>
              <p:nvPr/>
            </p:nvSpPr>
            <p:spPr>
              <a:xfrm rot="420000" flipH="1">
                <a:off x="3255405" y="3990010"/>
                <a:ext cx="157737" cy="159416"/>
              </a:xfrm>
              <a:prstGeom prst="ellipse">
                <a:avLst/>
              </a:prstGeom>
              <a:solidFill>
                <a:srgbClr val="646569"/>
              </a:solidFill>
              <a:ln>
                <a:solidFill>
                  <a:srgbClr val="646569"/>
                </a:solidFill>
              </a:ln>
              <a:effectLst>
                <a:innerShdw blurRad="254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p:cNvSpPr/>
              <p:nvPr/>
            </p:nvSpPr>
            <p:spPr>
              <a:xfrm rot="420000" flipH="1">
                <a:off x="2704144" y="4313781"/>
                <a:ext cx="157737" cy="159416"/>
              </a:xfrm>
              <a:prstGeom prst="ellipse">
                <a:avLst/>
              </a:prstGeom>
              <a:solidFill>
                <a:srgbClr val="646569"/>
              </a:solidFill>
              <a:ln>
                <a:solidFill>
                  <a:srgbClr val="646569"/>
                </a:solidFill>
              </a:ln>
              <a:effectLst>
                <a:innerShdw blurRad="254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p:cNvSpPr/>
              <p:nvPr/>
            </p:nvSpPr>
            <p:spPr>
              <a:xfrm rot="420000" flipH="1">
                <a:off x="2415180" y="3990790"/>
                <a:ext cx="157737" cy="159416"/>
              </a:xfrm>
              <a:prstGeom prst="ellipse">
                <a:avLst/>
              </a:prstGeom>
              <a:solidFill>
                <a:schemeClr val="tx2">
                  <a:lumMod val="75000"/>
                </a:schemeClr>
              </a:solidFill>
              <a:ln>
                <a:solidFill>
                  <a:schemeClr val="tx2">
                    <a:lumMod val="75000"/>
                  </a:schemeClr>
                </a:solidFill>
              </a:ln>
              <a:effectLst>
                <a:innerShdw blurRad="254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rot="420000" flipH="1">
                <a:off x="2708820" y="3314648"/>
                <a:ext cx="152552" cy="157274"/>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p:cNvSpPr/>
              <p:nvPr/>
            </p:nvSpPr>
            <p:spPr>
              <a:xfrm rot="420000" flipH="1">
                <a:off x="3346973" y="4306293"/>
                <a:ext cx="157737" cy="159416"/>
              </a:xfrm>
              <a:prstGeom prst="ellipse">
                <a:avLst/>
              </a:prstGeom>
              <a:solidFill>
                <a:srgbClr val="005596"/>
              </a:solidFill>
              <a:ln>
                <a:noFill/>
              </a:ln>
              <a:effectLst>
                <a:innerShdw blurRad="254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p:cNvSpPr/>
              <p:nvPr/>
            </p:nvSpPr>
            <p:spPr>
              <a:xfrm rot="420000" flipH="1">
                <a:off x="2102051" y="2997598"/>
                <a:ext cx="353555" cy="364499"/>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p:cNvSpPr/>
              <p:nvPr/>
            </p:nvSpPr>
            <p:spPr>
              <a:xfrm rot="420000" flipH="1">
                <a:off x="2725564" y="3927921"/>
                <a:ext cx="353555" cy="364499"/>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p:cNvSpPr/>
              <p:nvPr/>
            </p:nvSpPr>
            <p:spPr>
              <a:xfrm rot="420000" flipH="1">
                <a:off x="1709944" y="4286890"/>
                <a:ext cx="353555" cy="364499"/>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p:cNvSpPr/>
              <p:nvPr/>
            </p:nvSpPr>
            <p:spPr>
              <a:xfrm rot="420000" flipH="1">
                <a:off x="1792088" y="3459312"/>
                <a:ext cx="157737" cy="159416"/>
              </a:xfrm>
              <a:prstGeom prst="ellipse">
                <a:avLst/>
              </a:prstGeom>
              <a:solidFill>
                <a:srgbClr val="005596"/>
              </a:solidFill>
              <a:ln>
                <a:noFill/>
              </a:ln>
              <a:effectLst>
                <a:innerShdw blurRad="254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p:cNvSpPr/>
              <p:nvPr/>
            </p:nvSpPr>
            <p:spPr>
              <a:xfrm rot="420000" flipH="1">
                <a:off x="2231091" y="2506247"/>
                <a:ext cx="157737" cy="159416"/>
              </a:xfrm>
              <a:prstGeom prst="ellipse">
                <a:avLst/>
              </a:prstGeom>
              <a:solidFill>
                <a:srgbClr val="005596"/>
              </a:solidFill>
              <a:ln>
                <a:noFill/>
              </a:ln>
              <a:effectLst>
                <a:innerShdw blurRad="254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p:cNvGrpSpPr/>
            <p:nvPr/>
          </p:nvGrpSpPr>
          <p:grpSpPr>
            <a:xfrm>
              <a:off x="3269738" y="2997469"/>
              <a:ext cx="1520347" cy="1364760"/>
              <a:chOff x="3269738" y="2997469"/>
              <a:chExt cx="1520347" cy="1364760"/>
            </a:xfrm>
          </p:grpSpPr>
          <p:sp>
            <p:nvSpPr>
              <p:cNvPr id="31" name="Oval 30"/>
              <p:cNvSpPr/>
              <p:nvPr/>
            </p:nvSpPr>
            <p:spPr>
              <a:xfrm rot="420000" flipH="1">
                <a:off x="3600696" y="3499360"/>
                <a:ext cx="336080" cy="346482"/>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p:cNvSpPr/>
              <p:nvPr/>
            </p:nvSpPr>
            <p:spPr>
              <a:xfrm rot="420000" flipH="1">
                <a:off x="3942304" y="3145929"/>
                <a:ext cx="446364" cy="460184"/>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p:cNvSpPr/>
              <p:nvPr/>
            </p:nvSpPr>
            <p:spPr>
              <a:xfrm rot="420000" flipH="1">
                <a:off x="3484990" y="2997469"/>
                <a:ext cx="353555" cy="364499"/>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p:cNvSpPr/>
              <p:nvPr/>
            </p:nvSpPr>
            <p:spPr>
              <a:xfrm rot="420000" flipH="1">
                <a:off x="4436530" y="3232084"/>
                <a:ext cx="353555" cy="364498"/>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p:cNvSpPr/>
              <p:nvPr/>
            </p:nvSpPr>
            <p:spPr>
              <a:xfrm rot="420000" flipH="1">
                <a:off x="4059508" y="3638710"/>
                <a:ext cx="353555" cy="364499"/>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p:cNvSpPr/>
              <p:nvPr/>
            </p:nvSpPr>
            <p:spPr>
              <a:xfrm rot="420000" flipH="1">
                <a:off x="4104947" y="4098587"/>
                <a:ext cx="177426" cy="182920"/>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p:cNvSpPr/>
              <p:nvPr/>
            </p:nvSpPr>
            <p:spPr>
              <a:xfrm rot="420000" flipH="1">
                <a:off x="3539483" y="3918925"/>
                <a:ext cx="429990" cy="443304"/>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p:cNvSpPr/>
              <p:nvPr/>
            </p:nvSpPr>
            <p:spPr>
              <a:xfrm rot="420000" flipH="1">
                <a:off x="4409007" y="3928697"/>
                <a:ext cx="336080" cy="346482"/>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p:cNvSpPr/>
              <p:nvPr/>
            </p:nvSpPr>
            <p:spPr>
              <a:xfrm rot="420000" flipH="1">
                <a:off x="4591233" y="3629467"/>
                <a:ext cx="198402" cy="204544"/>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p:cNvSpPr/>
              <p:nvPr/>
            </p:nvSpPr>
            <p:spPr>
              <a:xfrm rot="420000" flipH="1">
                <a:off x="3269738" y="3320119"/>
                <a:ext cx="198402" cy="204544"/>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p:cNvGrpSpPr/>
            <p:nvPr/>
          </p:nvGrpSpPr>
          <p:grpSpPr>
            <a:xfrm>
              <a:off x="4790863" y="3326482"/>
              <a:ext cx="1562177" cy="838407"/>
              <a:chOff x="4790863" y="3326482"/>
              <a:chExt cx="1562177" cy="838407"/>
            </a:xfrm>
          </p:grpSpPr>
          <p:sp>
            <p:nvSpPr>
              <p:cNvPr id="23" name="Oval 22"/>
              <p:cNvSpPr/>
              <p:nvPr/>
            </p:nvSpPr>
            <p:spPr>
              <a:xfrm rot="420000" flipH="1">
                <a:off x="5872567" y="3405603"/>
                <a:ext cx="353555" cy="364498"/>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rot="420000" flipH="1">
                <a:off x="5177576" y="4009949"/>
                <a:ext cx="150286" cy="154940"/>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p:nvSpPr>
            <p:spPr>
              <a:xfrm rot="420000" flipH="1">
                <a:off x="5432561" y="3582021"/>
                <a:ext cx="429990" cy="443303"/>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rot="420000" flipH="1">
                <a:off x="4790863" y="3705866"/>
                <a:ext cx="336080" cy="346482"/>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rot="420000" flipH="1">
                <a:off x="5097967" y="3657381"/>
                <a:ext cx="150286" cy="154940"/>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rot="420000" flipH="1">
                <a:off x="4806783" y="3326482"/>
                <a:ext cx="336080" cy="346482"/>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p:nvSpPr>
            <p:spPr>
              <a:xfrm rot="420000" flipH="1">
                <a:off x="6013774" y="3777194"/>
                <a:ext cx="339266" cy="349766"/>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rot="420000" flipH="1">
                <a:off x="5242071" y="3476452"/>
                <a:ext cx="157318" cy="162186"/>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p:cNvGrpSpPr/>
            <p:nvPr/>
          </p:nvGrpSpPr>
          <p:grpSpPr>
            <a:xfrm>
              <a:off x="6356758" y="3506177"/>
              <a:ext cx="858525" cy="525623"/>
              <a:chOff x="4798638" y="3326481"/>
              <a:chExt cx="858525" cy="525623"/>
            </a:xfrm>
          </p:grpSpPr>
          <p:sp>
            <p:nvSpPr>
              <p:cNvPr id="19" name="Oval 18"/>
              <p:cNvSpPr/>
              <p:nvPr/>
            </p:nvSpPr>
            <p:spPr>
              <a:xfrm rot="420000" flipH="1">
                <a:off x="5172599" y="3482282"/>
                <a:ext cx="358714" cy="369822"/>
              </a:xfrm>
              <a:prstGeom prst="ellipse">
                <a:avLst/>
              </a:prstGeom>
              <a:solidFill>
                <a:srgbClr val="646569"/>
              </a:solidFill>
              <a:ln>
                <a:solidFill>
                  <a:srgbClr val="646569"/>
                </a:solidFill>
              </a:ln>
              <a:effectLst>
                <a:innerShdw blurRad="63500">
                  <a:srgbClr val="005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rot="420000" flipH="1">
                <a:off x="4972706" y="3687880"/>
                <a:ext cx="150286" cy="154940"/>
              </a:xfrm>
              <a:prstGeom prst="ellipse">
                <a:avLst/>
              </a:prstGeom>
              <a:solidFill>
                <a:srgbClr val="005596"/>
              </a:solidFill>
              <a:ln>
                <a:noFill/>
              </a:ln>
              <a:effectLst>
                <a:innerShdw blurRad="63500">
                  <a:srgbClr val="0070C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rot="420000" flipH="1">
                <a:off x="4798638" y="3326481"/>
                <a:ext cx="336080" cy="346482"/>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rot="420000" flipH="1">
                <a:off x="5499845" y="3368594"/>
                <a:ext cx="157318" cy="162186"/>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7" name="Isosceles Triangle 5"/>
          <p:cNvSpPr/>
          <p:nvPr/>
        </p:nvSpPr>
        <p:spPr>
          <a:xfrm rot="5400000">
            <a:off x="1253215" y="1605281"/>
            <a:ext cx="548640" cy="1170432"/>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chemeClr val="accent1"/>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0" name="Isosceles Triangle 5"/>
          <p:cNvSpPr/>
          <p:nvPr/>
        </p:nvSpPr>
        <p:spPr>
          <a:xfrm rot="5400000">
            <a:off x="2506079" y="1626789"/>
            <a:ext cx="548640" cy="1127415"/>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chemeClr val="accent1"/>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09" name="Isosceles Triangle 5"/>
          <p:cNvSpPr/>
          <p:nvPr/>
        </p:nvSpPr>
        <p:spPr>
          <a:xfrm rot="5400000">
            <a:off x="3780451" y="1626789"/>
            <a:ext cx="548640" cy="1127415"/>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chemeClr val="accent1"/>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2" name="Isosceles Triangle 5"/>
          <p:cNvSpPr/>
          <p:nvPr/>
        </p:nvSpPr>
        <p:spPr>
          <a:xfrm rot="5400000">
            <a:off x="5054823" y="1626789"/>
            <a:ext cx="548640" cy="1127415"/>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chemeClr val="accent1"/>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8" name="TextBox 67"/>
          <p:cNvSpPr txBox="1"/>
          <p:nvPr/>
        </p:nvSpPr>
        <p:spPr>
          <a:xfrm>
            <a:off x="892615" y="2009943"/>
            <a:ext cx="1082293" cy="369332"/>
          </a:xfrm>
          <a:prstGeom prst="rect">
            <a:avLst/>
          </a:prstGeom>
          <a:noFill/>
        </p:spPr>
        <p:txBody>
          <a:bodyPr wrap="square" rtlCol="0">
            <a:spAutoFit/>
          </a:bodyPr>
          <a:lstStyle/>
          <a:p>
            <a:pPr algn="ctr"/>
            <a:r>
              <a:rPr lang="en-US" sz="900" b="1" dirty="0">
                <a:solidFill>
                  <a:schemeClr val="bg1"/>
                </a:solidFill>
                <a:latin typeface="Gill Sans MT" panose="020B0502020104020203" pitchFamily="34" charset="0"/>
              </a:rPr>
              <a:t>EVERY U.S. MSA</a:t>
            </a:r>
          </a:p>
        </p:txBody>
      </p:sp>
      <p:sp>
        <p:nvSpPr>
          <p:cNvPr id="85" name="TextBox 84"/>
          <p:cNvSpPr txBox="1"/>
          <p:nvPr/>
        </p:nvSpPr>
        <p:spPr>
          <a:xfrm>
            <a:off x="2221036" y="2493846"/>
            <a:ext cx="1167915" cy="861774"/>
          </a:xfrm>
          <a:prstGeom prst="rect">
            <a:avLst/>
          </a:prstGeom>
          <a:noFill/>
        </p:spPr>
        <p:txBody>
          <a:bodyPr wrap="square" lIns="0" rtlCol="0">
            <a:spAutoFit/>
          </a:bodyPr>
          <a:lstStyle/>
          <a:p>
            <a:pPr>
              <a:buClr>
                <a:schemeClr val="tx2"/>
              </a:buClr>
            </a:pPr>
            <a:r>
              <a:rPr lang="en-US" sz="1000" dirty="0">
                <a:latin typeface="Gill Sans MT" panose="020B0502020104020203" pitchFamily="34" charset="0"/>
              </a:rPr>
              <a:t>Depending on the project, SSG often filters out markets that are either too large or too small.  </a:t>
            </a:r>
          </a:p>
        </p:txBody>
      </p:sp>
      <p:cxnSp>
        <p:nvCxnSpPr>
          <p:cNvPr id="88" name="Straight Connector 87"/>
          <p:cNvCxnSpPr/>
          <p:nvPr/>
        </p:nvCxnSpPr>
        <p:spPr>
          <a:xfrm flipH="1">
            <a:off x="7178356" y="1929125"/>
            <a:ext cx="13194" cy="3758137"/>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2197720" y="2009589"/>
            <a:ext cx="1082293" cy="369332"/>
          </a:xfrm>
          <a:prstGeom prst="rect">
            <a:avLst/>
          </a:prstGeom>
          <a:noFill/>
        </p:spPr>
        <p:txBody>
          <a:bodyPr wrap="square" rtlCol="0">
            <a:spAutoFit/>
          </a:bodyPr>
          <a:lstStyle/>
          <a:p>
            <a:pPr algn="ctr"/>
            <a:r>
              <a:rPr lang="en-US" sz="900" b="1" dirty="0">
                <a:solidFill>
                  <a:schemeClr val="bg1"/>
                </a:solidFill>
                <a:latin typeface="Gill Sans MT" panose="020B0502020104020203" pitchFamily="34" charset="0"/>
              </a:rPr>
              <a:t>MARKET</a:t>
            </a:r>
          </a:p>
          <a:p>
            <a:pPr algn="ctr"/>
            <a:r>
              <a:rPr lang="en-US" sz="900" b="1" dirty="0">
                <a:solidFill>
                  <a:schemeClr val="bg1"/>
                </a:solidFill>
                <a:latin typeface="Gill Sans MT" panose="020B0502020104020203" pitchFamily="34" charset="0"/>
              </a:rPr>
              <a:t>SIZE</a:t>
            </a:r>
          </a:p>
        </p:txBody>
      </p:sp>
      <p:sp>
        <p:nvSpPr>
          <p:cNvPr id="78" name="TextBox 77"/>
          <p:cNvSpPr txBox="1"/>
          <p:nvPr/>
        </p:nvSpPr>
        <p:spPr>
          <a:xfrm>
            <a:off x="3472359" y="2068799"/>
            <a:ext cx="1028068" cy="230832"/>
          </a:xfrm>
          <a:prstGeom prst="rect">
            <a:avLst/>
          </a:prstGeom>
          <a:noFill/>
        </p:spPr>
        <p:txBody>
          <a:bodyPr wrap="square" rtlCol="0">
            <a:spAutoFit/>
          </a:bodyPr>
          <a:lstStyle/>
          <a:p>
            <a:pPr algn="ctr"/>
            <a:r>
              <a:rPr lang="en-US" sz="900" b="1" dirty="0">
                <a:solidFill>
                  <a:schemeClr val="bg1"/>
                </a:solidFill>
                <a:latin typeface="Gill Sans MT" panose="020B0502020104020203" pitchFamily="34" charset="0"/>
              </a:rPr>
              <a:t>GEOGRAPHY</a:t>
            </a:r>
          </a:p>
        </p:txBody>
      </p:sp>
      <p:sp>
        <p:nvSpPr>
          <p:cNvPr id="79" name="TextBox 78"/>
          <p:cNvSpPr txBox="1"/>
          <p:nvPr/>
        </p:nvSpPr>
        <p:spPr>
          <a:xfrm>
            <a:off x="3496461" y="2493846"/>
            <a:ext cx="1167915" cy="1477328"/>
          </a:xfrm>
          <a:prstGeom prst="rect">
            <a:avLst/>
          </a:prstGeom>
          <a:noFill/>
        </p:spPr>
        <p:txBody>
          <a:bodyPr wrap="square" lIns="0" rtlCol="0">
            <a:spAutoFit/>
          </a:bodyPr>
          <a:lstStyle/>
          <a:p>
            <a:pPr>
              <a:buClr>
                <a:schemeClr val="tx2"/>
              </a:buClr>
            </a:pPr>
            <a:r>
              <a:rPr lang="en-US" sz="1000" dirty="0">
                <a:latin typeface="Gill Sans MT" panose="020B0502020104020203" pitchFamily="34" charset="0"/>
              </a:rPr>
              <a:t>Typically, SSG will filter out locations that do not provide the best geographic positioning, either for personal accessibility or logistics.</a:t>
            </a:r>
          </a:p>
          <a:p>
            <a:pPr>
              <a:buClr>
                <a:schemeClr val="tx2"/>
              </a:buClr>
            </a:pPr>
            <a:endParaRPr lang="en-US" sz="1000" dirty="0">
              <a:latin typeface="Gill Sans MT" panose="020B0502020104020203" pitchFamily="34" charset="0"/>
            </a:endParaRPr>
          </a:p>
        </p:txBody>
      </p:sp>
      <p:sp>
        <p:nvSpPr>
          <p:cNvPr id="81" name="TextBox 80"/>
          <p:cNvSpPr txBox="1"/>
          <p:nvPr/>
        </p:nvSpPr>
        <p:spPr>
          <a:xfrm>
            <a:off x="4772330" y="2493846"/>
            <a:ext cx="1167915" cy="1323439"/>
          </a:xfrm>
          <a:prstGeom prst="rect">
            <a:avLst/>
          </a:prstGeom>
          <a:noFill/>
        </p:spPr>
        <p:txBody>
          <a:bodyPr wrap="square" lIns="0" rtlCol="0">
            <a:spAutoFit/>
          </a:bodyPr>
          <a:lstStyle/>
          <a:p>
            <a:pPr>
              <a:buClr>
                <a:schemeClr val="tx2"/>
              </a:buClr>
            </a:pPr>
            <a:r>
              <a:rPr lang="en-US" sz="1000" dirty="0">
                <a:latin typeface="Gill Sans MT" panose="020B0502020104020203" pitchFamily="34" charset="0"/>
              </a:rPr>
              <a:t>SSG will then filter based on the model scoring, using the most important variables first to eliminate lower scoring communities.</a:t>
            </a:r>
          </a:p>
        </p:txBody>
      </p:sp>
      <p:sp>
        <p:nvSpPr>
          <p:cNvPr id="95" name="TextBox 94"/>
          <p:cNvSpPr txBox="1"/>
          <p:nvPr/>
        </p:nvSpPr>
        <p:spPr>
          <a:xfrm>
            <a:off x="4746514" y="1999549"/>
            <a:ext cx="1036366" cy="369332"/>
          </a:xfrm>
          <a:prstGeom prst="rect">
            <a:avLst/>
          </a:prstGeom>
          <a:noFill/>
        </p:spPr>
        <p:txBody>
          <a:bodyPr wrap="square" rtlCol="0">
            <a:spAutoFit/>
          </a:bodyPr>
          <a:lstStyle/>
          <a:p>
            <a:pPr algn="ctr"/>
            <a:r>
              <a:rPr lang="en-US" sz="900" b="1" dirty="0">
                <a:solidFill>
                  <a:schemeClr val="bg1"/>
                </a:solidFill>
                <a:latin typeface="Gill Sans MT" panose="020B0502020104020203" pitchFamily="34" charset="0"/>
              </a:rPr>
              <a:t>KEY SCORING METRICS</a:t>
            </a:r>
          </a:p>
        </p:txBody>
      </p:sp>
      <p:sp>
        <p:nvSpPr>
          <p:cNvPr id="96" name="TextBox 95"/>
          <p:cNvSpPr txBox="1"/>
          <p:nvPr/>
        </p:nvSpPr>
        <p:spPr>
          <a:xfrm>
            <a:off x="5981205" y="1990725"/>
            <a:ext cx="1082293" cy="369332"/>
          </a:xfrm>
          <a:prstGeom prst="rect">
            <a:avLst/>
          </a:prstGeom>
          <a:noFill/>
        </p:spPr>
        <p:txBody>
          <a:bodyPr wrap="square" rtlCol="0">
            <a:spAutoFit/>
          </a:bodyPr>
          <a:lstStyle/>
          <a:p>
            <a:pPr algn="ctr"/>
            <a:r>
              <a:rPr lang="en-US" sz="900" b="1" dirty="0">
                <a:solidFill>
                  <a:schemeClr val="bg1"/>
                </a:solidFill>
                <a:latin typeface="Gill Sans MT" panose="020B0502020104020203" pitchFamily="34" charset="0"/>
              </a:rPr>
              <a:t>SSG &amp; CLIENT EXPERIENCE</a:t>
            </a:r>
          </a:p>
        </p:txBody>
      </p:sp>
      <p:sp>
        <p:nvSpPr>
          <p:cNvPr id="97" name="Isosceles Triangle 5"/>
          <p:cNvSpPr/>
          <p:nvPr/>
        </p:nvSpPr>
        <p:spPr>
          <a:xfrm rot="5400000">
            <a:off x="7612055" y="1639738"/>
            <a:ext cx="548640" cy="1127415"/>
          </a:xfrm>
          <a:custGeom>
            <a:avLst/>
            <a:gdLst/>
            <a:ahLst/>
            <a:cxnLst/>
            <a:rect l="l" t="t" r="r" b="b"/>
            <a:pathLst>
              <a:path w="457201" h="1457568">
                <a:moveTo>
                  <a:pt x="0" y="1443811"/>
                </a:moveTo>
                <a:lnTo>
                  <a:pt x="0" y="188751"/>
                </a:lnTo>
                <a:cubicBezTo>
                  <a:pt x="0" y="181153"/>
                  <a:pt x="6159" y="174994"/>
                  <a:pt x="13757" y="174994"/>
                </a:cubicBezTo>
                <a:lnTo>
                  <a:pt x="85802" y="174994"/>
                </a:lnTo>
                <a:lnTo>
                  <a:pt x="217261" y="0"/>
                </a:lnTo>
                <a:lnTo>
                  <a:pt x="348719" y="174994"/>
                </a:lnTo>
                <a:lnTo>
                  <a:pt x="443444" y="174994"/>
                </a:lnTo>
                <a:cubicBezTo>
                  <a:pt x="451042" y="174994"/>
                  <a:pt x="457201" y="181153"/>
                  <a:pt x="457201" y="188751"/>
                </a:cubicBezTo>
                <a:lnTo>
                  <a:pt x="457201" y="1443811"/>
                </a:lnTo>
                <a:cubicBezTo>
                  <a:pt x="457201" y="1451409"/>
                  <a:pt x="451042" y="1457568"/>
                  <a:pt x="443444" y="1457568"/>
                </a:cubicBezTo>
                <a:lnTo>
                  <a:pt x="13757" y="1457568"/>
                </a:lnTo>
                <a:cubicBezTo>
                  <a:pt x="6159" y="1457568"/>
                  <a:pt x="0" y="1451409"/>
                  <a:pt x="0" y="1443811"/>
                </a:cubicBezTo>
                <a:close/>
              </a:path>
            </a:pathLst>
          </a:custGeom>
          <a:solidFill>
            <a:schemeClr val="accent1"/>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98" name="Straight Connector 97"/>
          <p:cNvCxnSpPr/>
          <p:nvPr/>
        </p:nvCxnSpPr>
        <p:spPr>
          <a:xfrm flipH="1">
            <a:off x="8466975" y="1929125"/>
            <a:ext cx="13194" cy="3758137"/>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7309473" y="2493846"/>
            <a:ext cx="1167915" cy="1169551"/>
          </a:xfrm>
          <a:prstGeom prst="rect">
            <a:avLst/>
          </a:prstGeom>
          <a:noFill/>
        </p:spPr>
        <p:txBody>
          <a:bodyPr wrap="square" lIns="0" rtlCol="0">
            <a:spAutoFit/>
          </a:bodyPr>
          <a:lstStyle/>
          <a:p>
            <a:pPr>
              <a:buClr>
                <a:schemeClr val="tx2"/>
              </a:buClr>
            </a:pPr>
            <a:r>
              <a:rPr lang="en-US" sz="1000" dirty="0">
                <a:latin typeface="Gill Sans MT" panose="020B0502020104020203" pitchFamily="34" charset="0"/>
              </a:rPr>
              <a:t>In the end, SSG and its clients typically isolate 5-15 communities that warrant an in-depth analysis.  </a:t>
            </a:r>
          </a:p>
          <a:p>
            <a:pPr>
              <a:buClr>
                <a:schemeClr val="tx2"/>
              </a:buClr>
            </a:pPr>
            <a:endParaRPr lang="en-US" sz="1000" dirty="0">
              <a:latin typeface="Gill Sans MT" panose="020B0502020104020203" pitchFamily="34" charset="0"/>
            </a:endParaRPr>
          </a:p>
        </p:txBody>
      </p:sp>
      <p:sp>
        <p:nvSpPr>
          <p:cNvPr id="103" name="TextBox 102"/>
          <p:cNvSpPr txBox="1"/>
          <p:nvPr/>
        </p:nvSpPr>
        <p:spPr>
          <a:xfrm>
            <a:off x="7274238" y="1937862"/>
            <a:ext cx="1082293" cy="507831"/>
          </a:xfrm>
          <a:prstGeom prst="rect">
            <a:avLst/>
          </a:prstGeom>
          <a:noFill/>
        </p:spPr>
        <p:txBody>
          <a:bodyPr wrap="square" rtlCol="0">
            <a:spAutoFit/>
          </a:bodyPr>
          <a:lstStyle/>
          <a:p>
            <a:pPr algn="ctr"/>
            <a:r>
              <a:rPr lang="en-US" sz="900" b="1" dirty="0">
                <a:solidFill>
                  <a:schemeClr val="bg1"/>
                </a:solidFill>
                <a:latin typeface="Gill Sans MT" panose="020B0502020104020203" pitchFamily="34" charset="0"/>
              </a:rPr>
              <a:t>COMMUNITIES FOR IN-DEPTH ANALYSIS</a:t>
            </a:r>
          </a:p>
        </p:txBody>
      </p:sp>
      <p:sp>
        <p:nvSpPr>
          <p:cNvPr id="91" name="TextBox 90"/>
          <p:cNvSpPr txBox="1"/>
          <p:nvPr/>
        </p:nvSpPr>
        <p:spPr>
          <a:xfrm>
            <a:off x="6035669" y="2493557"/>
            <a:ext cx="1167915" cy="1323439"/>
          </a:xfrm>
          <a:prstGeom prst="rect">
            <a:avLst/>
          </a:prstGeom>
          <a:noFill/>
        </p:spPr>
        <p:txBody>
          <a:bodyPr wrap="square" lIns="0" rtlCol="0">
            <a:spAutoFit/>
          </a:bodyPr>
          <a:lstStyle/>
          <a:p>
            <a:pPr>
              <a:buClr>
                <a:schemeClr val="tx2"/>
              </a:buClr>
            </a:pPr>
            <a:r>
              <a:rPr lang="en-US" sz="1000" dirty="0">
                <a:latin typeface="Gill Sans MT" panose="020B0502020104020203" pitchFamily="34" charset="0"/>
              </a:rPr>
              <a:t>In the end, SSG and its clients typically applies their  judgement to eliminate communities that will likely not work for the requirement.</a:t>
            </a:r>
          </a:p>
        </p:txBody>
      </p:sp>
    </p:spTree>
    <p:extLst>
      <p:ext uri="{BB962C8B-B14F-4D97-AF65-F5344CB8AC3E}">
        <p14:creationId xmlns:p14="http://schemas.microsoft.com/office/powerpoint/2010/main" val="336000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grpId="0" nodeType="clickEffect">
                                  <p:stCondLst>
                                    <p:cond delay="0"/>
                                  </p:stCondLst>
                                  <p:childTnLst>
                                    <p:animClr clrSpc="hsl" dir="cw">
                                      <p:cBhvr override="childStyle">
                                        <p:cTn id="6" dur="500" fill="hold"/>
                                        <p:tgtEl>
                                          <p:spTgt spid="67"/>
                                        </p:tgtEl>
                                        <p:attrNameLst>
                                          <p:attrName>style.color</p:attrName>
                                        </p:attrNameLst>
                                      </p:cBhvr>
                                      <p:by>
                                        <p:hsl h="0" s="-12549" l="-25098"/>
                                      </p:by>
                                    </p:animClr>
                                    <p:animClr clrSpc="hsl" dir="cw">
                                      <p:cBhvr>
                                        <p:cTn id="7" dur="500" fill="hold"/>
                                        <p:tgtEl>
                                          <p:spTgt spid="67"/>
                                        </p:tgtEl>
                                        <p:attrNameLst>
                                          <p:attrName>fillcolor</p:attrName>
                                        </p:attrNameLst>
                                      </p:cBhvr>
                                      <p:by>
                                        <p:hsl h="0" s="-12549" l="-25098"/>
                                      </p:by>
                                    </p:animClr>
                                    <p:animClr clrSpc="hsl" dir="cw">
                                      <p:cBhvr>
                                        <p:cTn id="8" dur="500" fill="hold"/>
                                        <p:tgtEl>
                                          <p:spTgt spid="67"/>
                                        </p:tgtEl>
                                        <p:attrNameLst>
                                          <p:attrName>stroke.color</p:attrName>
                                        </p:attrNameLst>
                                      </p:cBhvr>
                                      <p:by>
                                        <p:hsl h="0" s="-12549" l="-25098"/>
                                      </p:by>
                                    </p:animClr>
                                    <p:set>
                                      <p:cBhvr>
                                        <p:cTn id="9" dur="500" fill="hold"/>
                                        <p:tgtEl>
                                          <p:spTgt spid="6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4" presetClass="emph" presetSubtype="0" fill="hold" grpId="0" nodeType="clickEffect">
                                  <p:stCondLst>
                                    <p:cond delay="0"/>
                                  </p:stCondLst>
                                  <p:childTnLst>
                                    <p:animClr clrSpc="hsl" dir="cw">
                                      <p:cBhvr override="childStyle">
                                        <p:cTn id="13" dur="500" fill="hold"/>
                                        <p:tgtEl>
                                          <p:spTgt spid="70"/>
                                        </p:tgtEl>
                                        <p:attrNameLst>
                                          <p:attrName>style.color</p:attrName>
                                        </p:attrNameLst>
                                      </p:cBhvr>
                                      <p:by>
                                        <p:hsl h="0" s="-12549" l="-25098"/>
                                      </p:by>
                                    </p:animClr>
                                    <p:animClr clrSpc="hsl" dir="cw">
                                      <p:cBhvr>
                                        <p:cTn id="14" dur="500" fill="hold"/>
                                        <p:tgtEl>
                                          <p:spTgt spid="70"/>
                                        </p:tgtEl>
                                        <p:attrNameLst>
                                          <p:attrName>fillcolor</p:attrName>
                                        </p:attrNameLst>
                                      </p:cBhvr>
                                      <p:by>
                                        <p:hsl h="0" s="-12549" l="-25098"/>
                                      </p:by>
                                    </p:animClr>
                                    <p:animClr clrSpc="hsl" dir="cw">
                                      <p:cBhvr>
                                        <p:cTn id="15" dur="500" fill="hold"/>
                                        <p:tgtEl>
                                          <p:spTgt spid="70"/>
                                        </p:tgtEl>
                                        <p:attrNameLst>
                                          <p:attrName>stroke.color</p:attrName>
                                        </p:attrNameLst>
                                      </p:cBhvr>
                                      <p:by>
                                        <p:hsl h="0" s="-12549" l="-25098"/>
                                      </p:by>
                                    </p:animClr>
                                    <p:set>
                                      <p:cBhvr>
                                        <p:cTn id="16" dur="500" fill="hold"/>
                                        <p:tgtEl>
                                          <p:spTgt spid="70"/>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4" presetClass="emph" presetSubtype="0" fill="hold" grpId="0" nodeType="clickEffect">
                                  <p:stCondLst>
                                    <p:cond delay="0"/>
                                  </p:stCondLst>
                                  <p:childTnLst>
                                    <p:animClr clrSpc="hsl" dir="cw">
                                      <p:cBhvr override="childStyle">
                                        <p:cTn id="20" dur="500" fill="hold"/>
                                        <p:tgtEl>
                                          <p:spTgt spid="109"/>
                                        </p:tgtEl>
                                        <p:attrNameLst>
                                          <p:attrName>style.color</p:attrName>
                                        </p:attrNameLst>
                                      </p:cBhvr>
                                      <p:by>
                                        <p:hsl h="0" s="-12549" l="-25098"/>
                                      </p:by>
                                    </p:animClr>
                                    <p:animClr clrSpc="hsl" dir="cw">
                                      <p:cBhvr>
                                        <p:cTn id="21" dur="500" fill="hold"/>
                                        <p:tgtEl>
                                          <p:spTgt spid="109"/>
                                        </p:tgtEl>
                                        <p:attrNameLst>
                                          <p:attrName>fillcolor</p:attrName>
                                        </p:attrNameLst>
                                      </p:cBhvr>
                                      <p:by>
                                        <p:hsl h="0" s="-12549" l="-25098"/>
                                      </p:by>
                                    </p:animClr>
                                    <p:animClr clrSpc="hsl" dir="cw">
                                      <p:cBhvr>
                                        <p:cTn id="22" dur="500" fill="hold"/>
                                        <p:tgtEl>
                                          <p:spTgt spid="109"/>
                                        </p:tgtEl>
                                        <p:attrNameLst>
                                          <p:attrName>stroke.color</p:attrName>
                                        </p:attrNameLst>
                                      </p:cBhvr>
                                      <p:by>
                                        <p:hsl h="0" s="-12549" l="-25098"/>
                                      </p:by>
                                    </p:animClr>
                                    <p:set>
                                      <p:cBhvr>
                                        <p:cTn id="23" dur="500" fill="hold"/>
                                        <p:tgtEl>
                                          <p:spTgt spid="109"/>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4" presetClass="emph" presetSubtype="0" fill="hold" grpId="0" nodeType="clickEffect">
                                  <p:stCondLst>
                                    <p:cond delay="0"/>
                                  </p:stCondLst>
                                  <p:childTnLst>
                                    <p:animClr clrSpc="hsl" dir="cw">
                                      <p:cBhvr override="childStyle">
                                        <p:cTn id="27" dur="500" fill="hold"/>
                                        <p:tgtEl>
                                          <p:spTgt spid="112"/>
                                        </p:tgtEl>
                                        <p:attrNameLst>
                                          <p:attrName>style.color</p:attrName>
                                        </p:attrNameLst>
                                      </p:cBhvr>
                                      <p:by>
                                        <p:hsl h="0" s="-12549" l="-25098"/>
                                      </p:by>
                                    </p:animClr>
                                    <p:animClr clrSpc="hsl" dir="cw">
                                      <p:cBhvr>
                                        <p:cTn id="28" dur="500" fill="hold"/>
                                        <p:tgtEl>
                                          <p:spTgt spid="112"/>
                                        </p:tgtEl>
                                        <p:attrNameLst>
                                          <p:attrName>fillcolor</p:attrName>
                                        </p:attrNameLst>
                                      </p:cBhvr>
                                      <p:by>
                                        <p:hsl h="0" s="-12549" l="-25098"/>
                                      </p:by>
                                    </p:animClr>
                                    <p:animClr clrSpc="hsl" dir="cw">
                                      <p:cBhvr>
                                        <p:cTn id="29" dur="500" fill="hold"/>
                                        <p:tgtEl>
                                          <p:spTgt spid="112"/>
                                        </p:tgtEl>
                                        <p:attrNameLst>
                                          <p:attrName>stroke.color</p:attrName>
                                        </p:attrNameLst>
                                      </p:cBhvr>
                                      <p:by>
                                        <p:hsl h="0" s="-12549" l="-25098"/>
                                      </p:by>
                                    </p:animClr>
                                    <p:set>
                                      <p:cBhvr>
                                        <p:cTn id="30" dur="500" fill="hold"/>
                                        <p:tgtEl>
                                          <p:spTgt spid="112"/>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4" presetClass="emph" presetSubtype="0" fill="hold" grpId="0" nodeType="clickEffect">
                                  <p:stCondLst>
                                    <p:cond delay="0"/>
                                  </p:stCondLst>
                                  <p:childTnLst>
                                    <p:animClr clrSpc="hsl" dir="cw">
                                      <p:cBhvr override="childStyle">
                                        <p:cTn id="34" dur="500" fill="hold"/>
                                        <p:tgtEl>
                                          <p:spTgt spid="80"/>
                                        </p:tgtEl>
                                        <p:attrNameLst>
                                          <p:attrName>style.color</p:attrName>
                                        </p:attrNameLst>
                                      </p:cBhvr>
                                      <p:by>
                                        <p:hsl h="0" s="-12549" l="-25098"/>
                                      </p:by>
                                    </p:animClr>
                                    <p:animClr clrSpc="hsl" dir="cw">
                                      <p:cBhvr>
                                        <p:cTn id="35" dur="500" fill="hold"/>
                                        <p:tgtEl>
                                          <p:spTgt spid="80"/>
                                        </p:tgtEl>
                                        <p:attrNameLst>
                                          <p:attrName>fillcolor</p:attrName>
                                        </p:attrNameLst>
                                      </p:cBhvr>
                                      <p:by>
                                        <p:hsl h="0" s="-12549" l="-25098"/>
                                      </p:by>
                                    </p:animClr>
                                    <p:animClr clrSpc="hsl" dir="cw">
                                      <p:cBhvr>
                                        <p:cTn id="36" dur="500" fill="hold"/>
                                        <p:tgtEl>
                                          <p:spTgt spid="80"/>
                                        </p:tgtEl>
                                        <p:attrNameLst>
                                          <p:attrName>stroke.color</p:attrName>
                                        </p:attrNameLst>
                                      </p:cBhvr>
                                      <p:by>
                                        <p:hsl h="0" s="-12549" l="-25098"/>
                                      </p:by>
                                    </p:animClr>
                                    <p:set>
                                      <p:cBhvr>
                                        <p:cTn id="37" dur="500" fill="hold"/>
                                        <p:tgtEl>
                                          <p:spTgt spid="80"/>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4" presetClass="emph" presetSubtype="0" fill="hold" grpId="0" nodeType="clickEffect">
                                  <p:stCondLst>
                                    <p:cond delay="0"/>
                                  </p:stCondLst>
                                  <p:childTnLst>
                                    <p:animClr clrSpc="hsl" dir="cw">
                                      <p:cBhvr override="childStyle">
                                        <p:cTn id="41" dur="500" fill="hold"/>
                                        <p:tgtEl>
                                          <p:spTgt spid="97"/>
                                        </p:tgtEl>
                                        <p:attrNameLst>
                                          <p:attrName>style.color</p:attrName>
                                        </p:attrNameLst>
                                      </p:cBhvr>
                                      <p:by>
                                        <p:hsl h="0" s="-12549" l="-25098"/>
                                      </p:by>
                                    </p:animClr>
                                    <p:animClr clrSpc="hsl" dir="cw">
                                      <p:cBhvr>
                                        <p:cTn id="42" dur="500" fill="hold"/>
                                        <p:tgtEl>
                                          <p:spTgt spid="97"/>
                                        </p:tgtEl>
                                        <p:attrNameLst>
                                          <p:attrName>fillcolor</p:attrName>
                                        </p:attrNameLst>
                                      </p:cBhvr>
                                      <p:by>
                                        <p:hsl h="0" s="-12549" l="-25098"/>
                                      </p:by>
                                    </p:animClr>
                                    <p:animClr clrSpc="hsl" dir="cw">
                                      <p:cBhvr>
                                        <p:cTn id="43" dur="500" fill="hold"/>
                                        <p:tgtEl>
                                          <p:spTgt spid="97"/>
                                        </p:tgtEl>
                                        <p:attrNameLst>
                                          <p:attrName>stroke.color</p:attrName>
                                        </p:attrNameLst>
                                      </p:cBhvr>
                                      <p:by>
                                        <p:hsl h="0" s="-12549" l="-25098"/>
                                      </p:by>
                                    </p:animClr>
                                    <p:set>
                                      <p:cBhvr>
                                        <p:cTn id="44" dur="500" fill="hold"/>
                                        <p:tgtEl>
                                          <p:spTgt spid="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67" grpId="0" animBg="1"/>
      <p:bldP spid="70" grpId="0" animBg="1"/>
      <p:bldP spid="109" grpId="0" animBg="1"/>
      <p:bldP spid="112" grpId="0" animBg="1"/>
      <p:bldP spid="9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TYPICAL VARIABLES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GEOCISION</a:t>
            </a:r>
            <a:r>
              <a:rPr lang="en-US" sz="1100" baseline="30000" dirty="0">
                <a:solidFill>
                  <a:schemeClr val="bg1"/>
                </a:solidFill>
                <a:latin typeface="Gill Sans MT" panose="020B0502020104020203" pitchFamily="34" charset="0"/>
              </a:rPr>
              <a:t>® </a:t>
            </a:r>
            <a:r>
              <a:rPr lang="en-US" sz="1100" dirty="0">
                <a:solidFill>
                  <a:schemeClr val="bg1"/>
                </a:solidFill>
                <a:latin typeface="Gill Sans MT" panose="020B0502020104020203" pitchFamily="34" charset="0"/>
              </a:rPr>
              <a:t>ANALYSIS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0" y="6492875"/>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16</a:t>
            </a:fld>
            <a:endParaRPr lang="en-US" dirty="0">
              <a:solidFill>
                <a:srgbClr val="005596"/>
              </a:solidFill>
            </a:endParaRPr>
          </a:p>
        </p:txBody>
      </p:sp>
      <p:sp>
        <p:nvSpPr>
          <p:cNvPr id="18" name="Text Box 4"/>
          <p:cNvSpPr txBox="1">
            <a:spLocks noChangeArrowheads="1"/>
          </p:cNvSpPr>
          <p:nvPr/>
        </p:nvSpPr>
        <p:spPr bwMode="auto">
          <a:xfrm>
            <a:off x="192992" y="995589"/>
            <a:ext cx="8760715" cy="513747"/>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400" dirty="0">
                <a:latin typeface="Gill Sans MT" panose="020B0502020104020203" pitchFamily="34" charset="0"/>
                <a:cs typeface="Arial" pitchFamily="34" charset="0"/>
              </a:rPr>
              <a:t>Although the variables used are contingent on the specific project, the below shows a sample of the types of data SSG uses in its initial filtering analysis.  </a:t>
            </a:r>
            <a:endParaRPr lang="en-US" sz="1400" dirty="0">
              <a:latin typeface="Gill Sans MT" panose="020B0502020104020203" pitchFamily="34" charset="0"/>
              <a:cs typeface="Arial"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392208148"/>
              </p:ext>
            </p:extLst>
          </p:nvPr>
        </p:nvGraphicFramePr>
        <p:xfrm>
          <a:off x="211525" y="1599950"/>
          <a:ext cx="2560320" cy="3886200"/>
        </p:xfrm>
        <a:graphic>
          <a:graphicData uri="http://schemas.openxmlformats.org/drawingml/2006/table">
            <a:tbl>
              <a:tblPr/>
              <a:tblGrid>
                <a:gridCol w="2560320">
                  <a:extLst>
                    <a:ext uri="{9D8B030D-6E8A-4147-A177-3AD203B41FA5}">
                      <a16:colId xmlns:a16="http://schemas.microsoft.com/office/drawing/2014/main" xmlns="" val="2848776024"/>
                    </a:ext>
                  </a:extLst>
                </a:gridCol>
              </a:tblGrid>
              <a:tr h="155448">
                <a:tc>
                  <a:txBody>
                    <a:bodyPr/>
                    <a:lstStyle/>
                    <a:p>
                      <a:pPr algn="l" fontAlgn="ctr"/>
                      <a:r>
                        <a:rPr lang="en-US" sz="800" b="1" i="0" u="none" strike="noStrike" dirty="0">
                          <a:solidFill>
                            <a:srgbClr val="FFFFFF"/>
                          </a:solidFill>
                          <a:effectLst/>
                          <a:latin typeface="Gill Sans MT" panose="020B0502020104020203" pitchFamily="34" charset="0"/>
                        </a:rPr>
                        <a:t>LABOR AVAILABILITY</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596"/>
                    </a:solidFill>
                  </a:tcPr>
                </a:tc>
                <a:extLst>
                  <a:ext uri="{0D108BD9-81ED-4DB2-BD59-A6C34878D82A}">
                    <a16:rowId xmlns:a16="http://schemas.microsoft.com/office/drawing/2014/main" xmlns="" val="663057144"/>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LABOR SCALABILITY</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2578928644"/>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2016 Population</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12443659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Labor Force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67574574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Labor Force Participation Rate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25062622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Population Growth </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97647988"/>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Millennial Population Growth </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13046654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Unemployment Rate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573452590"/>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OCCUPATION DEMAND</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149870894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Sales Occupation Cluster Demand</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793440784"/>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Business and IT Occupation Cluster Demand</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4450823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Support Occupation Cluster Demand</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853888659"/>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Sales Occupation Demand Per Cluster Total</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2502701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Business and IT Occupation Demand Per Cluster Total</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516736883"/>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Support Occupation Demand Per Cluster Total</a:t>
                      </a:r>
                      <a:r>
                        <a:rPr lang="en-US" sz="800" b="0" i="0" u="none" strike="noStrike" baseline="30000" dirty="0">
                          <a:solidFill>
                            <a:srgbClr val="000000"/>
                          </a:solidFill>
                          <a:effectLst/>
                          <a:latin typeface="Gill Sans MT" panose="020B0502020104020203" pitchFamily="34" charset="0"/>
                        </a:rPr>
                        <a:t>4</a:t>
                      </a:r>
                      <a:endParaRPr lang="en-US" sz="800" b="0" i="0" u="none" strike="noStrike" dirty="0">
                        <a:solidFill>
                          <a:srgbClr val="000000"/>
                        </a:solidFill>
                        <a:effectLst/>
                        <a:latin typeface="Gill Sans MT" panose="020B0502020104020203" pitchFamily="34" charset="0"/>
                      </a:endParaRP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9142326"/>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OCCUPATION PRESENCE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237370459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Sales Occupation Cluster</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407149519"/>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Sales Occupation Cluster (% of LF)</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29228112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Sales Occupation Cluster Growth 2016-2021</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58899571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Business and IT Occupation Cluster</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985182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Business and IT Operations Cluster (% of LF)</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63200839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Business and IT Operations  Cluster Growth 2016-2021</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612864423"/>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Support Occupation Cluster</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072896140"/>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Support  Occupation Cluster (% of LF)</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35245903"/>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Support Occupation Cluster Growth 2016-2021</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66565544"/>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369901523"/>
              </p:ext>
            </p:extLst>
          </p:nvPr>
        </p:nvGraphicFramePr>
        <p:xfrm>
          <a:off x="3115663" y="1599950"/>
          <a:ext cx="2560320" cy="4041648"/>
        </p:xfrm>
        <a:graphic>
          <a:graphicData uri="http://schemas.openxmlformats.org/drawingml/2006/table">
            <a:tbl>
              <a:tblPr/>
              <a:tblGrid>
                <a:gridCol w="2560320">
                  <a:extLst>
                    <a:ext uri="{9D8B030D-6E8A-4147-A177-3AD203B41FA5}">
                      <a16:colId xmlns:a16="http://schemas.microsoft.com/office/drawing/2014/main" xmlns="" val="2848776024"/>
                    </a:ext>
                  </a:extLst>
                </a:gridCol>
              </a:tblGrid>
              <a:tr h="155448">
                <a:tc>
                  <a:txBody>
                    <a:bodyPr/>
                    <a:lstStyle/>
                    <a:p>
                      <a:pPr algn="l" fontAlgn="ctr"/>
                      <a:r>
                        <a:rPr lang="en-US" sz="800" b="1" i="0" u="none" strike="noStrike" dirty="0">
                          <a:solidFill>
                            <a:srgbClr val="000000"/>
                          </a:solidFill>
                          <a:effectLst/>
                          <a:latin typeface="Gill Sans MT" panose="020B0502020104020203" pitchFamily="34" charset="0"/>
                        </a:rPr>
                        <a:t>INDUSTRY PRESENCE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152145197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Services Businesses Total</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181821447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Financial Services Business as Percent of All Businesses</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2477819177"/>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TARGET EDUCATIONAL ATTAINMENT</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252896664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High School Graduates (or GED)</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2164596872"/>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Some College, No Degree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464301208"/>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Associates Degree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488877582"/>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Bachelor's Degree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1698646464"/>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More Than a Bachelor's Degree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710585185"/>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TARGET AGE GROUP</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152568441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Ages 18-24</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3321531599"/>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Ages 25-34</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500250065"/>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Ages 35-44</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1776126332"/>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Ages 45-54</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1214618195"/>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Ages 55-64</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2947080904"/>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TARGET HOUSEHOLD INCOME DISTRIBUTION</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2517598978"/>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$25,000 to $34,999</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2580081808"/>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$35,000 to $49,999</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68886707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$50,000 to $74,999</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76109931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$75,000 to $99,999</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127822728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 $100,000 or more</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3644422058"/>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EDUCATION OUTPUT</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63437536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Bachelors and Masters Business Completions</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3341555589"/>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Bachelor and Master Completions in All Areas</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3582857832"/>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Bachelors and Masters Business Completions as %</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56797189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Bachelor and Master Completions in All Areas</a:t>
                      </a:r>
                    </a:p>
                  </a:txBody>
                  <a:tcPr marL="2398" marR="2398" marT="2398"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86204987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697495283"/>
              </p:ext>
            </p:extLst>
          </p:nvPr>
        </p:nvGraphicFramePr>
        <p:xfrm>
          <a:off x="6019800" y="1599950"/>
          <a:ext cx="2560320" cy="4974336"/>
        </p:xfrm>
        <a:graphic>
          <a:graphicData uri="http://schemas.openxmlformats.org/drawingml/2006/table">
            <a:tbl>
              <a:tblPr/>
              <a:tblGrid>
                <a:gridCol w="2560320">
                  <a:extLst>
                    <a:ext uri="{9D8B030D-6E8A-4147-A177-3AD203B41FA5}">
                      <a16:colId xmlns:a16="http://schemas.microsoft.com/office/drawing/2014/main" xmlns="" val="3295702636"/>
                    </a:ext>
                  </a:extLst>
                </a:gridCol>
              </a:tblGrid>
              <a:tr h="155448">
                <a:tc>
                  <a:txBody>
                    <a:bodyPr/>
                    <a:lstStyle/>
                    <a:p>
                      <a:pPr algn="l" fontAlgn="ctr"/>
                      <a:r>
                        <a:rPr lang="en-US" sz="800" b="1" i="0" u="none" strike="noStrike" dirty="0">
                          <a:solidFill>
                            <a:srgbClr val="FFFFFF"/>
                          </a:solidFill>
                          <a:effectLst/>
                          <a:latin typeface="Gill Sans MT" panose="020B0502020104020203" pitchFamily="34" charset="0"/>
                        </a:rPr>
                        <a:t>OPERATING COSTS &amp; CONDITIONS</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005596"/>
                    </a:solidFill>
                  </a:tcPr>
                </a:tc>
                <a:extLst>
                  <a:ext uri="{0D108BD9-81ED-4DB2-BD59-A6C34878D82A}">
                    <a16:rowId xmlns:a16="http://schemas.microsoft.com/office/drawing/2014/main" xmlns="" val="4123317245"/>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TAXES &amp; UNION CLIMATE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442147158"/>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Top State Corporate Income Tax Rate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3465185340"/>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State and Average Local Sales Tax Rate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3049001175"/>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Private Union Coverage Rates</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4001217845"/>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SUTA Rate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180474608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SUTA Wage Base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941959522"/>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Individual Income Tax Ranking</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53035785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Effective Corporate Tax Rate - New Facility</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416289643"/>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Property Tax Ranking</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4150999495"/>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REAL ESTATE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24481320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Average Class A Office Space Lease Rate (2016Q4)</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34116718"/>
                  </a:ext>
                </a:extLst>
              </a:tr>
              <a:tr h="155448">
                <a:tc>
                  <a:txBody>
                    <a:bodyPr/>
                    <a:lstStyle/>
                    <a:p>
                      <a:pPr algn="l" fontAlgn="ctr"/>
                      <a:r>
                        <a:rPr lang="en-US" sz="800" b="1" i="0" u="none" strike="noStrike" dirty="0">
                          <a:solidFill>
                            <a:srgbClr val="FFFFFF"/>
                          </a:solidFill>
                          <a:effectLst/>
                          <a:latin typeface="Gill Sans MT" panose="020B0502020104020203" pitchFamily="34" charset="0"/>
                        </a:rPr>
                        <a:t>TRANSPORTATION &amp; LOGISTICS</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005596"/>
                    </a:solidFill>
                  </a:tcPr>
                </a:tc>
                <a:extLst>
                  <a:ext uri="{0D108BD9-81ED-4DB2-BD59-A6C34878D82A}">
                    <a16:rowId xmlns:a16="http://schemas.microsoft.com/office/drawing/2014/main" xmlns="" val="2706003885"/>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ACCESSIBILITY</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294404806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Total Current Population Within 11-Hour Drive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1772782330"/>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5-Year Growth Population Within 11-Hour Drive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90631520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5-Year Average Annual Airline Passengers</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273001691"/>
                  </a:ext>
                </a:extLst>
              </a:tr>
              <a:tr h="155448">
                <a:tc>
                  <a:txBody>
                    <a:bodyPr/>
                    <a:lstStyle/>
                    <a:p>
                      <a:pPr algn="l" fontAlgn="ctr"/>
                      <a:r>
                        <a:rPr lang="en-US" sz="800" b="1" i="0" u="none" strike="noStrike" dirty="0">
                          <a:solidFill>
                            <a:srgbClr val="FFFFFF"/>
                          </a:solidFill>
                          <a:effectLst/>
                          <a:latin typeface="Gill Sans MT" panose="020B0502020104020203" pitchFamily="34" charset="0"/>
                        </a:rPr>
                        <a:t>QUALITY OF LIFE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005596"/>
                    </a:solidFill>
                  </a:tcPr>
                </a:tc>
                <a:extLst>
                  <a:ext uri="{0D108BD9-81ED-4DB2-BD59-A6C34878D82A}">
                    <a16:rowId xmlns:a16="http://schemas.microsoft.com/office/drawing/2014/main" xmlns="" val="529582109"/>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ECONOMIC FACTORS</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3384789840"/>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Median Household Income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4205993456"/>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Per Capita Income</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2549809564"/>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CULTURE &amp; ENTERTAINMENT</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200799417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Arts, Entertainment and Recreation Establishments Count</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362352768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Accommodation and Food Establishments Count</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318433542"/>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Retail Establishments Count</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39814855"/>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Arts, Entertainment and Recreation Establishments per capita</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3333258027"/>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Accommodation and Food Establishments per capita</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401907621"/>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Retail Establishments per 1,000 Capita</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4270571016"/>
                  </a:ext>
                </a:extLst>
              </a:tr>
              <a:tr h="155448">
                <a:tc>
                  <a:txBody>
                    <a:bodyPr/>
                    <a:lstStyle/>
                    <a:p>
                      <a:pPr algn="l" fontAlgn="ctr"/>
                      <a:r>
                        <a:rPr lang="en-US" sz="800" b="1" i="0" u="none" strike="noStrike" dirty="0">
                          <a:solidFill>
                            <a:srgbClr val="000000"/>
                          </a:solidFill>
                          <a:effectLst/>
                          <a:latin typeface="Gill Sans MT" panose="020B0502020104020203" pitchFamily="34" charset="0"/>
                        </a:rPr>
                        <a:t>SAFETY AND STRESS </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xmlns="" val="2151952279"/>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Total Crime Index</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510718255"/>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Commuter Stress Index</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xmlns="" val="2019172253"/>
                  </a:ext>
                </a:extLst>
              </a:tr>
              <a:tr h="155448">
                <a:tc>
                  <a:txBody>
                    <a:bodyPr/>
                    <a:lstStyle/>
                    <a:p>
                      <a:pPr algn="l" fontAlgn="ctr"/>
                      <a:r>
                        <a:rPr lang="en-US" sz="800" b="0" i="0" u="none" strike="noStrike" dirty="0">
                          <a:solidFill>
                            <a:srgbClr val="000000"/>
                          </a:solidFill>
                          <a:effectLst/>
                          <a:latin typeface="Gill Sans MT" panose="020B0502020104020203" pitchFamily="34" charset="0"/>
                        </a:rPr>
                        <a:t>Weather Risk Index</a:t>
                      </a:r>
                    </a:p>
                  </a:txBody>
                  <a:tcPr marL="3821" marR="3821" marT="3821"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3846498949"/>
                  </a:ext>
                </a:extLst>
              </a:tr>
            </a:tbl>
          </a:graphicData>
        </a:graphic>
      </p:graphicFrame>
    </p:spTree>
    <p:extLst>
      <p:ext uri="{BB962C8B-B14F-4D97-AF65-F5344CB8AC3E}">
        <p14:creationId xmlns:p14="http://schemas.microsoft.com/office/powerpoint/2010/main" val="14062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COMMUNITY FILTERING RESULTS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GEOCISION</a:t>
            </a:r>
            <a:r>
              <a:rPr lang="en-US" sz="1100" baseline="30000" dirty="0">
                <a:solidFill>
                  <a:schemeClr val="bg1"/>
                </a:solidFill>
                <a:latin typeface="Gill Sans MT" panose="020B0502020104020203" pitchFamily="34" charset="0"/>
              </a:rPr>
              <a:t>® </a:t>
            </a:r>
            <a:r>
              <a:rPr lang="en-US" sz="1100" dirty="0">
                <a:solidFill>
                  <a:schemeClr val="bg1"/>
                </a:solidFill>
                <a:latin typeface="Gill Sans MT" panose="020B0502020104020203" pitchFamily="34" charset="0"/>
              </a:rPr>
              <a:t>ANALYSIS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17</a:t>
            </a:fld>
            <a:endParaRPr lang="en-US" dirty="0">
              <a:solidFill>
                <a:srgbClr val="005596"/>
              </a:solidFill>
            </a:endParaRPr>
          </a:p>
        </p:txBody>
      </p:sp>
      <p:graphicFrame>
        <p:nvGraphicFramePr>
          <p:cNvPr id="7" name="Table 6"/>
          <p:cNvGraphicFramePr>
            <a:graphicFrameLocks noGrp="1"/>
          </p:cNvGraphicFramePr>
          <p:nvPr>
            <p:extLst/>
          </p:nvPr>
        </p:nvGraphicFramePr>
        <p:xfrm>
          <a:off x="315514" y="1780992"/>
          <a:ext cx="8638192" cy="1159198"/>
        </p:xfrm>
        <a:graphic>
          <a:graphicData uri="http://schemas.openxmlformats.org/drawingml/2006/table">
            <a:tbl>
              <a:tblPr/>
              <a:tblGrid>
                <a:gridCol w="2373130">
                  <a:extLst>
                    <a:ext uri="{9D8B030D-6E8A-4147-A177-3AD203B41FA5}">
                      <a16:colId xmlns:a16="http://schemas.microsoft.com/office/drawing/2014/main" xmlns="" val="3923861631"/>
                    </a:ext>
                  </a:extLst>
                </a:gridCol>
                <a:gridCol w="1044177">
                  <a:extLst>
                    <a:ext uri="{9D8B030D-6E8A-4147-A177-3AD203B41FA5}">
                      <a16:colId xmlns:a16="http://schemas.microsoft.com/office/drawing/2014/main" xmlns="" val="3046316798"/>
                    </a:ext>
                  </a:extLst>
                </a:gridCol>
                <a:gridCol w="1044177">
                  <a:extLst>
                    <a:ext uri="{9D8B030D-6E8A-4147-A177-3AD203B41FA5}">
                      <a16:colId xmlns:a16="http://schemas.microsoft.com/office/drawing/2014/main" xmlns="" val="1740866669"/>
                    </a:ext>
                  </a:extLst>
                </a:gridCol>
                <a:gridCol w="1044177">
                  <a:extLst>
                    <a:ext uri="{9D8B030D-6E8A-4147-A177-3AD203B41FA5}">
                      <a16:colId xmlns:a16="http://schemas.microsoft.com/office/drawing/2014/main" xmlns="" val="4104119420"/>
                    </a:ext>
                  </a:extLst>
                </a:gridCol>
                <a:gridCol w="1044177">
                  <a:extLst>
                    <a:ext uri="{9D8B030D-6E8A-4147-A177-3AD203B41FA5}">
                      <a16:colId xmlns:a16="http://schemas.microsoft.com/office/drawing/2014/main" xmlns="" val="3256667005"/>
                    </a:ext>
                  </a:extLst>
                </a:gridCol>
                <a:gridCol w="1044177">
                  <a:extLst>
                    <a:ext uri="{9D8B030D-6E8A-4147-A177-3AD203B41FA5}">
                      <a16:colId xmlns:a16="http://schemas.microsoft.com/office/drawing/2014/main" xmlns="" val="2990959931"/>
                    </a:ext>
                  </a:extLst>
                </a:gridCol>
                <a:gridCol w="1044177">
                  <a:extLst>
                    <a:ext uri="{9D8B030D-6E8A-4147-A177-3AD203B41FA5}">
                      <a16:colId xmlns:a16="http://schemas.microsoft.com/office/drawing/2014/main" xmlns="" val="3548080670"/>
                    </a:ext>
                  </a:extLst>
                </a:gridCol>
              </a:tblGrid>
              <a:tr h="244798">
                <a:tc>
                  <a:txBody>
                    <a:bodyPr/>
                    <a:lstStyle/>
                    <a:p>
                      <a:pPr algn="l" fontAlgn="ctr"/>
                      <a:endParaRPr lang="en-US" sz="800" b="1" i="0" u="none" strike="noStrike" dirty="0">
                        <a:solidFill>
                          <a:srgbClr val="FFFFFF"/>
                        </a:solidFill>
                        <a:effectLst/>
                        <a:latin typeface="Gill Sans MT" panose="020B0502020104020203" pitchFamily="34" charset="0"/>
                      </a:endParaRP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Weight</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25%</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25%</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25%</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15%</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10%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655724402"/>
                  </a:ext>
                </a:extLst>
              </a:tr>
              <a:tr h="457200">
                <a:tc>
                  <a:txBody>
                    <a:bodyPr/>
                    <a:lstStyle/>
                    <a:p>
                      <a:pPr algn="l" fontAlgn="ctr"/>
                      <a:r>
                        <a:rPr lang="en-US" sz="1200" b="1" i="0" u="none" strike="noStrike" dirty="0">
                          <a:solidFill>
                            <a:srgbClr val="FFFFFF"/>
                          </a:solidFill>
                          <a:effectLst/>
                          <a:latin typeface="Gill Sans MT" panose="020B0502020104020203" pitchFamily="34" charset="0"/>
                        </a:rPr>
                        <a:t> HEADQUARTERS</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TOTAL INDEX</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LABOR AVAILABILITY</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LABOR COST</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OPERATING COSTS &amp; CONDITIONS</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ACCESSIBILITY</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QUALITY OF LIFE</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extLst>
                  <a:ext uri="{0D108BD9-81ED-4DB2-BD59-A6C34878D82A}">
                    <a16:rowId xmlns:a16="http://schemas.microsoft.com/office/drawing/2014/main" xmlns="" val="3932509934"/>
                  </a:ext>
                </a:extLst>
              </a:tr>
              <a:tr h="457200">
                <a:tc>
                  <a:txBody>
                    <a:bodyPr/>
                    <a:lstStyle/>
                    <a:p>
                      <a:pPr algn="l" fontAlgn="ctr"/>
                      <a:r>
                        <a:rPr lang="en-US" sz="1050" b="1" i="0" u="none" strike="noStrike" dirty="0">
                          <a:solidFill>
                            <a:srgbClr val="000000"/>
                          </a:solidFill>
                          <a:effectLst/>
                          <a:latin typeface="Gill Sans MT" panose="020B0502020104020203" pitchFamily="34" charset="0"/>
                        </a:rPr>
                        <a:t> Tampa-St. Petersburg-Clearwater</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sz="1400" b="1" i="0" u="none" strike="noStrike" dirty="0">
                          <a:solidFill>
                            <a:srgbClr val="000000"/>
                          </a:solidFill>
                          <a:effectLst/>
                          <a:latin typeface="Gill Sans MT" panose="020B0502020104020203" pitchFamily="34" charset="0"/>
                        </a:rPr>
                        <a:t>118%</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8DCA7E"/>
                    </a:solidFill>
                  </a:tcPr>
                </a:tc>
                <a:tc>
                  <a:txBody>
                    <a:bodyPr/>
                    <a:lstStyle/>
                    <a:p>
                      <a:pPr algn="ctr" fontAlgn="ctr"/>
                      <a:r>
                        <a:rPr lang="en-US" sz="1400" b="1" i="0" u="none" strike="noStrike" dirty="0">
                          <a:solidFill>
                            <a:srgbClr val="000000"/>
                          </a:solidFill>
                          <a:effectLst/>
                          <a:latin typeface="Gill Sans MT" panose="020B0502020104020203" pitchFamily="34" charset="0"/>
                        </a:rPr>
                        <a:t>123%</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5D17F"/>
                    </a:solidFill>
                  </a:tcPr>
                </a:tc>
                <a:tc>
                  <a:txBody>
                    <a:bodyPr/>
                    <a:lstStyle/>
                    <a:p>
                      <a:pPr algn="ctr" fontAlgn="ctr"/>
                      <a:r>
                        <a:rPr lang="en-US" sz="1400" b="1" i="0" u="none" strike="noStrike" dirty="0">
                          <a:solidFill>
                            <a:srgbClr val="000000"/>
                          </a:solidFill>
                          <a:effectLst/>
                          <a:latin typeface="Gill Sans MT" panose="020B0502020104020203" pitchFamily="34" charset="0"/>
                        </a:rPr>
                        <a:t>103%</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EA84"/>
                    </a:solidFill>
                  </a:tcPr>
                </a:tc>
                <a:tc>
                  <a:txBody>
                    <a:bodyPr/>
                    <a:lstStyle/>
                    <a:p>
                      <a:pPr algn="ctr" fontAlgn="ctr"/>
                      <a:r>
                        <a:rPr lang="en-US" sz="1400" b="1" i="0" u="none" strike="noStrike" dirty="0">
                          <a:solidFill>
                            <a:srgbClr val="000000"/>
                          </a:solidFill>
                          <a:effectLst/>
                          <a:latin typeface="Gill Sans MT" panose="020B0502020104020203" pitchFamily="34" charset="0"/>
                        </a:rPr>
                        <a:t>119%</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5DF82"/>
                    </a:solidFill>
                  </a:tcPr>
                </a:tc>
                <a:tc>
                  <a:txBody>
                    <a:bodyPr/>
                    <a:lstStyle/>
                    <a:p>
                      <a:pPr algn="ctr" fontAlgn="ctr"/>
                      <a:r>
                        <a:rPr lang="en-US" sz="1400" b="1" i="0" u="none" strike="noStrike" dirty="0">
                          <a:solidFill>
                            <a:srgbClr val="000000"/>
                          </a:solidFill>
                          <a:effectLst/>
                          <a:latin typeface="Gill Sans MT" panose="020B0502020104020203" pitchFamily="34" charset="0"/>
                        </a:rPr>
                        <a:t>146%</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AD380"/>
                    </a:solidFill>
                  </a:tcPr>
                </a:tc>
                <a:tc>
                  <a:txBody>
                    <a:bodyPr/>
                    <a:lstStyle/>
                    <a:p>
                      <a:pPr algn="ctr" fontAlgn="ctr"/>
                      <a:r>
                        <a:rPr lang="en-US" sz="1400" b="1" i="0" u="none" strike="noStrike" dirty="0">
                          <a:solidFill>
                            <a:srgbClr val="000000"/>
                          </a:solidFill>
                          <a:effectLst/>
                          <a:latin typeface="Gill Sans MT" panose="020B0502020104020203" pitchFamily="34" charset="0"/>
                        </a:rPr>
                        <a:t>102%</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5D17F"/>
                    </a:solidFill>
                  </a:tcPr>
                </a:tc>
                <a:extLst>
                  <a:ext uri="{0D108BD9-81ED-4DB2-BD59-A6C34878D82A}">
                    <a16:rowId xmlns:a16="http://schemas.microsoft.com/office/drawing/2014/main" xmlns="" val="1230973624"/>
                  </a:ext>
                </a:extLst>
              </a:tr>
            </a:tbl>
          </a:graphicData>
        </a:graphic>
      </p:graphicFrame>
      <p:graphicFrame>
        <p:nvGraphicFramePr>
          <p:cNvPr id="11" name="Table 10"/>
          <p:cNvGraphicFramePr>
            <a:graphicFrameLocks noGrp="1"/>
          </p:cNvGraphicFramePr>
          <p:nvPr>
            <p:extLst/>
          </p:nvPr>
        </p:nvGraphicFramePr>
        <p:xfrm>
          <a:off x="315514" y="3382903"/>
          <a:ext cx="8638192" cy="1188720"/>
        </p:xfrm>
        <a:graphic>
          <a:graphicData uri="http://schemas.openxmlformats.org/drawingml/2006/table">
            <a:tbl>
              <a:tblPr/>
              <a:tblGrid>
                <a:gridCol w="2373130">
                  <a:extLst>
                    <a:ext uri="{9D8B030D-6E8A-4147-A177-3AD203B41FA5}">
                      <a16:colId xmlns:a16="http://schemas.microsoft.com/office/drawing/2014/main" xmlns="" val="987900843"/>
                    </a:ext>
                  </a:extLst>
                </a:gridCol>
                <a:gridCol w="1044177">
                  <a:extLst>
                    <a:ext uri="{9D8B030D-6E8A-4147-A177-3AD203B41FA5}">
                      <a16:colId xmlns:a16="http://schemas.microsoft.com/office/drawing/2014/main" xmlns="" val="3128065284"/>
                    </a:ext>
                  </a:extLst>
                </a:gridCol>
                <a:gridCol w="1044177">
                  <a:extLst>
                    <a:ext uri="{9D8B030D-6E8A-4147-A177-3AD203B41FA5}">
                      <a16:colId xmlns:a16="http://schemas.microsoft.com/office/drawing/2014/main" xmlns="" val="587542545"/>
                    </a:ext>
                  </a:extLst>
                </a:gridCol>
                <a:gridCol w="1044177">
                  <a:extLst>
                    <a:ext uri="{9D8B030D-6E8A-4147-A177-3AD203B41FA5}">
                      <a16:colId xmlns:a16="http://schemas.microsoft.com/office/drawing/2014/main" xmlns="" val="3736571244"/>
                    </a:ext>
                  </a:extLst>
                </a:gridCol>
                <a:gridCol w="1044177">
                  <a:extLst>
                    <a:ext uri="{9D8B030D-6E8A-4147-A177-3AD203B41FA5}">
                      <a16:colId xmlns:a16="http://schemas.microsoft.com/office/drawing/2014/main" xmlns="" val="3211472528"/>
                    </a:ext>
                  </a:extLst>
                </a:gridCol>
                <a:gridCol w="1044177">
                  <a:extLst>
                    <a:ext uri="{9D8B030D-6E8A-4147-A177-3AD203B41FA5}">
                      <a16:colId xmlns:a16="http://schemas.microsoft.com/office/drawing/2014/main" xmlns="" val="553079175"/>
                    </a:ext>
                  </a:extLst>
                </a:gridCol>
                <a:gridCol w="1044177">
                  <a:extLst>
                    <a:ext uri="{9D8B030D-6E8A-4147-A177-3AD203B41FA5}">
                      <a16:colId xmlns:a16="http://schemas.microsoft.com/office/drawing/2014/main" xmlns="" val="4104043966"/>
                    </a:ext>
                  </a:extLst>
                </a:gridCol>
              </a:tblGrid>
              <a:tr h="274320">
                <a:tc>
                  <a:txBody>
                    <a:bodyPr/>
                    <a:lstStyle/>
                    <a:p>
                      <a:pPr algn="l" fontAlgn="ctr"/>
                      <a:endParaRPr lang="en-US" sz="800" b="1" i="0" u="none" strike="noStrike" dirty="0">
                        <a:solidFill>
                          <a:srgbClr val="FFFFFF"/>
                        </a:solidFill>
                        <a:effectLst/>
                        <a:latin typeface="Gill Sans MT" panose="020B0502020104020203" pitchFamily="34" charset="0"/>
                      </a:endParaRPr>
                    </a:p>
                  </a:txBody>
                  <a:tcPr marL="5789" marR="5789" marT="578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Weight</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35%</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25%</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20%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10%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10%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316478614"/>
                  </a:ext>
                </a:extLst>
              </a:tr>
              <a:tr h="457200">
                <a:tc>
                  <a:txBody>
                    <a:bodyPr/>
                    <a:lstStyle/>
                    <a:p>
                      <a:pPr algn="l" fontAlgn="ctr"/>
                      <a:r>
                        <a:rPr lang="en-US" sz="1200" b="1" i="0" u="none" strike="noStrike" dirty="0">
                          <a:solidFill>
                            <a:srgbClr val="FFFFFF"/>
                          </a:solidFill>
                          <a:effectLst/>
                          <a:latin typeface="Gill Sans MT" panose="020B0502020104020203" pitchFamily="34" charset="0"/>
                        </a:rPr>
                        <a:t> FINANCIAL SERVICES</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TOTAL INDEX</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LABOR AVAILABILITY</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LABOR COST</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OPERATING COSTS &amp; CONDITIONS</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ACCESSIBILITY</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QUALITY OF LIFE</a:t>
                      </a:r>
                    </a:p>
                  </a:txBody>
                  <a:tcPr marL="5923" marR="5923" marT="5923"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extLst>
                  <a:ext uri="{0D108BD9-81ED-4DB2-BD59-A6C34878D82A}">
                    <a16:rowId xmlns:a16="http://schemas.microsoft.com/office/drawing/2014/main" xmlns="" val="2189458529"/>
                  </a:ext>
                </a:extLst>
              </a:tr>
              <a:tr h="457200">
                <a:tc>
                  <a:txBody>
                    <a:bodyPr/>
                    <a:lstStyle/>
                    <a:p>
                      <a:pPr algn="l" fontAlgn="ctr"/>
                      <a:r>
                        <a:rPr lang="en-US" sz="1050" b="1" i="0" u="none" strike="noStrike" dirty="0">
                          <a:solidFill>
                            <a:srgbClr val="000000"/>
                          </a:solidFill>
                          <a:effectLst/>
                          <a:latin typeface="Gill Sans MT" panose="020B0502020104020203" pitchFamily="34" charset="0"/>
                        </a:rPr>
                        <a:t> Tampa-St. Petersburg-Clearwater</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sz="1400" b="1" i="0" u="none" strike="noStrike" dirty="0">
                          <a:solidFill>
                            <a:srgbClr val="000000"/>
                          </a:solidFill>
                          <a:effectLst/>
                          <a:latin typeface="Gill Sans MT" panose="020B0502020104020203" pitchFamily="34" charset="0"/>
                        </a:rPr>
                        <a:t>115%</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93CC7E"/>
                    </a:solidFill>
                  </a:tcPr>
                </a:tc>
                <a:tc>
                  <a:txBody>
                    <a:bodyPr/>
                    <a:lstStyle/>
                    <a:p>
                      <a:pPr algn="ctr" fontAlgn="ctr"/>
                      <a:r>
                        <a:rPr lang="en-US" sz="1400" b="1" i="0" u="none" strike="noStrike" dirty="0">
                          <a:solidFill>
                            <a:srgbClr val="000000"/>
                          </a:solidFill>
                          <a:effectLst/>
                          <a:latin typeface="Gill Sans MT" panose="020B0502020104020203" pitchFamily="34" charset="0"/>
                        </a:rPr>
                        <a:t>116%</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B6D680"/>
                    </a:solidFill>
                  </a:tcPr>
                </a:tc>
                <a:tc>
                  <a:txBody>
                    <a:bodyPr/>
                    <a:lstStyle/>
                    <a:p>
                      <a:pPr algn="ctr" fontAlgn="ctr"/>
                      <a:r>
                        <a:rPr lang="en-US" sz="1400" b="1" i="0" u="none" strike="noStrike" dirty="0">
                          <a:solidFill>
                            <a:srgbClr val="000000"/>
                          </a:solidFill>
                          <a:effectLst/>
                          <a:latin typeface="Gill Sans MT" panose="020B0502020104020203" pitchFamily="34" charset="0"/>
                        </a:rPr>
                        <a:t>106%</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AE583"/>
                    </a:solidFill>
                  </a:tcPr>
                </a:tc>
                <a:tc>
                  <a:txBody>
                    <a:bodyPr/>
                    <a:lstStyle/>
                    <a:p>
                      <a:pPr algn="ctr" fontAlgn="ctr"/>
                      <a:r>
                        <a:rPr lang="en-US" sz="1400" b="1" i="0" u="none" strike="noStrike" dirty="0">
                          <a:solidFill>
                            <a:srgbClr val="000000"/>
                          </a:solidFill>
                          <a:effectLst/>
                          <a:latin typeface="Gill Sans MT" panose="020B0502020104020203" pitchFamily="34" charset="0"/>
                        </a:rPr>
                        <a:t>114%</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9E583"/>
                    </a:solidFill>
                  </a:tcPr>
                </a:tc>
                <a:tc>
                  <a:txBody>
                    <a:bodyPr/>
                    <a:lstStyle/>
                    <a:p>
                      <a:pPr algn="ctr" fontAlgn="ctr"/>
                      <a:r>
                        <a:rPr lang="en-US" sz="1400" b="1" i="0" u="none" strike="noStrike" dirty="0">
                          <a:solidFill>
                            <a:srgbClr val="000000"/>
                          </a:solidFill>
                          <a:effectLst/>
                          <a:latin typeface="Gill Sans MT" panose="020B0502020104020203" pitchFamily="34" charset="0"/>
                        </a:rPr>
                        <a:t>144%</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9ECF7F"/>
                    </a:solidFill>
                  </a:tcPr>
                </a:tc>
                <a:tc>
                  <a:txBody>
                    <a:bodyPr/>
                    <a:lstStyle/>
                    <a:p>
                      <a:pPr algn="ctr" fontAlgn="ctr"/>
                      <a:r>
                        <a:rPr lang="en-US" sz="1400" b="1" i="0" u="none" strike="noStrike" dirty="0">
                          <a:solidFill>
                            <a:srgbClr val="000000"/>
                          </a:solidFill>
                          <a:effectLst/>
                          <a:latin typeface="Gill Sans MT" panose="020B0502020104020203" pitchFamily="34" charset="0"/>
                        </a:rPr>
                        <a:t>105%</a:t>
                      </a:r>
                    </a:p>
                  </a:txBody>
                  <a:tcPr marL="5789" marR="5789" marT="5789"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1DE82"/>
                    </a:solidFill>
                  </a:tcPr>
                </a:tc>
                <a:extLst>
                  <a:ext uri="{0D108BD9-81ED-4DB2-BD59-A6C34878D82A}">
                    <a16:rowId xmlns:a16="http://schemas.microsoft.com/office/drawing/2014/main" xmlns="" val="486393090"/>
                  </a:ext>
                </a:extLst>
              </a:tr>
            </a:tbl>
          </a:graphicData>
        </a:graphic>
      </p:graphicFrame>
      <p:graphicFrame>
        <p:nvGraphicFramePr>
          <p:cNvPr id="13" name="Table 12"/>
          <p:cNvGraphicFramePr>
            <a:graphicFrameLocks noGrp="1"/>
          </p:cNvGraphicFramePr>
          <p:nvPr>
            <p:extLst/>
          </p:nvPr>
        </p:nvGraphicFramePr>
        <p:xfrm>
          <a:off x="315514" y="4985761"/>
          <a:ext cx="8638193" cy="1143000"/>
        </p:xfrm>
        <a:graphic>
          <a:graphicData uri="http://schemas.openxmlformats.org/drawingml/2006/table">
            <a:tbl>
              <a:tblPr/>
              <a:tblGrid>
                <a:gridCol w="2982233">
                  <a:extLst>
                    <a:ext uri="{9D8B030D-6E8A-4147-A177-3AD203B41FA5}">
                      <a16:colId xmlns:a16="http://schemas.microsoft.com/office/drawing/2014/main" xmlns="" val="4144755574"/>
                    </a:ext>
                  </a:extLst>
                </a:gridCol>
                <a:gridCol w="1131192">
                  <a:extLst>
                    <a:ext uri="{9D8B030D-6E8A-4147-A177-3AD203B41FA5}">
                      <a16:colId xmlns:a16="http://schemas.microsoft.com/office/drawing/2014/main" xmlns="" val="1837248151"/>
                    </a:ext>
                  </a:extLst>
                </a:gridCol>
                <a:gridCol w="1131192">
                  <a:extLst>
                    <a:ext uri="{9D8B030D-6E8A-4147-A177-3AD203B41FA5}">
                      <a16:colId xmlns:a16="http://schemas.microsoft.com/office/drawing/2014/main" xmlns="" val="516363421"/>
                    </a:ext>
                  </a:extLst>
                </a:gridCol>
                <a:gridCol w="1131192">
                  <a:extLst>
                    <a:ext uri="{9D8B030D-6E8A-4147-A177-3AD203B41FA5}">
                      <a16:colId xmlns:a16="http://schemas.microsoft.com/office/drawing/2014/main" xmlns="" val="1906697313"/>
                    </a:ext>
                  </a:extLst>
                </a:gridCol>
                <a:gridCol w="1131192">
                  <a:extLst>
                    <a:ext uri="{9D8B030D-6E8A-4147-A177-3AD203B41FA5}">
                      <a16:colId xmlns:a16="http://schemas.microsoft.com/office/drawing/2014/main" xmlns="" val="1096955862"/>
                    </a:ext>
                  </a:extLst>
                </a:gridCol>
                <a:gridCol w="1131192">
                  <a:extLst>
                    <a:ext uri="{9D8B030D-6E8A-4147-A177-3AD203B41FA5}">
                      <a16:colId xmlns:a16="http://schemas.microsoft.com/office/drawing/2014/main" xmlns="" val="3731688916"/>
                    </a:ext>
                  </a:extLst>
                </a:gridCol>
              </a:tblGrid>
              <a:tr h="228600">
                <a:tc>
                  <a:txBody>
                    <a:bodyPr/>
                    <a:lstStyle/>
                    <a:p>
                      <a:pPr algn="l" fontAlgn="ctr"/>
                      <a:endParaRPr lang="en-US" sz="800" b="1" i="0" u="none" strike="noStrike" dirty="0">
                        <a:solidFill>
                          <a:srgbClr val="FFFFFF"/>
                        </a:solidFill>
                        <a:effectLst/>
                        <a:latin typeface="Gill Sans MT" panose="020B0502020104020203" pitchFamily="34" charset="0"/>
                      </a:endParaRPr>
                    </a:p>
                  </a:txBody>
                  <a:tcPr marL="3457" marR="3457" marT="345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Weight</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30%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30%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30%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tx1"/>
                          </a:solidFill>
                          <a:effectLst/>
                          <a:latin typeface="Gill Sans MT" panose="020B0502020104020203" pitchFamily="34" charset="0"/>
                        </a:rPr>
                        <a:t>10%</a:t>
                      </a:r>
                    </a:p>
                  </a:txBody>
                  <a:tcPr marL="5923" marR="5923" marT="592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774181677"/>
                  </a:ext>
                </a:extLst>
              </a:tr>
              <a:tr h="457200">
                <a:tc>
                  <a:txBody>
                    <a:bodyPr/>
                    <a:lstStyle/>
                    <a:p>
                      <a:pPr algn="l" fontAlgn="ctr"/>
                      <a:r>
                        <a:rPr lang="en-US" sz="1200" b="1" i="0" u="none" strike="noStrike" dirty="0">
                          <a:solidFill>
                            <a:srgbClr val="FFFFFF"/>
                          </a:solidFill>
                          <a:effectLst/>
                          <a:latin typeface="Gill Sans MT" panose="020B0502020104020203" pitchFamily="34" charset="0"/>
                        </a:rPr>
                        <a:t> ADVANCED MANUFACTURING</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TOTAL INDEX</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LABOR AVAILABILITY</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LABOR COST</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OPERATING COSTS &amp; CONDITIONS</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ACCESSIBILITY</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5596"/>
                    </a:solidFill>
                  </a:tcPr>
                </a:tc>
                <a:extLst>
                  <a:ext uri="{0D108BD9-81ED-4DB2-BD59-A6C34878D82A}">
                    <a16:rowId xmlns:a16="http://schemas.microsoft.com/office/drawing/2014/main" xmlns="" val="3682332055"/>
                  </a:ext>
                </a:extLst>
              </a:tr>
              <a:tr h="457200">
                <a:tc>
                  <a:txBody>
                    <a:bodyPr/>
                    <a:lstStyle/>
                    <a:p>
                      <a:pPr algn="l" fontAlgn="ctr"/>
                      <a:r>
                        <a:rPr lang="en-US" sz="1050" b="1" i="0" u="none" strike="noStrike" dirty="0">
                          <a:solidFill>
                            <a:srgbClr val="000000"/>
                          </a:solidFill>
                          <a:effectLst/>
                          <a:latin typeface="Gill Sans MT" panose="020B0502020104020203" pitchFamily="34" charset="0"/>
                        </a:rPr>
                        <a:t> Tampa-St. Petersburg-Clearwater</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sz="1400" b="1" i="0" u="none" strike="noStrike" dirty="0">
                          <a:solidFill>
                            <a:srgbClr val="000000"/>
                          </a:solidFill>
                          <a:effectLst/>
                          <a:latin typeface="Gill Sans MT" panose="020B0502020104020203" pitchFamily="34" charset="0"/>
                        </a:rPr>
                        <a:t>106%</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4E483"/>
                    </a:solidFill>
                  </a:tcPr>
                </a:tc>
                <a:tc>
                  <a:txBody>
                    <a:bodyPr/>
                    <a:lstStyle/>
                    <a:p>
                      <a:pPr algn="ctr" fontAlgn="ctr"/>
                      <a:r>
                        <a:rPr lang="en-US" sz="1400" b="1" i="0" u="none" strike="noStrike" dirty="0">
                          <a:solidFill>
                            <a:srgbClr val="FF0000"/>
                          </a:solidFill>
                          <a:effectLst/>
                          <a:latin typeface="Gill Sans MT" panose="020B0502020104020203" pitchFamily="34" charset="0"/>
                        </a:rPr>
                        <a:t>89%</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EE583"/>
                    </a:solidFill>
                  </a:tcPr>
                </a:tc>
                <a:tc>
                  <a:txBody>
                    <a:bodyPr/>
                    <a:lstStyle/>
                    <a:p>
                      <a:pPr algn="ctr" fontAlgn="ctr"/>
                      <a:r>
                        <a:rPr lang="en-US" sz="1400" b="1" i="0" u="none" strike="noStrike" dirty="0">
                          <a:solidFill>
                            <a:srgbClr val="000000"/>
                          </a:solidFill>
                          <a:effectLst/>
                          <a:latin typeface="Gill Sans MT" panose="020B0502020104020203" pitchFamily="34" charset="0"/>
                        </a:rPr>
                        <a:t>112%</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B1D580"/>
                    </a:solidFill>
                  </a:tcPr>
                </a:tc>
                <a:tc>
                  <a:txBody>
                    <a:bodyPr/>
                    <a:lstStyle/>
                    <a:p>
                      <a:pPr algn="ctr" fontAlgn="ctr"/>
                      <a:r>
                        <a:rPr lang="en-US" sz="1400" b="1" i="0" u="none" strike="noStrike" dirty="0">
                          <a:solidFill>
                            <a:srgbClr val="000000"/>
                          </a:solidFill>
                          <a:effectLst/>
                          <a:latin typeface="Gill Sans MT" panose="020B0502020104020203" pitchFamily="34" charset="0"/>
                        </a:rPr>
                        <a:t>113%</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EEA83"/>
                    </a:solidFill>
                  </a:tcPr>
                </a:tc>
                <a:tc>
                  <a:txBody>
                    <a:bodyPr/>
                    <a:lstStyle/>
                    <a:p>
                      <a:pPr algn="ctr" fontAlgn="ctr"/>
                      <a:r>
                        <a:rPr lang="en-US" sz="1400" b="1" i="0" u="none" strike="noStrike" dirty="0">
                          <a:solidFill>
                            <a:srgbClr val="FF0000"/>
                          </a:solidFill>
                          <a:effectLst/>
                          <a:latin typeface="Gill Sans MT" panose="020B0502020104020203" pitchFamily="34" charset="0"/>
                        </a:rPr>
                        <a:t>117%</a:t>
                      </a:r>
                    </a:p>
                  </a:txBody>
                  <a:tcPr marL="3457" marR="3457" marT="3457"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BDC81"/>
                    </a:solidFill>
                  </a:tcPr>
                </a:tc>
                <a:extLst>
                  <a:ext uri="{0D108BD9-81ED-4DB2-BD59-A6C34878D82A}">
                    <a16:rowId xmlns:a16="http://schemas.microsoft.com/office/drawing/2014/main" xmlns="" val="3277825617"/>
                  </a:ext>
                </a:extLst>
              </a:tr>
            </a:tbl>
          </a:graphicData>
        </a:graphic>
      </p:graphicFrame>
      <p:sp>
        <p:nvSpPr>
          <p:cNvPr id="18" name="Text Box 4"/>
          <p:cNvSpPr txBox="1">
            <a:spLocks noChangeArrowheads="1"/>
          </p:cNvSpPr>
          <p:nvPr/>
        </p:nvSpPr>
        <p:spPr bwMode="auto">
          <a:xfrm>
            <a:off x="192992" y="995589"/>
            <a:ext cx="8760715" cy="513747"/>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400" dirty="0">
                <a:latin typeface="Gill Sans MT" panose="020B0502020104020203" pitchFamily="34" charset="0"/>
                <a:cs typeface="Arial" pitchFamily="34" charset="0"/>
              </a:rPr>
              <a:t>Results for the Tampa-St. Petersburg MSA are shown below.  At this stage, SSG typically compares only like-sized MSAs to one another.  As a result, the scoring reflects the Tampa/St-Petersburg MSA as compared to other large U.S. markets.  </a:t>
            </a:r>
            <a:endParaRPr lang="en-US" sz="1400" dirty="0">
              <a:latin typeface="Gill Sans MT" panose="020B0502020104020203" pitchFamily="34" charset="0"/>
              <a:cs typeface="Arial" charset="0"/>
            </a:endParaRPr>
          </a:p>
        </p:txBody>
      </p:sp>
    </p:spTree>
    <p:extLst>
      <p:ext uri="{BB962C8B-B14F-4D97-AF65-F5344CB8AC3E}">
        <p14:creationId xmlns:p14="http://schemas.microsoft.com/office/powerpoint/2010/main" val="78024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 SITE SELECTION GROUP  |  PAGE  </a:t>
            </a:r>
            <a:fld id="{2A43680E-1B61-467A-B567-64B54E3EEC01}" type="slidenum">
              <a:rPr lang="en-US" smtClean="0"/>
              <a:pPr/>
              <a:t>18</a:t>
            </a:fld>
            <a:endParaRPr lang="en-US" dirty="0"/>
          </a:p>
        </p:txBody>
      </p:sp>
      <p:sp>
        <p:nvSpPr>
          <p:cNvPr id="5" name="Title 1"/>
          <p:cNvSpPr>
            <a:spLocks noGrp="1"/>
          </p:cNvSpPr>
          <p:nvPr>
            <p:ph type="title"/>
          </p:nvPr>
        </p:nvSpPr>
        <p:spPr>
          <a:xfrm>
            <a:off x="228600" y="381000"/>
            <a:ext cx="8686800" cy="609600"/>
          </a:xfrm>
        </p:spPr>
        <p:txBody>
          <a:bodyPr/>
          <a:lstStyle/>
          <a:p>
            <a:r>
              <a:rPr lang="en-US" dirty="0">
                <a:solidFill>
                  <a:schemeClr val="bg1"/>
                </a:solidFill>
                <a:latin typeface="Gill Sans MT" panose="020B0502020104020203" pitchFamily="34" charset="0"/>
              </a:rPr>
              <a:t>COMMUNITY FILTERING RESULTS</a:t>
            </a:r>
          </a:p>
        </p:txBody>
      </p:sp>
      <p:graphicFrame>
        <p:nvGraphicFramePr>
          <p:cNvPr id="24" name="Table 23"/>
          <p:cNvGraphicFramePr>
            <a:graphicFrameLocks noGrp="1"/>
          </p:cNvGraphicFramePr>
          <p:nvPr>
            <p:extLst>
              <p:ext uri="{D42A27DB-BD31-4B8C-83A1-F6EECF244321}">
                <p14:modId xmlns:p14="http://schemas.microsoft.com/office/powerpoint/2010/main" val="1915245441"/>
              </p:ext>
            </p:extLst>
          </p:nvPr>
        </p:nvGraphicFramePr>
        <p:xfrm>
          <a:off x="246102" y="2041430"/>
          <a:ext cx="1463040" cy="4354964"/>
        </p:xfrm>
        <a:graphic>
          <a:graphicData uri="http://schemas.openxmlformats.org/drawingml/2006/table">
            <a:tbl>
              <a:tblPr>
                <a:effectLst>
                  <a:outerShdw blurRad="50800" dist="38100" dir="10800000" algn="tl" rotWithShape="0">
                    <a:prstClr val="black">
                      <a:alpha val="40000"/>
                    </a:prstClr>
                  </a:outerShdw>
                </a:effectLst>
              </a:tblPr>
              <a:tblGrid>
                <a:gridCol w="1463040">
                  <a:extLst>
                    <a:ext uri="{9D8B030D-6E8A-4147-A177-3AD203B41FA5}">
                      <a16:colId xmlns:a16="http://schemas.microsoft.com/office/drawing/2014/main" xmlns="" val="20000"/>
                    </a:ext>
                  </a:extLst>
                </a:gridCol>
              </a:tblGrid>
              <a:tr h="338516">
                <a:tc>
                  <a:txBody>
                    <a:bodyPr/>
                    <a:lstStyle/>
                    <a:p>
                      <a:pPr algn="ctr" fontAlgn="b"/>
                      <a:endParaRPr lang="en-US" sz="900" b="1" i="0" u="none" strike="noStrike" dirty="0">
                        <a:solidFill>
                          <a:srgbClr val="FFFFFF"/>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1645920">
                <a:tc>
                  <a:txBody>
                    <a:bodyPr/>
                    <a:lstStyle/>
                    <a:p>
                      <a:pPr marL="45720" indent="0" algn="l" fontAlgn="b">
                        <a:spcBef>
                          <a:spcPts val="300"/>
                        </a:spcBef>
                        <a:buClr>
                          <a:srgbClr val="00B050"/>
                        </a:buClr>
                        <a:buFont typeface="Wingdings" panose="05000000000000000000" pitchFamily="2" charset="2"/>
                        <a:buNone/>
                      </a:pPr>
                      <a:r>
                        <a:rPr lang="en-US" sz="1200" b="1" i="0" u="none" strike="noStrike" baseline="0" dirty="0">
                          <a:solidFill>
                            <a:srgbClr val="000000"/>
                          </a:solidFill>
                          <a:effectLst/>
                          <a:latin typeface="Gill Sans MT" panose="020B0502020104020203" pitchFamily="34" charset="0"/>
                        </a:rPr>
                        <a:t>Specific Takeaways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1"/>
                  </a:ext>
                </a:extLst>
              </a:tr>
              <a:tr h="724608">
                <a:tc>
                  <a:txBody>
                    <a:bodyPr/>
                    <a:lstStyle/>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r>
                        <a:rPr lang="en-US" sz="1200" b="1" i="0" u="none" strike="noStrike" baseline="0" dirty="0">
                          <a:solidFill>
                            <a:schemeClr val="tx1"/>
                          </a:solidFill>
                          <a:effectLst/>
                          <a:latin typeface="Gill Sans MT" panose="020B0502020104020203" pitchFamily="34" charset="0"/>
                        </a:rPr>
                        <a:t>Overall Results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10003"/>
                  </a:ext>
                </a:extLst>
              </a:tr>
              <a:tr h="1645920">
                <a:tc>
                  <a:txBody>
                    <a:bodyPr/>
                    <a:lstStyle/>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r>
                        <a:rPr lang="en-US" sz="1200" b="1" i="0" u="none" strike="noStrike" baseline="0" dirty="0">
                          <a:solidFill>
                            <a:schemeClr val="tx1"/>
                          </a:solidFill>
                          <a:effectLst/>
                          <a:latin typeface="Gill Sans MT" panose="020B0502020104020203" pitchFamily="34" charset="0"/>
                        </a:rPr>
                        <a:t>Comparison Communities Selected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3678269094"/>
                  </a:ext>
                </a:extLst>
              </a:tr>
            </a:tbl>
          </a:graphicData>
        </a:graphic>
      </p:graphicFrame>
      <p:pic>
        <p:nvPicPr>
          <p:cNvPr id="25" name="Picture 8" descr="Image result for st. petersburg florida skylin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1" t="12339" r="8135" b="30219"/>
          <a:stretch/>
        </p:blipFill>
        <p:spPr bwMode="auto">
          <a:xfrm>
            <a:off x="2093190" y="1224707"/>
            <a:ext cx="1609344" cy="7315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26" name="Picture 6" descr="Image result for financial servi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9499" y="1255231"/>
            <a:ext cx="1609344" cy="7315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27" name="Picture 4" descr="Image result for advanced manufacturi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852" r="5319"/>
          <a:stretch/>
        </p:blipFill>
        <p:spPr bwMode="auto">
          <a:xfrm>
            <a:off x="6844840" y="1224707"/>
            <a:ext cx="1611280" cy="7315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graphicFrame>
        <p:nvGraphicFramePr>
          <p:cNvPr id="8" name="Table 7"/>
          <p:cNvGraphicFramePr>
            <a:graphicFrameLocks noGrp="1"/>
          </p:cNvGraphicFramePr>
          <p:nvPr>
            <p:extLst>
              <p:ext uri="{D42A27DB-BD31-4B8C-83A1-F6EECF244321}">
                <p14:modId xmlns:p14="http://schemas.microsoft.com/office/powerpoint/2010/main" val="2111291775"/>
              </p:ext>
            </p:extLst>
          </p:nvPr>
        </p:nvGraphicFramePr>
        <p:xfrm>
          <a:off x="1709142" y="2041430"/>
          <a:ext cx="2377440" cy="4354964"/>
        </p:xfrm>
        <a:graphic>
          <a:graphicData uri="http://schemas.openxmlformats.org/drawingml/2006/table">
            <a:tbl>
              <a:tblPr>
                <a:effectLst>
                  <a:outerShdw blurRad="50800" dist="38100" algn="tl" rotWithShape="0">
                    <a:prstClr val="black">
                      <a:alpha val="40000"/>
                    </a:prstClr>
                  </a:outerShdw>
                </a:effectLst>
              </a:tblPr>
              <a:tblGrid>
                <a:gridCol w="2377440">
                  <a:extLst>
                    <a:ext uri="{9D8B030D-6E8A-4147-A177-3AD203B41FA5}">
                      <a16:colId xmlns:a16="http://schemas.microsoft.com/office/drawing/2014/main" xmlns="" val="3840472154"/>
                    </a:ext>
                  </a:extLst>
                </a:gridCol>
              </a:tblGrid>
              <a:tr h="338516">
                <a:tc>
                  <a:txBody>
                    <a:bodyPr/>
                    <a:lstStyle/>
                    <a:p>
                      <a:pPr algn="ctr" fontAlgn="b"/>
                      <a:r>
                        <a:rPr lang="en-US" sz="900" b="1" i="0" u="none" strike="noStrike" dirty="0">
                          <a:solidFill>
                            <a:srgbClr val="FFFFFF"/>
                          </a:solidFill>
                          <a:effectLst/>
                          <a:latin typeface="Gill Sans MT" panose="020B0502020104020203" pitchFamily="34" charset="0"/>
                        </a:rPr>
                        <a:t>CORPORATE HEADQUARTERS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1645920">
                <a:tc>
                  <a:txBody>
                    <a:bodyPr/>
                    <a:lstStyle/>
                    <a:p>
                      <a:pPr marL="182880" indent="-137160" algn="l" fontAlgn="b">
                        <a:spcBef>
                          <a:spcPts val="300"/>
                        </a:spcBef>
                        <a:buClr>
                          <a:srgbClr val="00B050"/>
                        </a:buClr>
                        <a:buFont typeface="Wingdings" panose="05000000000000000000" pitchFamily="2" charset="2"/>
                        <a:buChar char=""/>
                      </a:pPr>
                      <a:r>
                        <a:rPr lang="en-US" sz="1000" b="0" i="0" u="none" strike="noStrike" baseline="0" dirty="0">
                          <a:solidFill>
                            <a:schemeClr val="tx1"/>
                          </a:solidFill>
                          <a:effectLst/>
                          <a:latin typeface="Gill Sans MT" panose="020B0502020104020203" pitchFamily="34" charset="0"/>
                        </a:rPr>
                        <a:t>Market scores well across all key variables (demographics, labor costs, operating costs, accessibility).</a:t>
                      </a:r>
                    </a:p>
                    <a:p>
                      <a:pPr marL="45720" indent="0" algn="l" fontAlgn="b">
                        <a:spcBef>
                          <a:spcPts val="300"/>
                        </a:spcBef>
                        <a:buClr>
                          <a:srgbClr val="00B050"/>
                        </a:buClr>
                        <a:buFont typeface="Wingdings" panose="05000000000000000000" pitchFamily="2" charset="2"/>
                        <a:buNone/>
                      </a:pPr>
                      <a:endParaRPr lang="en-US" sz="1000" b="0" i="0" u="none" strike="noStrike" baseline="0" dirty="0">
                        <a:solidFill>
                          <a:schemeClr val="tx1"/>
                        </a:solidFill>
                        <a:effectLst/>
                        <a:latin typeface="Gill Sans MT" panose="020B0502020104020203" pitchFamily="34" charset="0"/>
                      </a:endParaRPr>
                    </a:p>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Scores slightly lower than markets with hub airport access</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1"/>
                  </a:ext>
                </a:extLst>
              </a:tr>
              <a:tr h="724608">
                <a:tc>
                  <a:txBody>
                    <a:bodyPr/>
                    <a:lstStyle/>
                    <a:p>
                      <a:pPr marL="182880" indent="-137160" algn="l" fontAlgn="b">
                        <a:spcBef>
                          <a:spcPts val="300"/>
                        </a:spcBef>
                        <a:buClr>
                          <a:srgbClr val="00B050"/>
                        </a:buClr>
                        <a:buFont typeface="Wingdings" panose="05000000000000000000" pitchFamily="2" charset="2"/>
                        <a:buChar char=""/>
                      </a:pPr>
                      <a:r>
                        <a:rPr lang="en-US" sz="1000" b="0" i="0" u="none" strike="noStrike" baseline="0" dirty="0">
                          <a:solidFill>
                            <a:schemeClr val="tx1"/>
                          </a:solidFill>
                          <a:effectLst/>
                          <a:latin typeface="Gill Sans MT" panose="020B0502020104020203" pitchFamily="34" charset="0"/>
                        </a:rPr>
                        <a:t>For many HQ projects, overall Tampa Bay market could make the first cut.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10003"/>
                  </a:ext>
                </a:extLst>
              </a:tr>
              <a:tr h="1645920">
                <a:tc>
                  <a:txBody>
                    <a:bodyPr/>
                    <a:lstStyle/>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Dallas, TX</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Orlando, FL</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Atlanta, GA</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Charlotte, NC</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Houston, TX</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Indianapolis, IN</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Nashville, TN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3678269094"/>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623363315"/>
              </p:ext>
            </p:extLst>
          </p:nvPr>
        </p:nvGraphicFramePr>
        <p:xfrm>
          <a:off x="4085451" y="2041430"/>
          <a:ext cx="2377440" cy="4354964"/>
        </p:xfrm>
        <a:graphic>
          <a:graphicData uri="http://schemas.openxmlformats.org/drawingml/2006/table">
            <a:tbl>
              <a:tblPr>
                <a:effectLst>
                  <a:outerShdw blurRad="50800" dist="38100" algn="tl" rotWithShape="0">
                    <a:prstClr val="black">
                      <a:alpha val="40000"/>
                    </a:prstClr>
                  </a:outerShdw>
                </a:effectLst>
              </a:tblPr>
              <a:tblGrid>
                <a:gridCol w="2377440">
                  <a:extLst>
                    <a:ext uri="{9D8B030D-6E8A-4147-A177-3AD203B41FA5}">
                      <a16:colId xmlns:a16="http://schemas.microsoft.com/office/drawing/2014/main" xmlns="" val="20001"/>
                    </a:ext>
                  </a:extLst>
                </a:gridCol>
              </a:tblGrid>
              <a:tr h="338516">
                <a:tc>
                  <a:txBody>
                    <a:bodyPr/>
                    <a:lstStyle/>
                    <a:p>
                      <a:pPr algn="ctr" fontAlgn="b"/>
                      <a:r>
                        <a:rPr lang="en-US" sz="900" b="1" i="0" u="none" strike="noStrike" baseline="0" dirty="0">
                          <a:solidFill>
                            <a:srgbClr val="FFFFFF"/>
                          </a:solidFill>
                          <a:effectLst/>
                          <a:latin typeface="Gill Sans MT" panose="020B0502020104020203" pitchFamily="34" charset="0"/>
                        </a:rPr>
                        <a:t>FINANCIAL SERVICES</a:t>
                      </a:r>
                      <a:endParaRPr lang="en-US" sz="900" b="1" i="0" u="none" strike="noStrike" dirty="0">
                        <a:solidFill>
                          <a:srgbClr val="FFFFFF"/>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1645920">
                <a:tc>
                  <a:txBody>
                    <a:bodyPr/>
                    <a:lstStyle/>
                    <a:p>
                      <a:pPr marL="182880" indent="-137160" algn="l" fontAlgn="b">
                        <a:spcBef>
                          <a:spcPts val="300"/>
                        </a:spcBef>
                        <a:buClr>
                          <a:srgbClr val="00B050"/>
                        </a:buClr>
                        <a:buFont typeface="Wingdings" panose="05000000000000000000" pitchFamily="2" charset="2"/>
                        <a:buChar char=""/>
                      </a:pPr>
                      <a:r>
                        <a:rPr lang="en-US" sz="1000" b="0" i="0" u="none" strike="noStrike" baseline="0" dirty="0">
                          <a:solidFill>
                            <a:schemeClr val="tx1"/>
                          </a:solidFill>
                          <a:effectLst/>
                          <a:latin typeface="Gill Sans MT" panose="020B0502020104020203" pitchFamily="34" charset="0"/>
                        </a:rPr>
                        <a:t>Market scores well across all key variables (demographics, labor costs, operating costs, accessibility).</a:t>
                      </a:r>
                    </a:p>
                    <a:p>
                      <a:pPr marL="45720" indent="0" algn="l" fontAlgn="b">
                        <a:spcBef>
                          <a:spcPts val="300"/>
                        </a:spcBef>
                        <a:buClr>
                          <a:srgbClr val="00B050"/>
                        </a:buClr>
                        <a:buFont typeface="Wingdings" panose="05000000000000000000" pitchFamily="2" charset="2"/>
                        <a:buNone/>
                      </a:pPr>
                      <a:endParaRPr lang="en-US" sz="1000" b="0" i="0" u="none" strike="noStrike" baseline="0" dirty="0">
                        <a:solidFill>
                          <a:schemeClr val="tx1"/>
                        </a:solidFill>
                        <a:effectLst/>
                        <a:latin typeface="Gill Sans MT" panose="020B0502020104020203" pitchFamily="34" charset="0"/>
                      </a:endParaRPr>
                    </a:p>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Very fast-growing cities with younger populations may have better demographic profiles</a:t>
                      </a:r>
                    </a:p>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Scores slightly lower than markets with hub airport access</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1"/>
                  </a:ext>
                </a:extLst>
              </a:tr>
              <a:tr h="724608">
                <a:tc>
                  <a:txBody>
                    <a:bodyPr/>
                    <a:lstStyle/>
                    <a:p>
                      <a:pPr marL="182880" indent="-137160" algn="l" fontAlgn="b">
                        <a:spcBef>
                          <a:spcPts val="300"/>
                        </a:spcBef>
                        <a:buClr>
                          <a:srgbClr val="00B050"/>
                        </a:buClr>
                        <a:buFont typeface="Wingdings" panose="05000000000000000000" pitchFamily="2" charset="2"/>
                        <a:buChar char=""/>
                      </a:pPr>
                      <a:r>
                        <a:rPr lang="en-US" sz="1000" b="0" i="0" u="none" strike="noStrike" baseline="0" dirty="0">
                          <a:solidFill>
                            <a:schemeClr val="tx1"/>
                          </a:solidFill>
                          <a:effectLst/>
                          <a:latin typeface="Gill Sans MT" panose="020B0502020104020203" pitchFamily="34" charset="0"/>
                        </a:rPr>
                        <a:t>For many Financial Services projects, Tampa Bay market could make the first cut.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10003"/>
                  </a:ext>
                </a:extLst>
              </a:tr>
              <a:tr h="1645920">
                <a:tc>
                  <a:txBody>
                    <a:bodyPr/>
                    <a:lstStyle/>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Dallas, TX</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Orlando, FL</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Atlanta, GA</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Charlotte, NC</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Phoenix, AZ</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Denver, CO</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Miami/Ft. Lauderdale, FL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3678269094"/>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104246572"/>
              </p:ext>
            </p:extLst>
          </p:nvPr>
        </p:nvGraphicFramePr>
        <p:xfrm>
          <a:off x="6461760" y="2041430"/>
          <a:ext cx="2377440" cy="4354964"/>
        </p:xfrm>
        <a:graphic>
          <a:graphicData uri="http://schemas.openxmlformats.org/drawingml/2006/table">
            <a:tbl>
              <a:tblPr>
                <a:effectLst>
                  <a:outerShdw blurRad="50800" dist="38100" algn="tl" rotWithShape="0">
                    <a:prstClr val="black">
                      <a:alpha val="40000"/>
                    </a:prstClr>
                  </a:outerShdw>
                </a:effectLst>
              </a:tblPr>
              <a:tblGrid>
                <a:gridCol w="2377440">
                  <a:extLst>
                    <a:ext uri="{9D8B030D-6E8A-4147-A177-3AD203B41FA5}">
                      <a16:colId xmlns:a16="http://schemas.microsoft.com/office/drawing/2014/main" xmlns="" val="20002"/>
                    </a:ext>
                  </a:extLst>
                </a:gridCol>
              </a:tblGrid>
              <a:tr h="338516">
                <a:tc>
                  <a:txBody>
                    <a:bodyPr/>
                    <a:lstStyle/>
                    <a:p>
                      <a:pPr algn="ctr" fontAlgn="b"/>
                      <a:r>
                        <a:rPr lang="en-US" sz="900" b="1" i="0" u="none" strike="noStrike" baseline="0" dirty="0">
                          <a:solidFill>
                            <a:srgbClr val="FFFFFF"/>
                          </a:solidFill>
                          <a:effectLst/>
                          <a:latin typeface="Gill Sans MT" panose="020B0502020104020203" pitchFamily="34" charset="0"/>
                        </a:rPr>
                        <a:t>ADVANCED MANUFACTURING</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1645920">
                <a:tc>
                  <a:txBody>
                    <a:bodyPr/>
                    <a:lstStyle/>
                    <a:p>
                      <a:pPr marL="182880" indent="-137160" algn="l" fontAlgn="b">
                        <a:spcBef>
                          <a:spcPts val="300"/>
                        </a:spcBef>
                        <a:buClr>
                          <a:srgbClr val="00B050"/>
                        </a:buClr>
                        <a:buFont typeface="Wingdings" panose="05000000000000000000" pitchFamily="2" charset="2"/>
                        <a:buChar char=""/>
                      </a:pPr>
                      <a:r>
                        <a:rPr lang="en-US" sz="1000" b="0" i="0" u="none" strike="noStrike" dirty="0">
                          <a:solidFill>
                            <a:schemeClr val="tx1"/>
                          </a:solidFill>
                          <a:effectLst/>
                          <a:latin typeface="Gill Sans MT" panose="020B0502020104020203" pitchFamily="34" charset="0"/>
                        </a:rPr>
                        <a:t>Scores relatively well overall compared to other large metro areas.</a:t>
                      </a:r>
                      <a:endParaRPr lang="en-US" sz="1000" b="0" i="0" u="none" strike="noStrike" baseline="0" dirty="0">
                        <a:solidFill>
                          <a:schemeClr val="tx1"/>
                        </a:solidFill>
                        <a:effectLst/>
                        <a:latin typeface="Gill Sans MT" panose="020B0502020104020203" pitchFamily="34" charset="0"/>
                      </a:endParaRPr>
                    </a:p>
                    <a:p>
                      <a:pPr marL="182880" indent="-137160" algn="l" fontAlgn="b">
                        <a:spcBef>
                          <a:spcPts val="300"/>
                        </a:spcBef>
                        <a:buClr>
                          <a:srgbClr val="00B050"/>
                        </a:buClr>
                        <a:buFont typeface="Wingdings" panose="05000000000000000000" pitchFamily="2" charset="2"/>
                        <a:buChar char=""/>
                      </a:pPr>
                      <a:endParaRPr lang="en-US" sz="1000" b="0" i="0" u="none" strike="noStrike" baseline="0" dirty="0">
                        <a:solidFill>
                          <a:schemeClr val="tx1"/>
                        </a:solidFill>
                        <a:effectLst/>
                        <a:latin typeface="Gill Sans MT" panose="020B0502020104020203" pitchFamily="34" charset="0"/>
                      </a:endParaRPr>
                    </a:p>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Geographic positioning may not be optimal for production (market and port access)</a:t>
                      </a:r>
                    </a:p>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Scores lower compared to major production metros (e.g. Upstate SC, GA, TN)</a:t>
                      </a:r>
                    </a:p>
                  </a:txBody>
                  <a:tcPr marL="9525" marR="9525" marT="9525" marB="0">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1"/>
                  </a:ext>
                </a:extLst>
              </a:tr>
              <a:tr h="724608">
                <a:tc>
                  <a:txBody>
                    <a:bodyPr/>
                    <a:lstStyle/>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Unless a production project has a strong reason to be in Florida, markets further north may better satisfy.</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10003"/>
                  </a:ext>
                </a:extLst>
              </a:tr>
              <a:tr h="1645920">
                <a:tc>
                  <a:txBody>
                    <a:bodyPr/>
                    <a:lstStyle/>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Atlanta, GA</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Greensboro/Winston-Salem, NC</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Greenville/Spartanburg, SC</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Huntsville, AL</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Knoxville, TN</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Augusta, GA</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Lexington, KY</a:t>
                      </a:r>
                    </a:p>
                    <a:p>
                      <a:pPr marL="217170" marR="0" indent="-171450" algn="l" defTabSz="914400" rtl="0" eaLnBrk="1" fontAlgn="b" latinLnBrk="0" hangingPunct="1">
                        <a:lnSpc>
                          <a:spcPct val="100000"/>
                        </a:lnSpc>
                        <a:spcBef>
                          <a:spcPts val="300"/>
                        </a:spcBef>
                        <a:spcAft>
                          <a:spcPts val="0"/>
                        </a:spcAft>
                        <a:buClrTx/>
                        <a:buSzTx/>
                        <a:buFont typeface="Wingdings" panose="05000000000000000000" pitchFamily="2" charset="2"/>
                        <a:buChar char="§"/>
                        <a:tabLst/>
                        <a:defRPr/>
                      </a:pPr>
                      <a:r>
                        <a:rPr lang="en-US" sz="1000" b="0" i="0" u="none" strike="noStrike" baseline="0" dirty="0">
                          <a:solidFill>
                            <a:schemeClr val="tx1"/>
                          </a:solidFill>
                          <a:effectLst/>
                          <a:latin typeface="Gill Sans MT" panose="020B0502020104020203" pitchFamily="34" charset="0"/>
                        </a:rPr>
                        <a:t>Jacksonville, FL</a:t>
                      </a:r>
                      <a:endParaRPr lang="en-US" sz="1000" b="0" dirty="0">
                        <a:solidFill>
                          <a:schemeClr val="tx1"/>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3678269094"/>
                  </a:ext>
                </a:extLst>
              </a:tr>
            </a:tbl>
          </a:graphicData>
        </a:graphic>
      </p:graphicFrame>
    </p:spTree>
    <p:extLst>
      <p:ext uri="{BB962C8B-B14F-4D97-AF65-F5344CB8AC3E}">
        <p14:creationId xmlns:p14="http://schemas.microsoft.com/office/powerpoint/2010/main" val="172906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fontScale="92500"/>
          </a:bodyPr>
          <a:lstStyle/>
          <a:p>
            <a:r>
              <a:rPr lang="en-US" dirty="0"/>
              <a:t>IN-DEPTH SITE SELECTION ANALYSIS</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solidFill>
                  <a:srgbClr val="003479"/>
                </a:solidFill>
                <a:latin typeface="Gill Sans MT" panose="020B0502020104020203" pitchFamily="34" charset="0"/>
              </a:rPr>
              <a:t>SITE SELECTION GROUP  |  PAGE  </a:t>
            </a:r>
            <a:fld id="{2A43680E-1B61-467A-B567-64B54E3EEC01}" type="slidenum">
              <a:rPr lang="en-US" sz="1200" b="1">
                <a:solidFill>
                  <a:srgbClr val="003479"/>
                </a:solidFill>
                <a:latin typeface="Gill Sans MT" panose="020B0502020104020203" pitchFamily="34" charset="0"/>
              </a:rPr>
              <a:pPr algn="r"/>
              <a:t>19</a:t>
            </a:fld>
            <a:endParaRPr lang="en-US" sz="1200" b="1" dirty="0">
              <a:solidFill>
                <a:srgbClr val="003479"/>
              </a:solidFill>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148331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EVALUATING COMMUNITIES: IN-DEPTH</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COST VS. QUALITIVE FACTORS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20</a:t>
            </a:fld>
            <a:endParaRPr lang="en-US" dirty="0">
              <a:solidFill>
                <a:srgbClr val="005596"/>
              </a:solidFill>
            </a:endParaRPr>
          </a:p>
        </p:txBody>
      </p:sp>
      <p:sp>
        <p:nvSpPr>
          <p:cNvPr id="11" name="Text Box 4"/>
          <p:cNvSpPr txBox="1">
            <a:spLocks noChangeArrowheads="1"/>
          </p:cNvSpPr>
          <p:nvPr/>
        </p:nvSpPr>
        <p:spPr bwMode="auto">
          <a:xfrm>
            <a:off x="182036" y="1015666"/>
            <a:ext cx="8760715" cy="298303"/>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400" dirty="0">
                <a:latin typeface="Gill Sans MT" panose="020B0502020104020203" pitchFamily="34" charset="0"/>
                <a:cs typeface="Arial" pitchFamily="34" charset="0"/>
              </a:rPr>
              <a:t>After the preliminary filtering process, SSG then conducts a more in-depth analysis of the remaining communities.  </a:t>
            </a:r>
          </a:p>
        </p:txBody>
      </p:sp>
      <p:sp>
        <p:nvSpPr>
          <p:cNvPr id="5" name="Text Box 4"/>
          <p:cNvSpPr txBox="1">
            <a:spLocks noChangeArrowheads="1"/>
          </p:cNvSpPr>
          <p:nvPr/>
        </p:nvSpPr>
        <p:spPr bwMode="auto">
          <a:xfrm>
            <a:off x="182036" y="4537442"/>
            <a:ext cx="8553718" cy="1824875"/>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600" b="1" dirty="0">
                <a:latin typeface="Gill Sans MT" panose="020B0502020104020203" pitchFamily="34" charset="0"/>
                <a:cs typeface="Arial" pitchFamily="34" charset="0"/>
              </a:rPr>
              <a:t>KEY CONSIDERATIONS</a:t>
            </a:r>
          </a:p>
          <a:p>
            <a:pPr marL="171450" indent="-171450" algn="just" defTabSz="820738">
              <a:spcBef>
                <a:spcPct val="20000"/>
              </a:spcBef>
              <a:buFont typeface="Wingdings" panose="05000000000000000000" pitchFamily="2" charset="2"/>
              <a:buChar char="§"/>
            </a:pPr>
            <a:r>
              <a:rPr lang="en-US" sz="1400" b="1" dirty="0">
                <a:latin typeface="Gill Sans MT" panose="020B0502020104020203" pitchFamily="34" charset="0"/>
                <a:cs typeface="Arial" pitchFamily="34" charset="0"/>
              </a:rPr>
              <a:t>Balance between cost and quality</a:t>
            </a:r>
            <a:endParaRPr lang="en-US" sz="1400" dirty="0">
              <a:latin typeface="Gill Sans MT" panose="020B0502020104020203" pitchFamily="34" charset="0"/>
              <a:cs typeface="Arial" pitchFamily="34" charset="0"/>
            </a:endParaRPr>
          </a:p>
          <a:p>
            <a:pPr algn="just" defTabSz="820738">
              <a:spcBef>
                <a:spcPct val="20000"/>
              </a:spcBef>
            </a:pPr>
            <a:endParaRPr lang="en-US" sz="1400" b="1" dirty="0">
              <a:latin typeface="Gill Sans MT" panose="020B0502020104020203" pitchFamily="34" charset="0"/>
              <a:cs typeface="Arial" pitchFamily="34" charset="0"/>
            </a:endParaRPr>
          </a:p>
          <a:p>
            <a:pPr marL="171450" indent="-171450" algn="just" defTabSz="820738">
              <a:spcBef>
                <a:spcPct val="20000"/>
              </a:spcBef>
              <a:buFont typeface="Wingdings" panose="05000000000000000000" pitchFamily="2" charset="2"/>
              <a:buChar char="§"/>
            </a:pPr>
            <a:r>
              <a:rPr lang="en-US" sz="1400" b="1" dirty="0">
                <a:latin typeface="Gill Sans MT" panose="020B0502020104020203" pitchFamily="34" charset="0"/>
                <a:cs typeface="Arial" pitchFamily="34" charset="0"/>
              </a:rPr>
              <a:t>Point and Drive Time vs. MSA</a:t>
            </a:r>
          </a:p>
          <a:p>
            <a:pPr marL="628650" lvl="1" indent="-171450" algn="just" defTabSz="820738">
              <a:spcBef>
                <a:spcPct val="20000"/>
              </a:spcBef>
              <a:buFont typeface="Wingdings" panose="05000000000000000000" pitchFamily="2" charset="2"/>
              <a:buChar char="§"/>
            </a:pPr>
            <a:r>
              <a:rPr lang="en-US" sz="1400" dirty="0">
                <a:latin typeface="Gill Sans MT" panose="020B0502020104020203" pitchFamily="34" charset="0"/>
                <a:cs typeface="Arial" pitchFamily="34" charset="0"/>
              </a:rPr>
              <a:t>Estimating the actual labor shed/commute zone</a:t>
            </a:r>
          </a:p>
          <a:p>
            <a:pPr marL="628650" lvl="1" indent="-171450" algn="just" defTabSz="820738">
              <a:spcBef>
                <a:spcPct val="20000"/>
              </a:spcBef>
              <a:buFont typeface="Wingdings" panose="05000000000000000000" pitchFamily="2" charset="2"/>
              <a:buChar char="§"/>
            </a:pPr>
            <a:endParaRPr lang="en-US" sz="1300" dirty="0">
              <a:latin typeface="Gill Sans MT" panose="020B0502020104020203" pitchFamily="34" charset="0"/>
              <a:cs typeface="Arial" pitchFamily="34" charset="0"/>
            </a:endParaRPr>
          </a:p>
          <a:p>
            <a:pPr algn="just" defTabSz="820738">
              <a:spcBef>
                <a:spcPct val="20000"/>
              </a:spcBef>
            </a:pPr>
            <a:endParaRPr lang="en-US" sz="1200" dirty="0">
              <a:latin typeface="Gill Sans MT" panose="020B0502020104020203" pitchFamily="34" charset="0"/>
              <a:cs typeface="Arial" pitchFamily="34" charset="0"/>
            </a:endParaRPr>
          </a:p>
        </p:txBody>
      </p:sp>
      <p:pic>
        <p:nvPicPr>
          <p:cNvPr id="5122" name="Picture 2" descr="Image result for quality icon"/>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1805631" y="1537376"/>
            <a:ext cx="1072214" cy="10722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cost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796" y="1447800"/>
            <a:ext cx="1107781" cy="110778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4"/>
          <p:cNvSpPr txBox="1">
            <a:spLocks noChangeArrowheads="1"/>
          </p:cNvSpPr>
          <p:nvPr/>
        </p:nvSpPr>
        <p:spPr bwMode="auto">
          <a:xfrm>
            <a:off x="238618" y="2699166"/>
            <a:ext cx="4206240" cy="1554480"/>
          </a:xfrm>
          <a:prstGeom prst="rect">
            <a:avLst/>
          </a:prstGeom>
          <a:solidFill>
            <a:srgbClr val="005596"/>
          </a:solidFill>
          <a:ln w="12700">
            <a:solidFill>
              <a:schemeClr val="tx1"/>
            </a:solidFill>
            <a:miter lim="800000"/>
            <a:headEnd/>
            <a:tailEnd/>
          </a:ln>
          <a:effectLst>
            <a:outerShdw blurRad="50800" dist="50800" dir="10800000" algn="ctr" rotWithShape="0">
              <a:srgbClr val="000000">
                <a:alpha val="43137"/>
              </a:srgbClr>
            </a:outerShdw>
          </a:effectLst>
        </p:spPr>
        <p:txBody>
          <a:bodyPr wrap="square" lIns="82058" tIns="41029" rIns="82058" bIns="41029">
            <a:spAutoFit/>
          </a:bodyPr>
          <a:lstStyle/>
          <a:p>
            <a:pPr algn="ctr" defTabSz="820738">
              <a:spcBef>
                <a:spcPct val="20000"/>
              </a:spcBef>
            </a:pPr>
            <a:r>
              <a:rPr lang="en-US" sz="1600" b="1" dirty="0">
                <a:solidFill>
                  <a:schemeClr val="bg1"/>
                </a:solidFill>
                <a:latin typeface="Gill Sans MT" panose="020B0502020104020203" pitchFamily="34" charset="0"/>
                <a:cs typeface="Arial" pitchFamily="34" charset="0"/>
              </a:rPr>
              <a:t>Qualitative Analysis</a:t>
            </a:r>
          </a:p>
          <a:p>
            <a:pPr algn="ctr" defTabSz="820738">
              <a:spcBef>
                <a:spcPct val="20000"/>
              </a:spcBef>
            </a:pPr>
            <a:r>
              <a:rPr lang="en-US" sz="1400" dirty="0">
                <a:solidFill>
                  <a:schemeClr val="bg1"/>
                </a:solidFill>
                <a:latin typeface="Gill Sans MT" panose="020B0502020104020203" pitchFamily="34" charset="0"/>
                <a:cs typeface="Arial" pitchFamily="34" charset="0"/>
              </a:rPr>
              <a:t>Examines qualitative factors such as demographic trends, workforce availability, hiring pressures, complementary and competing industries, organized labor, and other factors that are difficult to assign a specific cost.</a:t>
            </a:r>
          </a:p>
        </p:txBody>
      </p:sp>
      <p:sp>
        <p:nvSpPr>
          <p:cNvPr id="10" name="Text Box 4"/>
          <p:cNvSpPr txBox="1">
            <a:spLocks noChangeArrowheads="1"/>
          </p:cNvSpPr>
          <p:nvPr/>
        </p:nvSpPr>
        <p:spPr bwMode="auto">
          <a:xfrm>
            <a:off x="4606567" y="2699166"/>
            <a:ext cx="4206240" cy="1554480"/>
          </a:xfrm>
          <a:prstGeom prst="rect">
            <a:avLst/>
          </a:prstGeom>
          <a:solidFill>
            <a:srgbClr val="005596"/>
          </a:solidFill>
          <a:ln w="12700">
            <a:solidFill>
              <a:schemeClr val="tx1"/>
            </a:solidFill>
            <a:miter lim="800000"/>
            <a:headEnd/>
            <a:tailEnd/>
          </a:ln>
          <a:effectLst>
            <a:outerShdw blurRad="50800" dist="50800" dir="10800000" algn="ctr" rotWithShape="0">
              <a:srgbClr val="000000">
                <a:alpha val="43137"/>
              </a:srgbClr>
            </a:outerShdw>
          </a:effectLst>
        </p:spPr>
        <p:txBody>
          <a:bodyPr wrap="square" lIns="82058" tIns="41029" rIns="82058" bIns="41029">
            <a:spAutoFit/>
          </a:bodyPr>
          <a:lstStyle>
            <a:defPPr>
              <a:defRPr lang="en-US"/>
            </a:defPPr>
            <a:lvl1pPr algn="ctr" defTabSz="820738">
              <a:spcBef>
                <a:spcPct val="20000"/>
              </a:spcBef>
              <a:defRPr sz="1300" b="1">
                <a:solidFill>
                  <a:schemeClr val="bg1"/>
                </a:solidFill>
                <a:latin typeface="Gill Sans MT" panose="020B0502020104020203" pitchFamily="34" charset="0"/>
                <a:cs typeface="Arial" pitchFamily="34" charset="0"/>
              </a:defRPr>
            </a:lvl1pPr>
          </a:lstStyle>
          <a:p>
            <a:r>
              <a:rPr lang="en-US" sz="1600" dirty="0"/>
              <a:t>Operating Cost Analysis</a:t>
            </a:r>
          </a:p>
          <a:p>
            <a:r>
              <a:rPr lang="en-US" sz="1400" b="0" dirty="0"/>
              <a:t>Estimates the 10-year and average annual operating cost of the operation in each location including wage and benefits, turnover and training, utilities, logistics, state and local taxes, real estate, and capital expense. </a:t>
            </a:r>
          </a:p>
          <a:p>
            <a:endParaRPr lang="en-US" sz="1400" b="0" dirty="0"/>
          </a:p>
        </p:txBody>
      </p:sp>
    </p:spTree>
    <p:extLst>
      <p:ext uri="{BB962C8B-B14F-4D97-AF65-F5344CB8AC3E}">
        <p14:creationId xmlns:p14="http://schemas.microsoft.com/office/powerpoint/2010/main" val="367011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wipe(down)">
                                      <p:cBhvr>
                                        <p:cTn id="15" dur="500"/>
                                        <p:tgtEl>
                                          <p:spTgt spid="512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HEADQUARTERS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RESULTS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21</a:t>
            </a:fld>
            <a:endParaRPr lang="en-US" dirty="0">
              <a:solidFill>
                <a:srgbClr val="005596"/>
              </a:solidFill>
            </a:endParaRPr>
          </a:p>
        </p:txBody>
      </p:sp>
      <p:pic>
        <p:nvPicPr>
          <p:cNvPr id="12" name="Picture 8" descr="Image result for st. petersburg florida skylin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281" t="12339" r="8135" b="30219"/>
          <a:stretch/>
        </p:blipFill>
        <p:spPr bwMode="auto">
          <a:xfrm>
            <a:off x="7781594" y="427794"/>
            <a:ext cx="1106424" cy="5029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3084395704"/>
              </p:ext>
            </p:extLst>
          </p:nvPr>
        </p:nvGraphicFramePr>
        <p:xfrm>
          <a:off x="1447800" y="3274312"/>
          <a:ext cx="6126480" cy="3154680"/>
        </p:xfrm>
        <a:graphic>
          <a:graphicData uri="http://schemas.openxmlformats.org/drawingml/2006/table">
            <a:tbl>
              <a:tblPr/>
              <a:tblGrid>
                <a:gridCol w="2011680">
                  <a:extLst>
                    <a:ext uri="{9D8B030D-6E8A-4147-A177-3AD203B41FA5}">
                      <a16:colId xmlns:a16="http://schemas.microsoft.com/office/drawing/2014/main" xmlns="" val="2717465904"/>
                    </a:ext>
                  </a:extLst>
                </a:gridCol>
                <a:gridCol w="822960">
                  <a:extLst>
                    <a:ext uri="{9D8B030D-6E8A-4147-A177-3AD203B41FA5}">
                      <a16:colId xmlns:a16="http://schemas.microsoft.com/office/drawing/2014/main" xmlns="" val="2792506074"/>
                    </a:ext>
                  </a:extLst>
                </a:gridCol>
                <a:gridCol w="822960">
                  <a:extLst>
                    <a:ext uri="{9D8B030D-6E8A-4147-A177-3AD203B41FA5}">
                      <a16:colId xmlns:a16="http://schemas.microsoft.com/office/drawing/2014/main" xmlns="" val="3832805022"/>
                    </a:ext>
                  </a:extLst>
                </a:gridCol>
                <a:gridCol w="822960">
                  <a:extLst>
                    <a:ext uri="{9D8B030D-6E8A-4147-A177-3AD203B41FA5}">
                      <a16:colId xmlns:a16="http://schemas.microsoft.com/office/drawing/2014/main" xmlns="" val="2301253414"/>
                    </a:ext>
                  </a:extLst>
                </a:gridCol>
                <a:gridCol w="822960">
                  <a:extLst>
                    <a:ext uri="{9D8B030D-6E8A-4147-A177-3AD203B41FA5}">
                      <a16:colId xmlns:a16="http://schemas.microsoft.com/office/drawing/2014/main" xmlns="" val="2259082623"/>
                    </a:ext>
                  </a:extLst>
                </a:gridCol>
                <a:gridCol w="822960">
                  <a:extLst>
                    <a:ext uri="{9D8B030D-6E8A-4147-A177-3AD203B41FA5}">
                      <a16:colId xmlns:a16="http://schemas.microsoft.com/office/drawing/2014/main" xmlns="" val="2291423728"/>
                    </a:ext>
                  </a:extLst>
                </a:gridCol>
              </a:tblGrid>
              <a:tr h="182880">
                <a:tc>
                  <a:txBody>
                    <a:bodyPr/>
                    <a:lstStyle/>
                    <a:p>
                      <a:pPr algn="l" fontAlgn="ctr"/>
                      <a:endParaRPr lang="en-US" sz="800" b="1" i="0" u="none" strike="noStrike" dirty="0">
                        <a:effectLst/>
                        <a:latin typeface="Gill Sans MT" panose="020B0502020104020203" pitchFamily="34" charset="0"/>
                      </a:endParaRPr>
                    </a:p>
                  </a:txBody>
                  <a:tcPr marL="0" marR="0" marT="0" marB="0" anchor="ctr">
                    <a:lnL>
                      <a:noFill/>
                    </a:lnL>
                    <a:lnR>
                      <a:noFill/>
                    </a:lnR>
                    <a:lnT>
                      <a:noFill/>
                    </a:lnT>
                    <a:lnB>
                      <a:noFill/>
                    </a:lnB>
                  </a:tcPr>
                </a:tc>
                <a:tc>
                  <a:txBody>
                    <a:bodyPr/>
                    <a:lstStyle/>
                    <a:p>
                      <a:pPr algn="ctr" fontAlgn="ctr"/>
                      <a:r>
                        <a:rPr lang="en-US" sz="800" b="1" i="0" u="none" strike="noStrike" dirty="0">
                          <a:effectLst/>
                          <a:latin typeface="Gill Sans MT" panose="020B0502020104020203" pitchFamily="34" charset="0"/>
                        </a:rPr>
                        <a:t>WEIGHT</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30.0%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30.0%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15.0%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25.0%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xmlns="" val="421775008"/>
                  </a:ext>
                </a:extLst>
              </a:tr>
              <a:tr h="457200">
                <a:tc>
                  <a:txBody>
                    <a:bodyPr/>
                    <a:lstStyle/>
                    <a:p>
                      <a:pPr algn="l" fontAlgn="b"/>
                      <a:endParaRPr lang="en-US" sz="800" b="0" i="0" u="none" strike="noStrike" dirty="0">
                        <a:effectLst/>
                        <a:latin typeface="Gill Sans MT" panose="020B0502020104020203" pitchFamily="34" charset="0"/>
                      </a:endParaRPr>
                    </a:p>
                  </a:txBody>
                  <a:tcPr marL="0" marR="0" marT="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solidFill>
                            <a:srgbClr val="FFFFFF"/>
                          </a:solidFill>
                          <a:effectLst/>
                          <a:latin typeface="Gill Sans MT" panose="020B0502020104020203"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Workforce Demographics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Occupation &amp; Industry Presence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Air Accessibility &amp; Traffic</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Tax Climate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2409820127"/>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Dallas (Plano)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106.4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132.9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100.0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CA7E"/>
                    </a:solidFill>
                  </a:tcPr>
                </a:tc>
                <a:tc>
                  <a:txBody>
                    <a:bodyPr/>
                    <a:lstStyle/>
                    <a:p>
                      <a:pPr algn="ctr" fontAlgn="ctr"/>
                      <a:r>
                        <a:rPr lang="en-US" sz="1000" b="0" i="0" u="none" strike="noStrike" dirty="0">
                          <a:effectLst/>
                          <a:latin typeface="Gill Sans MT" panose="020B0502020104020203" pitchFamily="34" charset="0"/>
                        </a:rPr>
                        <a:t>120.6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73.8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874"/>
                    </a:solidFill>
                  </a:tcPr>
                </a:tc>
                <a:extLst>
                  <a:ext uri="{0D108BD9-81ED-4DB2-BD59-A6C34878D82A}">
                    <a16:rowId xmlns:a16="http://schemas.microsoft.com/office/drawing/2014/main" xmlns="" val="2916951627"/>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Charlotte (Southpark)</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100.7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8D27F"/>
                    </a:solidFill>
                  </a:tcPr>
                </a:tc>
                <a:tc>
                  <a:txBody>
                    <a:bodyPr/>
                    <a:lstStyle/>
                    <a:p>
                      <a:pPr algn="ctr" fontAlgn="ctr"/>
                      <a:r>
                        <a:rPr lang="en-US" sz="1000" b="0" i="0" u="none" strike="noStrike" dirty="0">
                          <a:effectLst/>
                          <a:latin typeface="Gill Sans MT" panose="020B0502020104020203" pitchFamily="34" charset="0"/>
                        </a:rPr>
                        <a:t>117.2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2D17F"/>
                    </a:solidFill>
                  </a:tcPr>
                </a:tc>
                <a:tc>
                  <a:txBody>
                    <a:bodyPr/>
                    <a:lstStyle/>
                    <a:p>
                      <a:pPr algn="ctr" fontAlgn="ctr"/>
                      <a:r>
                        <a:rPr lang="en-US" sz="1000" b="0" i="0" u="none" strike="noStrike" dirty="0">
                          <a:effectLst/>
                          <a:latin typeface="Gill Sans MT" panose="020B0502020104020203" pitchFamily="34" charset="0"/>
                        </a:rPr>
                        <a:t>66.6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C7B"/>
                    </a:solidFill>
                  </a:tcPr>
                </a:tc>
                <a:tc>
                  <a:txBody>
                    <a:bodyPr/>
                    <a:lstStyle/>
                    <a:p>
                      <a:pPr algn="ctr" fontAlgn="ctr"/>
                      <a:r>
                        <a:rPr lang="en-US" sz="1000" b="0" i="0" u="none" strike="noStrike" dirty="0">
                          <a:effectLst/>
                          <a:latin typeface="Gill Sans MT" panose="020B0502020104020203" pitchFamily="34" charset="0"/>
                        </a:rPr>
                        <a:t>115.7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3C87D"/>
                    </a:solidFill>
                  </a:tcPr>
                </a:tc>
                <a:tc>
                  <a:txBody>
                    <a:bodyPr/>
                    <a:lstStyle/>
                    <a:p>
                      <a:pPr algn="ctr" fontAlgn="ctr"/>
                      <a:r>
                        <a:rPr lang="en-US" sz="1000" b="0" i="0" u="none" strike="noStrike" dirty="0">
                          <a:effectLst/>
                          <a:latin typeface="Gill Sans MT" panose="020B0502020104020203" pitchFamily="34" charset="0"/>
                        </a:rPr>
                        <a:t>113.1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983"/>
                    </a:solidFill>
                  </a:tcPr>
                </a:tc>
                <a:extLst>
                  <a:ext uri="{0D108BD9-81ED-4DB2-BD59-A6C34878D82A}">
                    <a16:rowId xmlns:a16="http://schemas.microsoft.com/office/drawing/2014/main" xmlns="" val="1296150828"/>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Atlanta (Sandy Springs)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100.1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FD480"/>
                    </a:solidFill>
                  </a:tcPr>
                </a:tc>
                <a:tc>
                  <a:txBody>
                    <a:bodyPr/>
                    <a:lstStyle/>
                    <a:p>
                      <a:pPr algn="ctr" fontAlgn="ctr"/>
                      <a:r>
                        <a:rPr lang="en-US" sz="1000" b="0" i="0" u="none" strike="noStrike" dirty="0">
                          <a:effectLst/>
                          <a:latin typeface="Gill Sans MT" panose="020B0502020104020203" pitchFamily="34" charset="0"/>
                        </a:rPr>
                        <a:t>131.2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AC07C"/>
                    </a:solidFill>
                  </a:tcPr>
                </a:tc>
                <a:tc>
                  <a:txBody>
                    <a:bodyPr/>
                    <a:lstStyle/>
                    <a:p>
                      <a:pPr algn="ctr" fontAlgn="ctr"/>
                      <a:r>
                        <a:rPr lang="en-US" sz="1000" b="0" i="0" u="none" strike="noStrike" dirty="0">
                          <a:effectLst/>
                          <a:latin typeface="Gill Sans MT" panose="020B0502020104020203" pitchFamily="34" charset="0"/>
                        </a:rPr>
                        <a:t>89.6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D881"/>
                    </a:solidFill>
                  </a:tcPr>
                </a:tc>
                <a:tc>
                  <a:txBody>
                    <a:bodyPr/>
                    <a:lstStyle/>
                    <a:p>
                      <a:pPr algn="ctr" fontAlgn="ctr"/>
                      <a:r>
                        <a:rPr lang="en-US" sz="1000" b="0" i="0" u="none" strike="noStrike" dirty="0">
                          <a:effectLst/>
                          <a:latin typeface="Gill Sans MT" panose="020B0502020104020203" pitchFamily="34" charset="0"/>
                        </a:rPr>
                        <a:t>120.2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BF7C"/>
                    </a:solidFill>
                  </a:tcPr>
                </a:tc>
                <a:tc>
                  <a:txBody>
                    <a:bodyPr/>
                    <a:lstStyle/>
                    <a:p>
                      <a:pPr algn="ctr" fontAlgn="ctr"/>
                      <a:r>
                        <a:rPr lang="en-US" sz="1000" b="0" i="0" u="none" strike="noStrike" dirty="0">
                          <a:effectLst/>
                          <a:latin typeface="Gill Sans MT" panose="020B0502020104020203" pitchFamily="34" charset="0"/>
                        </a:rPr>
                        <a:t>63.4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8370"/>
                    </a:solidFill>
                  </a:tcPr>
                </a:tc>
                <a:extLst>
                  <a:ext uri="{0D108BD9-81ED-4DB2-BD59-A6C34878D82A}">
                    <a16:rowId xmlns:a16="http://schemas.microsoft.com/office/drawing/2014/main" xmlns="" val="135905115"/>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Nashville (Brentwood)</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98.9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ED981"/>
                    </a:solidFill>
                  </a:tcPr>
                </a:tc>
                <a:tc>
                  <a:txBody>
                    <a:bodyPr/>
                    <a:lstStyle/>
                    <a:p>
                      <a:pPr algn="ctr" fontAlgn="ctr"/>
                      <a:r>
                        <a:rPr lang="en-US" sz="1000" b="0" i="0" u="none" strike="noStrike" dirty="0">
                          <a:effectLst/>
                          <a:latin typeface="Gill Sans MT" panose="020B0502020104020203" pitchFamily="34" charset="0"/>
                        </a:rPr>
                        <a:t>107.5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9DC81"/>
                    </a:solidFill>
                  </a:tcPr>
                </a:tc>
                <a:tc>
                  <a:txBody>
                    <a:bodyPr/>
                    <a:lstStyle/>
                    <a:p>
                      <a:pPr algn="ctr" fontAlgn="ctr"/>
                      <a:r>
                        <a:rPr lang="en-US" sz="1000" b="0" i="0" u="none" strike="noStrike" dirty="0">
                          <a:effectLst/>
                          <a:latin typeface="Gill Sans MT" panose="020B0502020104020203" pitchFamily="34" charset="0"/>
                        </a:rPr>
                        <a:t>109.4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92.0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880"/>
                    </a:solidFill>
                  </a:tcPr>
                </a:tc>
                <a:tc>
                  <a:txBody>
                    <a:bodyPr/>
                    <a:lstStyle/>
                    <a:p>
                      <a:pPr algn="ctr" fontAlgn="ctr"/>
                      <a:r>
                        <a:rPr lang="en-US" sz="1000" b="0" i="0" u="none" strike="noStrike" dirty="0">
                          <a:effectLst/>
                          <a:latin typeface="Gill Sans MT" panose="020B0502020104020203" pitchFamily="34" charset="0"/>
                        </a:rPr>
                        <a:t>80.1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576"/>
                    </a:solidFill>
                  </a:tcPr>
                </a:tc>
                <a:extLst>
                  <a:ext uri="{0D108BD9-81ED-4DB2-BD59-A6C34878D82A}">
                    <a16:rowId xmlns:a16="http://schemas.microsoft.com/office/drawing/2014/main" xmlns="" val="3409412366"/>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Houston (The Woodlands)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97.7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DD82"/>
                    </a:solidFill>
                  </a:tcPr>
                </a:tc>
                <a:tc>
                  <a:txBody>
                    <a:bodyPr/>
                    <a:lstStyle/>
                    <a:p>
                      <a:pPr algn="ctr" fontAlgn="ctr"/>
                      <a:r>
                        <a:rPr lang="en-US" sz="1000" b="0" i="0" u="none" strike="noStrike" dirty="0">
                          <a:effectLst/>
                          <a:latin typeface="Gill Sans MT" panose="020B0502020104020203" pitchFamily="34" charset="0"/>
                        </a:rPr>
                        <a:t>115.9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7D27F"/>
                    </a:solidFill>
                  </a:tcPr>
                </a:tc>
                <a:tc>
                  <a:txBody>
                    <a:bodyPr/>
                    <a:lstStyle/>
                    <a:p>
                      <a:pPr algn="ctr" fontAlgn="ctr"/>
                      <a:r>
                        <a:rPr lang="en-US" sz="1000" b="0" i="0" u="none" strike="noStrike" dirty="0">
                          <a:effectLst/>
                          <a:latin typeface="Gill Sans MT" panose="020B0502020104020203" pitchFamily="34" charset="0"/>
                        </a:rPr>
                        <a:t>102.0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4C87D"/>
                    </a:solidFill>
                  </a:tcPr>
                </a:tc>
                <a:tc>
                  <a:txBody>
                    <a:bodyPr/>
                    <a:lstStyle/>
                    <a:p>
                      <a:pPr algn="ctr" fontAlgn="ctr"/>
                      <a:r>
                        <a:rPr lang="en-US" sz="1000" b="0" i="0" u="none" strike="noStrike" dirty="0">
                          <a:effectLst/>
                          <a:latin typeface="Gill Sans MT" panose="020B0502020104020203" pitchFamily="34" charset="0"/>
                        </a:rPr>
                        <a:t>92.6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B81"/>
                    </a:solidFill>
                  </a:tcPr>
                </a:tc>
                <a:tc>
                  <a:txBody>
                    <a:bodyPr/>
                    <a:lstStyle/>
                    <a:p>
                      <a:pPr algn="ctr" fontAlgn="ctr"/>
                      <a:r>
                        <a:rPr lang="en-US" sz="1000" b="0" i="0" u="none" strike="noStrike" dirty="0">
                          <a:effectLst/>
                          <a:latin typeface="Gill Sans MT" panose="020B0502020104020203" pitchFamily="34" charset="0"/>
                        </a:rPr>
                        <a:t>73.8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874"/>
                    </a:solidFill>
                  </a:tcPr>
                </a:tc>
                <a:extLst>
                  <a:ext uri="{0D108BD9-81ED-4DB2-BD59-A6C34878D82A}">
                    <a16:rowId xmlns:a16="http://schemas.microsoft.com/office/drawing/2014/main" xmlns="" val="1798770965"/>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Orlando (Maitland)</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96.6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E182"/>
                    </a:solidFill>
                  </a:tcPr>
                </a:tc>
                <a:tc>
                  <a:txBody>
                    <a:bodyPr/>
                    <a:lstStyle/>
                    <a:p>
                      <a:pPr algn="ctr" fontAlgn="ctr"/>
                      <a:r>
                        <a:rPr lang="en-US" sz="1000" b="0" i="0" u="none" strike="noStrike" dirty="0">
                          <a:effectLst/>
                          <a:latin typeface="Gill Sans MT" panose="020B0502020104020203" pitchFamily="34" charset="0"/>
                        </a:rPr>
                        <a:t>104.1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E082"/>
                    </a:solidFill>
                  </a:tcPr>
                </a:tc>
                <a:tc>
                  <a:txBody>
                    <a:bodyPr/>
                    <a:lstStyle/>
                    <a:p>
                      <a:pPr algn="ctr" fontAlgn="ctr"/>
                      <a:r>
                        <a:rPr lang="en-US" sz="1000" b="0" i="0" u="none" strike="noStrike" dirty="0">
                          <a:effectLst/>
                          <a:latin typeface="Gill Sans MT" panose="020B0502020104020203" pitchFamily="34" charset="0"/>
                        </a:rPr>
                        <a:t>73.2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683"/>
                    </a:solidFill>
                  </a:tcPr>
                </a:tc>
                <a:tc>
                  <a:txBody>
                    <a:bodyPr/>
                    <a:lstStyle/>
                    <a:p>
                      <a:pPr algn="ctr" fontAlgn="ctr"/>
                      <a:r>
                        <a:rPr lang="en-US" sz="1000" b="0" i="0" u="none" strike="noStrike" dirty="0">
                          <a:effectLst/>
                          <a:latin typeface="Gill Sans MT" panose="020B0502020104020203" pitchFamily="34" charset="0"/>
                        </a:rPr>
                        <a:t>98.6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E884"/>
                    </a:solidFill>
                  </a:tcPr>
                </a:tc>
                <a:tc>
                  <a:txBody>
                    <a:bodyPr/>
                    <a:lstStyle/>
                    <a:p>
                      <a:pPr algn="ctr" fontAlgn="ctr"/>
                      <a:r>
                        <a:rPr lang="en-US" sz="1000" b="0" i="0" u="none" strike="noStrike" dirty="0">
                          <a:effectLst/>
                          <a:latin typeface="Gill Sans MT" panose="020B0502020104020203" pitchFamily="34" charset="0"/>
                        </a:rPr>
                        <a:t>114.3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6E984"/>
                    </a:solidFill>
                  </a:tcPr>
                </a:tc>
                <a:extLst>
                  <a:ext uri="{0D108BD9-81ED-4DB2-BD59-A6C34878D82A}">
                    <a16:rowId xmlns:a16="http://schemas.microsoft.com/office/drawing/2014/main" xmlns="" val="1159143600"/>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Indianapolis (Carmel)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90.4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B80"/>
                    </a:solidFill>
                  </a:tcPr>
                </a:tc>
                <a:tc>
                  <a:txBody>
                    <a:bodyPr/>
                    <a:lstStyle/>
                    <a:p>
                      <a:pPr algn="ctr" fontAlgn="ctr"/>
                      <a:r>
                        <a:rPr lang="en-US" sz="1000" b="0" i="0" u="none" strike="noStrike" dirty="0">
                          <a:effectLst/>
                          <a:latin typeface="Gill Sans MT" panose="020B0502020104020203" pitchFamily="34" charset="0"/>
                        </a:rPr>
                        <a:t>80.1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A7A"/>
                    </a:solidFill>
                  </a:tcPr>
                </a:tc>
                <a:tc>
                  <a:txBody>
                    <a:bodyPr/>
                    <a:lstStyle/>
                    <a:p>
                      <a:pPr algn="ctr" fontAlgn="ctr"/>
                      <a:r>
                        <a:rPr lang="en-US" sz="1000" b="0" i="0" u="none" strike="noStrike" dirty="0">
                          <a:effectLst/>
                          <a:latin typeface="Gill Sans MT" panose="020B0502020104020203" pitchFamily="34" charset="0"/>
                        </a:rPr>
                        <a:t>77.5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84"/>
                    </a:solidFill>
                  </a:tcPr>
                </a:tc>
                <a:tc>
                  <a:txBody>
                    <a:bodyPr/>
                    <a:lstStyle/>
                    <a:p>
                      <a:pPr algn="ctr" fontAlgn="ctr"/>
                      <a:r>
                        <a:rPr lang="en-US" sz="1000" b="0" i="0" u="none" strike="noStrike" dirty="0">
                          <a:effectLst/>
                          <a:latin typeface="Gill Sans MT" panose="020B0502020104020203" pitchFamily="34" charset="0"/>
                        </a:rPr>
                        <a:t>80.4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A77"/>
                    </a:solidFill>
                  </a:tcPr>
                </a:tc>
                <a:tc>
                  <a:txBody>
                    <a:bodyPr/>
                    <a:lstStyle/>
                    <a:p>
                      <a:pPr algn="ctr" fontAlgn="ctr"/>
                      <a:r>
                        <a:rPr lang="en-US" sz="1000" b="0" i="0" u="none" strike="noStrike" dirty="0">
                          <a:effectLst/>
                          <a:latin typeface="Gill Sans MT" panose="020B0502020104020203" pitchFamily="34" charset="0"/>
                        </a:rPr>
                        <a:t>124.2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1270523873"/>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Tampa (Hidden River)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89.0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47F"/>
                    </a:solidFill>
                  </a:tcPr>
                </a:tc>
                <a:tc>
                  <a:txBody>
                    <a:bodyPr/>
                    <a:lstStyle/>
                    <a:p>
                      <a:pPr algn="ctr" fontAlgn="ctr"/>
                      <a:r>
                        <a:rPr lang="en-US" sz="1000" b="0" i="0" u="none" strike="noStrike" dirty="0">
                          <a:effectLst/>
                          <a:latin typeface="Gill Sans MT" panose="020B0502020104020203" pitchFamily="34" charset="0"/>
                        </a:rPr>
                        <a:t>83.8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77D"/>
                    </a:solidFill>
                  </a:tcPr>
                </a:tc>
                <a:tc>
                  <a:txBody>
                    <a:bodyPr/>
                    <a:lstStyle/>
                    <a:p>
                      <a:pPr algn="ctr" fontAlgn="ctr"/>
                      <a:r>
                        <a:rPr lang="en-US" sz="1000" b="0" i="0" u="none" strike="noStrike" dirty="0">
                          <a:effectLst/>
                          <a:latin typeface="Gill Sans MT" panose="020B0502020104020203" pitchFamily="34" charset="0"/>
                        </a:rPr>
                        <a:t>74.5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B84"/>
                    </a:solidFill>
                  </a:tcPr>
                </a:tc>
                <a:tc>
                  <a:txBody>
                    <a:bodyPr/>
                    <a:lstStyle/>
                    <a:p>
                      <a:pPr algn="ctr" fontAlgn="ctr"/>
                      <a:r>
                        <a:rPr lang="en-US" sz="1000" b="0" i="0" u="none" strike="noStrike" dirty="0">
                          <a:effectLst/>
                          <a:latin typeface="Gill Sans MT" panose="020B0502020104020203" pitchFamily="34" charset="0"/>
                        </a:rPr>
                        <a:t>86.3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C27C"/>
                    </a:solidFill>
                  </a:tcPr>
                </a:tc>
                <a:tc>
                  <a:txBody>
                    <a:bodyPr/>
                    <a:lstStyle/>
                    <a:p>
                      <a:pPr algn="ctr" fontAlgn="ctr"/>
                      <a:r>
                        <a:rPr lang="en-US" sz="1000" b="0" i="0" u="none" strike="noStrike" dirty="0">
                          <a:effectLst/>
                          <a:latin typeface="Gill Sans MT" panose="020B0502020104020203" pitchFamily="34" charset="0"/>
                        </a:rPr>
                        <a:t>114.3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6E984"/>
                    </a:solidFill>
                  </a:tcPr>
                </a:tc>
                <a:extLst>
                  <a:ext uri="{0D108BD9-81ED-4DB2-BD59-A6C34878D82A}">
                    <a16:rowId xmlns:a16="http://schemas.microsoft.com/office/drawing/2014/main" xmlns="" val="897831477"/>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PINELLAS (CARILLON)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200" b="1" i="0" u="none" strike="noStrike" dirty="0">
                          <a:effectLst/>
                          <a:latin typeface="Gill Sans MT" panose="020B0502020104020203" pitchFamily="34" charset="0"/>
                        </a:rPr>
                        <a:t>88.6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27F"/>
                    </a:solidFill>
                  </a:tcPr>
                </a:tc>
                <a:tc>
                  <a:txBody>
                    <a:bodyPr/>
                    <a:lstStyle/>
                    <a:p>
                      <a:pPr algn="ctr" fontAlgn="ctr"/>
                      <a:r>
                        <a:rPr lang="en-US" sz="1000" b="0" i="0" u="none" strike="noStrike" dirty="0">
                          <a:effectLst/>
                          <a:latin typeface="Gill Sans MT" panose="020B0502020104020203" pitchFamily="34" charset="0"/>
                        </a:rPr>
                        <a:t>81.6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C07B"/>
                    </a:solidFill>
                  </a:tcPr>
                </a:tc>
                <a:tc>
                  <a:txBody>
                    <a:bodyPr/>
                    <a:lstStyle/>
                    <a:p>
                      <a:pPr algn="ctr" fontAlgn="ctr"/>
                      <a:r>
                        <a:rPr lang="en-US" sz="1000" b="0" i="0" u="none" strike="noStrike" dirty="0">
                          <a:effectLst/>
                          <a:latin typeface="Gill Sans MT" panose="020B0502020104020203" pitchFamily="34" charset="0"/>
                        </a:rPr>
                        <a:t>67.8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C47C"/>
                    </a:solidFill>
                  </a:tcPr>
                </a:tc>
                <a:tc>
                  <a:txBody>
                    <a:bodyPr/>
                    <a:lstStyle/>
                    <a:p>
                      <a:pPr algn="ctr" fontAlgn="ctr"/>
                      <a:r>
                        <a:rPr lang="en-US" sz="1000" b="0" i="0" u="none" strike="noStrike" dirty="0">
                          <a:effectLst/>
                          <a:latin typeface="Gill Sans MT" panose="020B0502020104020203" pitchFamily="34" charset="0"/>
                        </a:rPr>
                        <a:t>100.9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2E383"/>
                    </a:solidFill>
                  </a:tcPr>
                </a:tc>
                <a:tc>
                  <a:txBody>
                    <a:bodyPr/>
                    <a:lstStyle/>
                    <a:p>
                      <a:pPr algn="ctr" fontAlgn="ctr"/>
                      <a:r>
                        <a:rPr lang="en-US" sz="1000" b="0" i="0" u="none" strike="noStrike" dirty="0">
                          <a:effectLst/>
                          <a:latin typeface="Gill Sans MT" panose="020B0502020104020203" pitchFamily="34" charset="0"/>
                        </a:rPr>
                        <a:t>114.3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6E984"/>
                    </a:solidFill>
                  </a:tcPr>
                </a:tc>
                <a:extLst>
                  <a:ext uri="{0D108BD9-81ED-4DB2-BD59-A6C34878D82A}">
                    <a16:rowId xmlns:a16="http://schemas.microsoft.com/office/drawing/2014/main" xmlns="" val="1451139092"/>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PINELLAS (DOWNTOWN)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200" b="1" i="0" u="none" strike="noStrike" dirty="0">
                          <a:effectLst/>
                          <a:latin typeface="Gill Sans MT" panose="020B0502020104020203" pitchFamily="34" charset="0"/>
                        </a:rPr>
                        <a:t>86.1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C57C"/>
                    </a:solidFill>
                  </a:tcPr>
                </a:tc>
                <a:tc>
                  <a:txBody>
                    <a:bodyPr/>
                    <a:lstStyle/>
                    <a:p>
                      <a:pPr algn="ctr" fontAlgn="ctr"/>
                      <a:r>
                        <a:rPr lang="en-US" sz="1000" b="0" i="0" u="none" strike="noStrike" dirty="0">
                          <a:effectLst/>
                          <a:latin typeface="Gill Sans MT" panose="020B0502020104020203" pitchFamily="34" charset="0"/>
                        </a:rPr>
                        <a:t>74.8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877"/>
                    </a:solidFill>
                  </a:tcPr>
                </a:tc>
                <a:tc>
                  <a:txBody>
                    <a:bodyPr/>
                    <a:lstStyle/>
                    <a:p>
                      <a:pPr algn="ctr" fontAlgn="ctr"/>
                      <a:r>
                        <a:rPr lang="en-US" sz="1000" b="0" i="0" u="none" strike="noStrike" dirty="0">
                          <a:effectLst/>
                          <a:latin typeface="Gill Sans MT" panose="020B0502020104020203" pitchFamily="34" charset="0"/>
                        </a:rPr>
                        <a:t>68.6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97D"/>
                    </a:solidFill>
                  </a:tcPr>
                </a:tc>
                <a:tc>
                  <a:txBody>
                    <a:bodyPr/>
                    <a:lstStyle/>
                    <a:p>
                      <a:pPr algn="ctr" fontAlgn="ctr"/>
                      <a:r>
                        <a:rPr lang="en-US" sz="1000" b="0" i="0" u="none" strike="noStrike" dirty="0">
                          <a:effectLst/>
                          <a:latin typeface="Gill Sans MT" panose="020B0502020104020203" pitchFamily="34" charset="0"/>
                        </a:rPr>
                        <a:t>96.4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114.3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6E984"/>
                    </a:solidFill>
                  </a:tcPr>
                </a:tc>
                <a:extLst>
                  <a:ext uri="{0D108BD9-81ED-4DB2-BD59-A6C34878D82A}">
                    <a16:rowId xmlns:a16="http://schemas.microsoft.com/office/drawing/2014/main" xmlns="" val="4123473591"/>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PINELLAS (NORTH COUNTY)</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200" b="1" i="0" u="none" strike="noStrike" dirty="0">
                          <a:effectLst/>
                          <a:latin typeface="Gill Sans MT" panose="020B0502020104020203" pitchFamily="34" charset="0"/>
                        </a:rPr>
                        <a:t>84.9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F7B"/>
                    </a:solidFill>
                  </a:tcPr>
                </a:tc>
                <a:tc>
                  <a:txBody>
                    <a:bodyPr/>
                    <a:lstStyle/>
                    <a:p>
                      <a:pPr algn="ctr" fontAlgn="ctr"/>
                      <a:r>
                        <a:rPr lang="en-US" sz="1000" b="0" i="0" u="none" strike="noStrike" dirty="0">
                          <a:effectLst/>
                          <a:latin typeface="Gill Sans MT" panose="020B0502020104020203" pitchFamily="34" charset="0"/>
                        </a:rPr>
                        <a:t>70.9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A74"/>
                    </a:solidFill>
                  </a:tcPr>
                </a:tc>
                <a:tc>
                  <a:txBody>
                    <a:bodyPr/>
                    <a:lstStyle/>
                    <a:p>
                      <a:pPr algn="ctr" fontAlgn="ctr"/>
                      <a:r>
                        <a:rPr lang="en-US" sz="1000" b="0" i="0" u="none" strike="noStrike" dirty="0">
                          <a:effectLst/>
                          <a:latin typeface="Gill Sans MT" panose="020B0502020104020203" pitchFamily="34" charset="0"/>
                        </a:rPr>
                        <a:t>68.5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97D"/>
                    </a:solidFill>
                  </a:tcPr>
                </a:tc>
                <a:tc>
                  <a:txBody>
                    <a:bodyPr/>
                    <a:lstStyle/>
                    <a:p>
                      <a:pPr algn="ctr" fontAlgn="ctr"/>
                      <a:r>
                        <a:rPr lang="en-US" sz="1000" b="0" i="0" u="none" strike="noStrike" dirty="0">
                          <a:effectLst/>
                          <a:latin typeface="Gill Sans MT" panose="020B0502020104020203" pitchFamily="34" charset="0"/>
                        </a:rPr>
                        <a:t>96.4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A83"/>
                    </a:solidFill>
                  </a:tcPr>
                </a:tc>
                <a:tc>
                  <a:txBody>
                    <a:bodyPr/>
                    <a:lstStyle/>
                    <a:p>
                      <a:pPr algn="ctr" fontAlgn="ctr"/>
                      <a:r>
                        <a:rPr lang="en-US" sz="1000" b="0" i="0" u="none" strike="noStrike" dirty="0">
                          <a:effectLst/>
                          <a:latin typeface="Gill Sans MT" panose="020B0502020104020203" pitchFamily="34" charset="0"/>
                        </a:rPr>
                        <a:t>114.3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6E984"/>
                    </a:solidFill>
                  </a:tcPr>
                </a:tc>
                <a:extLst>
                  <a:ext uri="{0D108BD9-81ED-4DB2-BD59-A6C34878D82A}">
                    <a16:rowId xmlns:a16="http://schemas.microsoft.com/office/drawing/2014/main" xmlns="" val="305505174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761720831"/>
              </p:ext>
            </p:extLst>
          </p:nvPr>
        </p:nvGraphicFramePr>
        <p:xfrm>
          <a:off x="158061" y="1512819"/>
          <a:ext cx="8816463" cy="914400"/>
        </p:xfrm>
        <a:graphic>
          <a:graphicData uri="http://schemas.openxmlformats.org/drawingml/2006/table">
            <a:tbl>
              <a:tblPr/>
              <a:tblGrid>
                <a:gridCol w="1676871">
                  <a:extLst>
                    <a:ext uri="{9D8B030D-6E8A-4147-A177-3AD203B41FA5}">
                      <a16:colId xmlns:a16="http://schemas.microsoft.com/office/drawing/2014/main" xmlns="" val="676053760"/>
                    </a:ext>
                  </a:extLst>
                </a:gridCol>
                <a:gridCol w="793288">
                  <a:extLst>
                    <a:ext uri="{9D8B030D-6E8A-4147-A177-3AD203B41FA5}">
                      <a16:colId xmlns:a16="http://schemas.microsoft.com/office/drawing/2014/main" xmlns="" val="4222164218"/>
                    </a:ext>
                  </a:extLst>
                </a:gridCol>
                <a:gridCol w="793288">
                  <a:extLst>
                    <a:ext uri="{9D8B030D-6E8A-4147-A177-3AD203B41FA5}">
                      <a16:colId xmlns:a16="http://schemas.microsoft.com/office/drawing/2014/main" xmlns="" val="2731745139"/>
                    </a:ext>
                  </a:extLst>
                </a:gridCol>
                <a:gridCol w="793288">
                  <a:extLst>
                    <a:ext uri="{9D8B030D-6E8A-4147-A177-3AD203B41FA5}">
                      <a16:colId xmlns:a16="http://schemas.microsoft.com/office/drawing/2014/main" xmlns="" val="3579681045"/>
                    </a:ext>
                  </a:extLst>
                </a:gridCol>
                <a:gridCol w="793288">
                  <a:extLst>
                    <a:ext uri="{9D8B030D-6E8A-4147-A177-3AD203B41FA5}">
                      <a16:colId xmlns:a16="http://schemas.microsoft.com/office/drawing/2014/main" xmlns="" val="3918498199"/>
                    </a:ext>
                  </a:extLst>
                </a:gridCol>
                <a:gridCol w="793288">
                  <a:extLst>
                    <a:ext uri="{9D8B030D-6E8A-4147-A177-3AD203B41FA5}">
                      <a16:colId xmlns:a16="http://schemas.microsoft.com/office/drawing/2014/main" xmlns="" val="2928719807"/>
                    </a:ext>
                  </a:extLst>
                </a:gridCol>
                <a:gridCol w="793288">
                  <a:extLst>
                    <a:ext uri="{9D8B030D-6E8A-4147-A177-3AD203B41FA5}">
                      <a16:colId xmlns:a16="http://schemas.microsoft.com/office/drawing/2014/main" xmlns="" val="3792027871"/>
                    </a:ext>
                  </a:extLst>
                </a:gridCol>
                <a:gridCol w="793288">
                  <a:extLst>
                    <a:ext uri="{9D8B030D-6E8A-4147-A177-3AD203B41FA5}">
                      <a16:colId xmlns:a16="http://schemas.microsoft.com/office/drawing/2014/main" xmlns="" val="506280505"/>
                    </a:ext>
                  </a:extLst>
                </a:gridCol>
                <a:gridCol w="793288">
                  <a:extLst>
                    <a:ext uri="{9D8B030D-6E8A-4147-A177-3AD203B41FA5}">
                      <a16:colId xmlns:a16="http://schemas.microsoft.com/office/drawing/2014/main" xmlns="" val="2978306094"/>
                    </a:ext>
                  </a:extLst>
                </a:gridCol>
                <a:gridCol w="793288">
                  <a:extLst>
                    <a:ext uri="{9D8B030D-6E8A-4147-A177-3AD203B41FA5}">
                      <a16:colId xmlns:a16="http://schemas.microsoft.com/office/drawing/2014/main" xmlns="" val="117383879"/>
                    </a:ext>
                  </a:extLst>
                </a:gridCol>
              </a:tblGrid>
              <a:tr h="457200">
                <a:tc>
                  <a:txBody>
                    <a:bodyPr/>
                    <a:lstStyle/>
                    <a:p>
                      <a:pPr algn="l" fontAlgn="ctr"/>
                      <a:r>
                        <a:rPr lang="en-US" sz="800" b="1" i="0" u="none" strike="noStrike" dirty="0">
                          <a:solidFill>
                            <a:srgbClr val="FFFFFF"/>
                          </a:solidFill>
                          <a:effectLst/>
                          <a:latin typeface="Gill Sans MT" panose="020B0502020104020203" pitchFamily="34" charset="0"/>
                        </a:rPr>
                        <a:t> </a:t>
                      </a:r>
                    </a:p>
                  </a:txBody>
                  <a:tcPr marL="7421" marR="7421" marT="7421" marB="0" anchor="ctr">
                    <a:lnL>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900" b="1" i="0" u="none" strike="noStrike" dirty="0">
                          <a:solidFill>
                            <a:srgbClr val="FFFFFF"/>
                          </a:solidFill>
                          <a:effectLst/>
                          <a:latin typeface="Gill Sans MT" panose="020B0502020104020203" pitchFamily="34" charset="0"/>
                        </a:rPr>
                        <a:t>Nashville, </a:t>
                      </a:r>
                    </a:p>
                    <a:p>
                      <a:pPr algn="ctr" fontAlgn="ctr"/>
                      <a:r>
                        <a:rPr lang="en-US" sz="900" b="1" i="0" u="none" strike="noStrike" dirty="0">
                          <a:solidFill>
                            <a:srgbClr val="FFFFFF"/>
                          </a:solidFill>
                          <a:effectLst/>
                          <a:latin typeface="Gill Sans MT" panose="020B0502020104020203" pitchFamily="34" charset="0"/>
                        </a:rPr>
                        <a:t>TN</a:t>
                      </a:r>
                    </a:p>
                  </a:txBody>
                  <a:tcPr marL="7421" marR="7421" marT="7421" marB="0" anchor="ctr">
                    <a:lnL w="6350" cap="flat" cmpd="sng" algn="ctr">
                      <a:no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Indianapolis, IN</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Tampa, </a:t>
                      </a:r>
                    </a:p>
                    <a:p>
                      <a:pPr algn="ctr" fontAlgn="ctr"/>
                      <a:r>
                        <a:rPr lang="en-US" sz="900" b="1" i="0" u="none" strike="noStrike" dirty="0">
                          <a:solidFill>
                            <a:srgbClr val="FFFFFF"/>
                          </a:solidFill>
                          <a:effectLst/>
                          <a:latin typeface="Gill Sans MT" panose="020B0502020104020203" pitchFamily="34" charset="0"/>
                        </a:rPr>
                        <a:t>FL</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Pinellas County</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tc>
                  <a:txBody>
                    <a:bodyPr/>
                    <a:lstStyle/>
                    <a:p>
                      <a:pPr algn="ctr" fontAlgn="ctr"/>
                      <a:r>
                        <a:rPr lang="en-US" sz="900" b="1" i="0" u="none" strike="noStrike" dirty="0">
                          <a:solidFill>
                            <a:srgbClr val="FFFFFF"/>
                          </a:solidFill>
                          <a:effectLst/>
                          <a:latin typeface="Gill Sans MT" panose="020B0502020104020203" pitchFamily="34" charset="0"/>
                        </a:rPr>
                        <a:t>Orlando, </a:t>
                      </a:r>
                    </a:p>
                    <a:p>
                      <a:pPr algn="ctr" fontAlgn="ctr"/>
                      <a:r>
                        <a:rPr lang="en-US" sz="900" b="1" i="0" u="none" strike="noStrike" dirty="0">
                          <a:solidFill>
                            <a:srgbClr val="FFFFFF"/>
                          </a:solidFill>
                          <a:effectLst/>
                          <a:latin typeface="Gill Sans MT" panose="020B0502020104020203" pitchFamily="34" charset="0"/>
                        </a:rPr>
                        <a:t>FL</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Atlanta, </a:t>
                      </a:r>
                    </a:p>
                    <a:p>
                      <a:pPr algn="ctr" fontAlgn="ctr"/>
                      <a:r>
                        <a:rPr lang="en-US" sz="900" b="1" i="0" u="none" strike="noStrike" dirty="0">
                          <a:solidFill>
                            <a:srgbClr val="FFFFFF"/>
                          </a:solidFill>
                          <a:effectLst/>
                          <a:latin typeface="Gill Sans MT" panose="020B0502020104020203" pitchFamily="34" charset="0"/>
                        </a:rPr>
                        <a:t>GA</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Charlotte, NC</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Houston, </a:t>
                      </a:r>
                    </a:p>
                    <a:p>
                      <a:pPr algn="ctr" fontAlgn="ctr"/>
                      <a:r>
                        <a:rPr lang="en-US" sz="900" b="1" i="0" u="none" strike="noStrike" dirty="0">
                          <a:solidFill>
                            <a:srgbClr val="FFFFFF"/>
                          </a:solidFill>
                          <a:effectLst/>
                          <a:latin typeface="Gill Sans MT" panose="020B0502020104020203" pitchFamily="34" charset="0"/>
                        </a:rPr>
                        <a:t>TX</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Dallas, </a:t>
                      </a:r>
                    </a:p>
                    <a:p>
                      <a:pPr algn="ctr" fontAlgn="ctr"/>
                      <a:r>
                        <a:rPr lang="en-US" sz="900" b="1" i="0" u="none" strike="noStrike" dirty="0">
                          <a:solidFill>
                            <a:srgbClr val="FFFFFF"/>
                          </a:solidFill>
                          <a:effectLst/>
                          <a:latin typeface="Gill Sans MT" panose="020B0502020104020203" pitchFamily="34" charset="0"/>
                        </a:rPr>
                        <a:t>TX</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extLst>
                  <a:ext uri="{0D108BD9-81ED-4DB2-BD59-A6C34878D82A}">
                    <a16:rowId xmlns:a16="http://schemas.microsoft.com/office/drawing/2014/main" xmlns="" val="2841454261"/>
                  </a:ext>
                </a:extLst>
              </a:tr>
              <a:tr h="457200">
                <a:tc>
                  <a:txBody>
                    <a:bodyPr/>
                    <a:lstStyle/>
                    <a:p>
                      <a:pPr algn="l" fontAlgn="ctr"/>
                      <a:r>
                        <a:rPr lang="en-US" sz="800" b="1" i="0" u="none" strike="noStrike" dirty="0">
                          <a:solidFill>
                            <a:srgbClr val="FFFFFF"/>
                          </a:solidFill>
                          <a:effectLst/>
                          <a:latin typeface="Gill Sans MT" panose="020B0502020104020203" pitchFamily="34" charset="0"/>
                        </a:rPr>
                        <a:t>ESTIMATED DIFFERENCE FROM LOWEST MARKET (%)</a:t>
                      </a:r>
                    </a:p>
                  </a:txBody>
                  <a:tcPr marL="7421" marR="7421" marT="7421" marB="0" anchor="ctr">
                    <a:lnL>
                      <a:noFill/>
                    </a:lnL>
                    <a:lnR w="6350" cap="flat" cmpd="sng" algn="ctr">
                      <a:solidFill>
                        <a:srgbClr val="BFBFBF"/>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1200" b="1" i="0" u="none" strike="noStrike" dirty="0">
                          <a:solidFill>
                            <a:srgbClr val="000000"/>
                          </a:solidFill>
                          <a:effectLst/>
                          <a:latin typeface="Gill Sans MT" panose="020B0502020104020203" pitchFamily="34" charset="0"/>
                        </a:rPr>
                        <a:t>0.00%</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sz="1200" b="1" i="0" u="none" strike="noStrike" dirty="0">
                          <a:solidFill>
                            <a:srgbClr val="000000"/>
                          </a:solidFill>
                          <a:effectLst/>
                          <a:latin typeface="Gill Sans MT" panose="020B0502020104020203" pitchFamily="34" charset="0"/>
                        </a:rPr>
                        <a:t>3.48%</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A5D17E"/>
                    </a:solidFill>
                  </a:tcPr>
                </a:tc>
                <a:tc>
                  <a:txBody>
                    <a:bodyPr/>
                    <a:lstStyle/>
                    <a:p>
                      <a:pPr algn="ctr" fontAlgn="ctr"/>
                      <a:r>
                        <a:rPr lang="en-US" sz="1200" b="1" i="0" u="none" strike="noStrike" dirty="0">
                          <a:solidFill>
                            <a:srgbClr val="000000"/>
                          </a:solidFill>
                          <a:effectLst/>
                          <a:latin typeface="Gill Sans MT" panose="020B0502020104020203" pitchFamily="34" charset="0"/>
                        </a:rPr>
                        <a:t>5.90%</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D3DE81"/>
                    </a:solidFill>
                  </a:tcPr>
                </a:tc>
                <a:tc>
                  <a:txBody>
                    <a:bodyPr/>
                    <a:lstStyle/>
                    <a:p>
                      <a:pPr algn="ctr" fontAlgn="ctr"/>
                      <a:r>
                        <a:rPr lang="en-US" sz="1200" b="1" i="0" u="none" strike="noStrike" dirty="0">
                          <a:solidFill>
                            <a:srgbClr val="000000"/>
                          </a:solidFill>
                          <a:effectLst/>
                          <a:latin typeface="Gill Sans MT" panose="020B0502020104020203" pitchFamily="34" charset="0"/>
                        </a:rPr>
                        <a:t>6.47%</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DDE182"/>
                    </a:solidFill>
                  </a:tcPr>
                </a:tc>
                <a:tc>
                  <a:txBody>
                    <a:bodyPr/>
                    <a:lstStyle/>
                    <a:p>
                      <a:pPr algn="ctr" fontAlgn="ctr"/>
                      <a:r>
                        <a:rPr lang="en-US" sz="1200" b="1" i="0" u="none" strike="noStrike" dirty="0">
                          <a:solidFill>
                            <a:srgbClr val="000000"/>
                          </a:solidFill>
                          <a:effectLst/>
                          <a:latin typeface="Gill Sans MT" panose="020B0502020104020203" pitchFamily="34" charset="0"/>
                        </a:rPr>
                        <a:t>8.21%</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EB84"/>
                    </a:solidFill>
                  </a:tcPr>
                </a:tc>
                <a:tc>
                  <a:txBody>
                    <a:bodyPr/>
                    <a:lstStyle/>
                    <a:p>
                      <a:pPr algn="ctr" fontAlgn="ctr"/>
                      <a:r>
                        <a:rPr lang="en-US" sz="1200" b="1" i="0" u="none" strike="noStrike" dirty="0">
                          <a:solidFill>
                            <a:srgbClr val="000000"/>
                          </a:solidFill>
                          <a:effectLst/>
                          <a:latin typeface="Gill Sans MT" panose="020B0502020104020203" pitchFamily="34" charset="0"/>
                        </a:rPr>
                        <a:t>9.74%</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DC17C"/>
                    </a:solidFill>
                  </a:tcPr>
                </a:tc>
                <a:tc>
                  <a:txBody>
                    <a:bodyPr/>
                    <a:lstStyle/>
                    <a:p>
                      <a:pPr algn="ctr" fontAlgn="ctr"/>
                      <a:r>
                        <a:rPr lang="en-US" sz="1200" b="1" i="0" u="none" strike="noStrike" dirty="0">
                          <a:solidFill>
                            <a:srgbClr val="000000"/>
                          </a:solidFill>
                          <a:effectLst/>
                          <a:latin typeface="Gill Sans MT" panose="020B0502020104020203" pitchFamily="34" charset="0"/>
                        </a:rPr>
                        <a:t>9.91%</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DC17C"/>
                    </a:solidFill>
                  </a:tcPr>
                </a:tc>
                <a:tc>
                  <a:txBody>
                    <a:bodyPr/>
                    <a:lstStyle/>
                    <a:p>
                      <a:pPr algn="ctr" fontAlgn="ctr"/>
                      <a:r>
                        <a:rPr lang="en-US" sz="1200" b="1" i="0" u="none" strike="noStrike" dirty="0">
                          <a:solidFill>
                            <a:srgbClr val="000000"/>
                          </a:solidFill>
                          <a:effectLst/>
                          <a:latin typeface="Gill Sans MT" panose="020B0502020104020203" pitchFamily="34" charset="0"/>
                        </a:rPr>
                        <a:t>12.68%</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97B6F"/>
                    </a:solidFill>
                  </a:tcPr>
                </a:tc>
                <a:tc>
                  <a:txBody>
                    <a:bodyPr/>
                    <a:lstStyle/>
                    <a:p>
                      <a:pPr algn="ctr" fontAlgn="ctr"/>
                      <a:r>
                        <a:rPr lang="en-US" sz="1200" b="1" i="0" u="none" strike="noStrike" dirty="0">
                          <a:solidFill>
                            <a:srgbClr val="000000"/>
                          </a:solidFill>
                          <a:effectLst/>
                          <a:latin typeface="Gill Sans MT" panose="020B0502020104020203" pitchFamily="34" charset="0"/>
                        </a:rPr>
                        <a:t>13.38%</a:t>
                      </a:r>
                    </a:p>
                  </a:txBody>
                  <a:tcPr marL="7421" marR="7421" marT="742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8696B"/>
                    </a:solidFill>
                  </a:tcPr>
                </a:tc>
                <a:extLst>
                  <a:ext uri="{0D108BD9-81ED-4DB2-BD59-A6C34878D82A}">
                    <a16:rowId xmlns:a16="http://schemas.microsoft.com/office/drawing/2014/main" xmlns="" val="3552549593"/>
                  </a:ext>
                </a:extLst>
              </a:tr>
            </a:tbl>
          </a:graphicData>
        </a:graphic>
      </p:graphicFrame>
      <p:cxnSp>
        <p:nvCxnSpPr>
          <p:cNvPr id="11" name="Straight Connector 10"/>
          <p:cNvCxnSpPr/>
          <p:nvPr/>
        </p:nvCxnSpPr>
        <p:spPr>
          <a:xfrm>
            <a:off x="211525" y="3062387"/>
            <a:ext cx="8480520" cy="0"/>
          </a:xfrm>
          <a:prstGeom prst="line">
            <a:avLst/>
          </a:prstGeom>
          <a:ln w="28575">
            <a:solidFill>
              <a:srgbClr val="005596"/>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6200" y="1143000"/>
            <a:ext cx="4015295"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10-YEAR OPERATING COST ESTIMATE</a:t>
            </a:r>
          </a:p>
        </p:txBody>
      </p:sp>
      <p:sp>
        <p:nvSpPr>
          <p:cNvPr id="15" name="TextBox 14"/>
          <p:cNvSpPr txBox="1"/>
          <p:nvPr/>
        </p:nvSpPr>
        <p:spPr>
          <a:xfrm>
            <a:off x="76200" y="3197423"/>
            <a:ext cx="4015295"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QUALITATIVE ANALYSIS</a:t>
            </a:r>
          </a:p>
        </p:txBody>
      </p:sp>
      <p:grpSp>
        <p:nvGrpSpPr>
          <p:cNvPr id="16" name="Group 15"/>
          <p:cNvGrpSpPr/>
          <p:nvPr/>
        </p:nvGrpSpPr>
        <p:grpSpPr>
          <a:xfrm>
            <a:off x="1783815" y="2496979"/>
            <a:ext cx="7028992" cy="246221"/>
            <a:chOff x="1313948" y="1618566"/>
            <a:chExt cx="7390333" cy="246221"/>
          </a:xfrm>
        </p:grpSpPr>
        <p:cxnSp>
          <p:nvCxnSpPr>
            <p:cNvPr id="17" name="Straight Arrow Connector 16"/>
            <p:cNvCxnSpPr/>
            <p:nvPr/>
          </p:nvCxnSpPr>
          <p:spPr>
            <a:xfrm>
              <a:off x="2355011" y="1733050"/>
              <a:ext cx="5253487" cy="17253"/>
            </a:xfrm>
            <a:prstGeom prst="straightConnector1">
              <a:avLst/>
            </a:prstGeom>
            <a:ln w="50800">
              <a:gradFill>
                <a:gsLst>
                  <a:gs pos="0">
                    <a:srgbClr val="00B050"/>
                  </a:gs>
                  <a:gs pos="100000">
                    <a:srgbClr val="FF0000"/>
                  </a:gs>
                </a:gsLst>
                <a:lin ang="0" scaled="0"/>
              </a:gra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313948" y="1618566"/>
              <a:ext cx="1010213" cy="246221"/>
            </a:xfrm>
            <a:prstGeom prst="rect">
              <a:avLst/>
            </a:prstGeom>
            <a:noFill/>
          </p:spPr>
          <p:txBody>
            <a:bodyPr wrap="none" rtlCol="0">
              <a:spAutoFit/>
            </a:bodyPr>
            <a:lstStyle/>
            <a:p>
              <a:r>
                <a:rPr lang="en-US" sz="1000" b="1" i="1" dirty="0">
                  <a:solidFill>
                    <a:srgbClr val="003366"/>
                  </a:solidFill>
                  <a:latin typeface="Gill Sans MT" panose="020B0502020104020203" pitchFamily="34" charset="0"/>
                </a:rPr>
                <a:t>Less Expensive</a:t>
              </a:r>
            </a:p>
          </p:txBody>
        </p:sp>
        <p:sp>
          <p:nvSpPr>
            <p:cNvPr id="19" name="TextBox 18"/>
            <p:cNvSpPr txBox="1"/>
            <p:nvPr/>
          </p:nvSpPr>
          <p:spPr>
            <a:xfrm>
              <a:off x="7617124" y="1618566"/>
              <a:ext cx="1087157" cy="246221"/>
            </a:xfrm>
            <a:prstGeom prst="rect">
              <a:avLst/>
            </a:prstGeom>
            <a:noFill/>
          </p:spPr>
          <p:txBody>
            <a:bodyPr wrap="none" rtlCol="0">
              <a:spAutoFit/>
            </a:bodyPr>
            <a:lstStyle/>
            <a:p>
              <a:r>
                <a:rPr lang="en-US" sz="1000" b="1" i="1" dirty="0">
                  <a:solidFill>
                    <a:srgbClr val="003366"/>
                  </a:solidFill>
                  <a:latin typeface="Gill Sans MT" panose="020B0502020104020203" pitchFamily="34" charset="0"/>
                </a:rPr>
                <a:t>More Expensive</a:t>
              </a:r>
            </a:p>
          </p:txBody>
        </p:sp>
      </p:grpSp>
    </p:spTree>
    <p:extLst>
      <p:ext uri="{BB962C8B-B14F-4D97-AF65-F5344CB8AC3E}">
        <p14:creationId xmlns:p14="http://schemas.microsoft.com/office/powerpoint/2010/main" val="4414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FINANCIAL SERVICES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RESULTS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22</a:t>
            </a:fld>
            <a:endParaRPr lang="en-US" dirty="0">
              <a:solidFill>
                <a:srgbClr val="005596"/>
              </a:solidFill>
            </a:endParaRPr>
          </a:p>
        </p:txBody>
      </p:sp>
      <p:cxnSp>
        <p:nvCxnSpPr>
          <p:cNvPr id="11" name="Straight Connector 10"/>
          <p:cNvCxnSpPr/>
          <p:nvPr/>
        </p:nvCxnSpPr>
        <p:spPr>
          <a:xfrm>
            <a:off x="211525" y="3062387"/>
            <a:ext cx="8480520" cy="0"/>
          </a:xfrm>
          <a:prstGeom prst="line">
            <a:avLst/>
          </a:prstGeom>
          <a:ln w="28575">
            <a:solidFill>
              <a:srgbClr val="005596"/>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6199" y="1157294"/>
            <a:ext cx="4015295"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10-YEAR OPERATING COST ESTIMATE</a:t>
            </a:r>
          </a:p>
        </p:txBody>
      </p:sp>
      <p:sp>
        <p:nvSpPr>
          <p:cNvPr id="15" name="TextBox 14"/>
          <p:cNvSpPr txBox="1"/>
          <p:nvPr/>
        </p:nvSpPr>
        <p:spPr>
          <a:xfrm>
            <a:off x="76200" y="3197423"/>
            <a:ext cx="4015295"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QUALITATIVE ANALYSIS</a:t>
            </a:r>
          </a:p>
        </p:txBody>
      </p:sp>
      <p:grpSp>
        <p:nvGrpSpPr>
          <p:cNvPr id="16" name="Group 15"/>
          <p:cNvGrpSpPr/>
          <p:nvPr/>
        </p:nvGrpSpPr>
        <p:grpSpPr>
          <a:xfrm>
            <a:off x="1783815" y="2446674"/>
            <a:ext cx="7028992" cy="246221"/>
            <a:chOff x="1313948" y="1618566"/>
            <a:chExt cx="7390333" cy="246221"/>
          </a:xfrm>
        </p:grpSpPr>
        <p:cxnSp>
          <p:nvCxnSpPr>
            <p:cNvPr id="17" name="Straight Arrow Connector 16"/>
            <p:cNvCxnSpPr/>
            <p:nvPr/>
          </p:nvCxnSpPr>
          <p:spPr>
            <a:xfrm>
              <a:off x="2355011" y="1733050"/>
              <a:ext cx="5253487" cy="17253"/>
            </a:xfrm>
            <a:prstGeom prst="straightConnector1">
              <a:avLst/>
            </a:prstGeom>
            <a:ln w="50800">
              <a:gradFill>
                <a:gsLst>
                  <a:gs pos="0">
                    <a:srgbClr val="00B050"/>
                  </a:gs>
                  <a:gs pos="100000">
                    <a:srgbClr val="FF0000"/>
                  </a:gs>
                </a:gsLst>
                <a:lin ang="0" scaled="0"/>
              </a:gra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313948" y="1618566"/>
              <a:ext cx="1010213" cy="246221"/>
            </a:xfrm>
            <a:prstGeom prst="rect">
              <a:avLst/>
            </a:prstGeom>
            <a:noFill/>
          </p:spPr>
          <p:txBody>
            <a:bodyPr wrap="none" rtlCol="0">
              <a:spAutoFit/>
            </a:bodyPr>
            <a:lstStyle/>
            <a:p>
              <a:r>
                <a:rPr lang="en-US" sz="1000" b="1" i="1" dirty="0">
                  <a:solidFill>
                    <a:srgbClr val="003366"/>
                  </a:solidFill>
                  <a:latin typeface="Gill Sans MT" panose="020B0502020104020203" pitchFamily="34" charset="0"/>
                </a:rPr>
                <a:t>Less Expensive</a:t>
              </a:r>
            </a:p>
          </p:txBody>
        </p:sp>
        <p:sp>
          <p:nvSpPr>
            <p:cNvPr id="19" name="TextBox 18"/>
            <p:cNvSpPr txBox="1"/>
            <p:nvPr/>
          </p:nvSpPr>
          <p:spPr>
            <a:xfrm>
              <a:off x="7617124" y="1618566"/>
              <a:ext cx="1087157" cy="246221"/>
            </a:xfrm>
            <a:prstGeom prst="rect">
              <a:avLst/>
            </a:prstGeom>
            <a:noFill/>
          </p:spPr>
          <p:txBody>
            <a:bodyPr wrap="none" rtlCol="0">
              <a:spAutoFit/>
            </a:bodyPr>
            <a:lstStyle/>
            <a:p>
              <a:r>
                <a:rPr lang="en-US" sz="1000" b="1" i="1" dirty="0">
                  <a:solidFill>
                    <a:srgbClr val="003366"/>
                  </a:solidFill>
                  <a:latin typeface="Gill Sans MT" panose="020B0502020104020203" pitchFamily="34" charset="0"/>
                </a:rPr>
                <a:t>More Expensive</a:t>
              </a:r>
            </a:p>
          </p:txBody>
        </p:sp>
      </p:grpSp>
      <p:pic>
        <p:nvPicPr>
          <p:cNvPr id="20" name="Picture 6" descr="Image result for financial servi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3032" y="424919"/>
            <a:ext cx="1106424" cy="5029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graphicFrame>
        <p:nvGraphicFramePr>
          <p:cNvPr id="21" name="Table 20"/>
          <p:cNvGraphicFramePr>
            <a:graphicFrameLocks noGrp="1"/>
          </p:cNvGraphicFramePr>
          <p:nvPr>
            <p:extLst>
              <p:ext uri="{D42A27DB-BD31-4B8C-83A1-F6EECF244321}">
                <p14:modId xmlns:p14="http://schemas.microsoft.com/office/powerpoint/2010/main" val="3506323552"/>
              </p:ext>
            </p:extLst>
          </p:nvPr>
        </p:nvGraphicFramePr>
        <p:xfrm>
          <a:off x="190911" y="1479622"/>
          <a:ext cx="8804227" cy="914400"/>
        </p:xfrm>
        <a:graphic>
          <a:graphicData uri="http://schemas.openxmlformats.org/drawingml/2006/table">
            <a:tbl>
              <a:tblPr/>
              <a:tblGrid>
                <a:gridCol w="1809067">
                  <a:extLst>
                    <a:ext uri="{9D8B030D-6E8A-4147-A177-3AD203B41FA5}">
                      <a16:colId xmlns:a16="http://schemas.microsoft.com/office/drawing/2014/main" xmlns="" val="2023556698"/>
                    </a:ext>
                  </a:extLst>
                </a:gridCol>
                <a:gridCol w="777240">
                  <a:extLst>
                    <a:ext uri="{9D8B030D-6E8A-4147-A177-3AD203B41FA5}">
                      <a16:colId xmlns:a16="http://schemas.microsoft.com/office/drawing/2014/main" xmlns="" val="2938162498"/>
                    </a:ext>
                  </a:extLst>
                </a:gridCol>
                <a:gridCol w="777240">
                  <a:extLst>
                    <a:ext uri="{9D8B030D-6E8A-4147-A177-3AD203B41FA5}">
                      <a16:colId xmlns:a16="http://schemas.microsoft.com/office/drawing/2014/main" xmlns="" val="493263179"/>
                    </a:ext>
                  </a:extLst>
                </a:gridCol>
                <a:gridCol w="777240">
                  <a:extLst>
                    <a:ext uri="{9D8B030D-6E8A-4147-A177-3AD203B41FA5}">
                      <a16:colId xmlns:a16="http://schemas.microsoft.com/office/drawing/2014/main" xmlns="" val="80076504"/>
                    </a:ext>
                  </a:extLst>
                </a:gridCol>
                <a:gridCol w="777240">
                  <a:extLst>
                    <a:ext uri="{9D8B030D-6E8A-4147-A177-3AD203B41FA5}">
                      <a16:colId xmlns:a16="http://schemas.microsoft.com/office/drawing/2014/main" xmlns="" val="3983751519"/>
                    </a:ext>
                  </a:extLst>
                </a:gridCol>
                <a:gridCol w="777240">
                  <a:extLst>
                    <a:ext uri="{9D8B030D-6E8A-4147-A177-3AD203B41FA5}">
                      <a16:colId xmlns:a16="http://schemas.microsoft.com/office/drawing/2014/main" xmlns="" val="3890885508"/>
                    </a:ext>
                  </a:extLst>
                </a:gridCol>
                <a:gridCol w="777240">
                  <a:extLst>
                    <a:ext uri="{9D8B030D-6E8A-4147-A177-3AD203B41FA5}">
                      <a16:colId xmlns:a16="http://schemas.microsoft.com/office/drawing/2014/main" xmlns="" val="3455414607"/>
                    </a:ext>
                  </a:extLst>
                </a:gridCol>
                <a:gridCol w="777240">
                  <a:extLst>
                    <a:ext uri="{9D8B030D-6E8A-4147-A177-3AD203B41FA5}">
                      <a16:colId xmlns:a16="http://schemas.microsoft.com/office/drawing/2014/main" xmlns="" val="1674963856"/>
                    </a:ext>
                  </a:extLst>
                </a:gridCol>
                <a:gridCol w="777240">
                  <a:extLst>
                    <a:ext uri="{9D8B030D-6E8A-4147-A177-3AD203B41FA5}">
                      <a16:colId xmlns:a16="http://schemas.microsoft.com/office/drawing/2014/main" xmlns="" val="1448241874"/>
                    </a:ext>
                  </a:extLst>
                </a:gridCol>
                <a:gridCol w="777240">
                  <a:extLst>
                    <a:ext uri="{9D8B030D-6E8A-4147-A177-3AD203B41FA5}">
                      <a16:colId xmlns:a16="http://schemas.microsoft.com/office/drawing/2014/main" xmlns="" val="498939223"/>
                    </a:ext>
                  </a:extLst>
                </a:gridCol>
              </a:tblGrid>
              <a:tr h="457200">
                <a:tc>
                  <a:txBody>
                    <a:bodyPr/>
                    <a:lstStyle/>
                    <a:p>
                      <a:pPr algn="l" fontAlgn="ctr"/>
                      <a:r>
                        <a:rPr lang="en-US" sz="900" b="1" i="0" u="none" strike="noStrike" dirty="0">
                          <a:solidFill>
                            <a:srgbClr val="FFFFFF"/>
                          </a:solidFill>
                          <a:effectLst/>
                          <a:latin typeface="Gill Sans MT" panose="020B0502020104020203" pitchFamily="34" charset="0"/>
                        </a:rPr>
                        <a:t> </a:t>
                      </a:r>
                    </a:p>
                  </a:txBody>
                  <a:tcPr marL="7496" marR="7496" marT="7496" marB="0" anchor="ctr">
                    <a:lnL>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900" b="1" i="0" u="none" strike="noStrike" dirty="0">
                          <a:solidFill>
                            <a:srgbClr val="FFFFFF"/>
                          </a:solidFill>
                          <a:effectLst/>
                          <a:latin typeface="Gill Sans MT" panose="020B0502020104020203" pitchFamily="34" charset="0"/>
                        </a:rPr>
                        <a:t>Pinellas County</a:t>
                      </a:r>
                    </a:p>
                  </a:txBody>
                  <a:tcPr marL="7496" marR="7496" marT="7496" marB="0" anchor="ctr">
                    <a:lnL w="6350" cap="flat" cmpd="sng" algn="ctr">
                      <a:no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tc>
                  <a:txBody>
                    <a:bodyPr/>
                    <a:lstStyle/>
                    <a:p>
                      <a:pPr algn="ctr" fontAlgn="ctr"/>
                      <a:r>
                        <a:rPr lang="en-US" sz="900" b="1" i="0" u="none" strike="noStrike" dirty="0">
                          <a:solidFill>
                            <a:srgbClr val="FFFFFF"/>
                          </a:solidFill>
                          <a:effectLst/>
                          <a:latin typeface="Gill Sans MT" panose="020B0502020104020203" pitchFamily="34" charset="0"/>
                        </a:rPr>
                        <a:t>Orlando, </a:t>
                      </a:r>
                    </a:p>
                    <a:p>
                      <a:pPr algn="ctr" fontAlgn="ctr"/>
                      <a:r>
                        <a:rPr lang="en-US" sz="900" b="1" i="0" u="none" strike="noStrike" dirty="0">
                          <a:solidFill>
                            <a:srgbClr val="FFFFFF"/>
                          </a:solidFill>
                          <a:effectLst/>
                          <a:latin typeface="Gill Sans MT" panose="020B0502020104020203" pitchFamily="34" charset="0"/>
                        </a:rPr>
                        <a:t>FL</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Tampa, </a:t>
                      </a:r>
                    </a:p>
                    <a:p>
                      <a:pPr algn="ctr" fontAlgn="ctr"/>
                      <a:r>
                        <a:rPr lang="en-US" sz="900" b="1" i="0" u="none" strike="noStrike" dirty="0">
                          <a:solidFill>
                            <a:srgbClr val="FFFFFF"/>
                          </a:solidFill>
                          <a:effectLst/>
                          <a:latin typeface="Gill Sans MT" panose="020B0502020104020203" pitchFamily="34" charset="0"/>
                        </a:rPr>
                        <a:t>FL</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Phoenix, </a:t>
                      </a:r>
                    </a:p>
                    <a:p>
                      <a:pPr algn="ctr" fontAlgn="ctr"/>
                      <a:r>
                        <a:rPr lang="en-US" sz="900" b="1" i="0" u="none" strike="noStrike" dirty="0">
                          <a:solidFill>
                            <a:srgbClr val="FFFFFF"/>
                          </a:solidFill>
                          <a:effectLst/>
                          <a:latin typeface="Gill Sans MT" panose="020B0502020104020203" pitchFamily="34" charset="0"/>
                        </a:rPr>
                        <a:t>AZ</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Atlanta, </a:t>
                      </a:r>
                    </a:p>
                    <a:p>
                      <a:pPr algn="ctr" fontAlgn="ctr"/>
                      <a:r>
                        <a:rPr lang="en-US" sz="900" b="1" i="0" u="none" strike="noStrike" dirty="0">
                          <a:solidFill>
                            <a:srgbClr val="FFFFFF"/>
                          </a:solidFill>
                          <a:effectLst/>
                          <a:latin typeface="Gill Sans MT" panose="020B0502020104020203" pitchFamily="34" charset="0"/>
                        </a:rPr>
                        <a:t>GA</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Charlotte, NC</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Dallas, </a:t>
                      </a:r>
                    </a:p>
                    <a:p>
                      <a:pPr algn="ctr" fontAlgn="ctr"/>
                      <a:r>
                        <a:rPr lang="en-US" sz="900" b="1" i="0" u="none" strike="noStrike" dirty="0">
                          <a:solidFill>
                            <a:srgbClr val="FFFFFF"/>
                          </a:solidFill>
                          <a:effectLst/>
                          <a:latin typeface="Gill Sans MT" panose="020B0502020104020203" pitchFamily="34" charset="0"/>
                        </a:rPr>
                        <a:t>TX</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Miami, </a:t>
                      </a:r>
                    </a:p>
                    <a:p>
                      <a:pPr algn="ctr" fontAlgn="ctr"/>
                      <a:r>
                        <a:rPr lang="en-US" sz="900" b="1" i="0" u="none" strike="noStrike" dirty="0">
                          <a:solidFill>
                            <a:srgbClr val="FFFFFF"/>
                          </a:solidFill>
                          <a:effectLst/>
                          <a:latin typeface="Gill Sans MT" panose="020B0502020104020203" pitchFamily="34" charset="0"/>
                        </a:rPr>
                        <a:t>FL</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900" b="1" i="0" u="none" strike="noStrike" dirty="0">
                          <a:solidFill>
                            <a:srgbClr val="FFFFFF"/>
                          </a:solidFill>
                          <a:effectLst/>
                          <a:latin typeface="Gill Sans MT" panose="020B0502020104020203" pitchFamily="34" charset="0"/>
                        </a:rPr>
                        <a:t>Denver, </a:t>
                      </a:r>
                    </a:p>
                    <a:p>
                      <a:pPr algn="ctr" fontAlgn="ctr"/>
                      <a:r>
                        <a:rPr lang="en-US" sz="900" b="1" i="0" u="none" strike="noStrike" dirty="0">
                          <a:solidFill>
                            <a:srgbClr val="FFFFFF"/>
                          </a:solidFill>
                          <a:effectLst/>
                          <a:latin typeface="Gill Sans MT" panose="020B0502020104020203" pitchFamily="34" charset="0"/>
                        </a:rPr>
                        <a:t>CO</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extLst>
                  <a:ext uri="{0D108BD9-81ED-4DB2-BD59-A6C34878D82A}">
                    <a16:rowId xmlns:a16="http://schemas.microsoft.com/office/drawing/2014/main" xmlns="" val="936137016"/>
                  </a:ext>
                </a:extLst>
              </a:tr>
              <a:tr h="457200">
                <a:tc>
                  <a:txBody>
                    <a:bodyPr/>
                    <a:lstStyle/>
                    <a:p>
                      <a:pPr algn="l" fontAlgn="ctr"/>
                      <a:r>
                        <a:rPr lang="en-US" sz="800" b="1" i="0" u="none" strike="noStrike" dirty="0">
                          <a:solidFill>
                            <a:srgbClr val="FFFFFF"/>
                          </a:solidFill>
                          <a:effectLst/>
                          <a:latin typeface="Gill Sans MT" panose="020B0502020104020203" pitchFamily="34" charset="0"/>
                        </a:rPr>
                        <a:t>ESTIMATED DIFFERENCE FROM LOWEST MARKET (%)</a:t>
                      </a:r>
                    </a:p>
                  </a:txBody>
                  <a:tcPr marL="7496" marR="7496" marT="7496" marB="0" anchor="ctr">
                    <a:lnL>
                      <a:noFill/>
                    </a:lnL>
                    <a:lnR w="6350" cap="flat" cmpd="sng" algn="ctr">
                      <a:solidFill>
                        <a:srgbClr val="BFBFBF"/>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1200" b="1" i="0" u="none" strike="noStrike" dirty="0">
                          <a:solidFill>
                            <a:srgbClr val="000000"/>
                          </a:solidFill>
                          <a:effectLst/>
                          <a:latin typeface="Gill Sans MT" panose="020B0502020104020203" pitchFamily="34" charset="0"/>
                        </a:rPr>
                        <a:t>0.00%</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sz="1200" b="1" i="0" u="none" strike="noStrike" dirty="0">
                          <a:solidFill>
                            <a:srgbClr val="000000"/>
                          </a:solidFill>
                          <a:effectLst/>
                          <a:latin typeface="Gill Sans MT" panose="020B0502020104020203" pitchFamily="34" charset="0"/>
                        </a:rPr>
                        <a:t>0.22%</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68BF7B"/>
                    </a:solidFill>
                  </a:tcPr>
                </a:tc>
                <a:tc>
                  <a:txBody>
                    <a:bodyPr/>
                    <a:lstStyle/>
                    <a:p>
                      <a:pPr algn="ctr" fontAlgn="ctr"/>
                      <a:r>
                        <a:rPr lang="en-US" sz="1200" b="1" i="0" u="none" strike="noStrike" dirty="0">
                          <a:solidFill>
                            <a:srgbClr val="000000"/>
                          </a:solidFill>
                          <a:effectLst/>
                          <a:latin typeface="Gill Sans MT" panose="020B0502020104020203" pitchFamily="34" charset="0"/>
                        </a:rPr>
                        <a:t>0.77%</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78C47C"/>
                    </a:solidFill>
                  </a:tcPr>
                </a:tc>
                <a:tc>
                  <a:txBody>
                    <a:bodyPr/>
                    <a:lstStyle/>
                    <a:p>
                      <a:pPr algn="ctr" fontAlgn="ctr"/>
                      <a:r>
                        <a:rPr lang="en-US" sz="1200" b="1" i="0" u="none" strike="noStrike" dirty="0">
                          <a:solidFill>
                            <a:srgbClr val="000000"/>
                          </a:solidFill>
                          <a:effectLst/>
                          <a:latin typeface="Gill Sans MT" panose="020B0502020104020203" pitchFamily="34" charset="0"/>
                        </a:rPr>
                        <a:t>2.25%</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A1D07E"/>
                    </a:solidFill>
                  </a:tcPr>
                </a:tc>
                <a:tc>
                  <a:txBody>
                    <a:bodyPr/>
                    <a:lstStyle/>
                    <a:p>
                      <a:pPr algn="ctr" fontAlgn="ctr"/>
                      <a:r>
                        <a:rPr lang="en-US" sz="1200" b="1" i="0" u="none" strike="noStrike" dirty="0">
                          <a:solidFill>
                            <a:srgbClr val="000000"/>
                          </a:solidFill>
                          <a:effectLst/>
                          <a:latin typeface="Gill Sans MT" panose="020B0502020104020203" pitchFamily="34" charset="0"/>
                        </a:rPr>
                        <a:t>5.61%</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EB84"/>
                    </a:solidFill>
                  </a:tcPr>
                </a:tc>
                <a:tc>
                  <a:txBody>
                    <a:bodyPr/>
                    <a:lstStyle/>
                    <a:p>
                      <a:pPr algn="ctr" fontAlgn="ctr"/>
                      <a:r>
                        <a:rPr lang="en-US" sz="1200" b="1" i="0" u="none" strike="noStrike" dirty="0">
                          <a:solidFill>
                            <a:srgbClr val="000000"/>
                          </a:solidFill>
                          <a:effectLst/>
                          <a:latin typeface="Gill Sans MT" panose="020B0502020104020203" pitchFamily="34" charset="0"/>
                        </a:rPr>
                        <a:t>6.16%</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DB81"/>
                    </a:solidFill>
                  </a:tcPr>
                </a:tc>
                <a:tc>
                  <a:txBody>
                    <a:bodyPr/>
                    <a:lstStyle/>
                    <a:p>
                      <a:pPr algn="ctr" fontAlgn="ctr"/>
                      <a:r>
                        <a:rPr lang="en-US" sz="1200" b="1" i="0" u="none" strike="noStrike" dirty="0">
                          <a:solidFill>
                            <a:srgbClr val="000000"/>
                          </a:solidFill>
                          <a:effectLst/>
                          <a:latin typeface="Gill Sans MT" panose="020B0502020104020203" pitchFamily="34" charset="0"/>
                        </a:rPr>
                        <a:t>8.10%</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B9F76"/>
                    </a:solidFill>
                  </a:tcPr>
                </a:tc>
                <a:tc>
                  <a:txBody>
                    <a:bodyPr/>
                    <a:lstStyle/>
                    <a:p>
                      <a:pPr algn="ctr" fontAlgn="ctr"/>
                      <a:r>
                        <a:rPr lang="en-US" sz="1200" b="1" i="0" u="none" strike="noStrike" dirty="0">
                          <a:solidFill>
                            <a:srgbClr val="000000"/>
                          </a:solidFill>
                          <a:effectLst/>
                          <a:latin typeface="Gill Sans MT" panose="020B0502020104020203" pitchFamily="34" charset="0"/>
                        </a:rPr>
                        <a:t>8.74%</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A8B72"/>
                    </a:solidFill>
                  </a:tcPr>
                </a:tc>
                <a:tc>
                  <a:txBody>
                    <a:bodyPr/>
                    <a:lstStyle/>
                    <a:p>
                      <a:pPr algn="ctr" fontAlgn="ctr"/>
                      <a:r>
                        <a:rPr lang="en-US" sz="1200" b="1" i="0" u="none" strike="noStrike" dirty="0">
                          <a:solidFill>
                            <a:srgbClr val="000000"/>
                          </a:solidFill>
                          <a:effectLst/>
                          <a:latin typeface="Gill Sans MT" panose="020B0502020104020203" pitchFamily="34" charset="0"/>
                        </a:rPr>
                        <a:t>9.83%</a:t>
                      </a:r>
                    </a:p>
                  </a:txBody>
                  <a:tcPr marL="7496" marR="7496" marT="7496"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8696B"/>
                    </a:solidFill>
                  </a:tcPr>
                </a:tc>
                <a:extLst>
                  <a:ext uri="{0D108BD9-81ED-4DB2-BD59-A6C34878D82A}">
                    <a16:rowId xmlns:a16="http://schemas.microsoft.com/office/drawing/2014/main" xmlns="" val="193240920"/>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975630278"/>
              </p:ext>
            </p:extLst>
          </p:nvPr>
        </p:nvGraphicFramePr>
        <p:xfrm>
          <a:off x="1509171" y="3180040"/>
          <a:ext cx="6126480" cy="3246120"/>
        </p:xfrm>
        <a:graphic>
          <a:graphicData uri="http://schemas.openxmlformats.org/drawingml/2006/table">
            <a:tbl>
              <a:tblPr/>
              <a:tblGrid>
                <a:gridCol w="2011680">
                  <a:extLst>
                    <a:ext uri="{9D8B030D-6E8A-4147-A177-3AD203B41FA5}">
                      <a16:colId xmlns:a16="http://schemas.microsoft.com/office/drawing/2014/main" xmlns="" val="2503848038"/>
                    </a:ext>
                  </a:extLst>
                </a:gridCol>
                <a:gridCol w="822960">
                  <a:extLst>
                    <a:ext uri="{9D8B030D-6E8A-4147-A177-3AD203B41FA5}">
                      <a16:colId xmlns:a16="http://schemas.microsoft.com/office/drawing/2014/main" xmlns="" val="3359475552"/>
                    </a:ext>
                  </a:extLst>
                </a:gridCol>
                <a:gridCol w="822960">
                  <a:extLst>
                    <a:ext uri="{9D8B030D-6E8A-4147-A177-3AD203B41FA5}">
                      <a16:colId xmlns:a16="http://schemas.microsoft.com/office/drawing/2014/main" xmlns="" val="2371774931"/>
                    </a:ext>
                  </a:extLst>
                </a:gridCol>
                <a:gridCol w="822960">
                  <a:extLst>
                    <a:ext uri="{9D8B030D-6E8A-4147-A177-3AD203B41FA5}">
                      <a16:colId xmlns:a16="http://schemas.microsoft.com/office/drawing/2014/main" xmlns="" val="2714357109"/>
                    </a:ext>
                  </a:extLst>
                </a:gridCol>
                <a:gridCol w="822960">
                  <a:extLst>
                    <a:ext uri="{9D8B030D-6E8A-4147-A177-3AD203B41FA5}">
                      <a16:colId xmlns:a16="http://schemas.microsoft.com/office/drawing/2014/main" xmlns="" val="2167594309"/>
                    </a:ext>
                  </a:extLst>
                </a:gridCol>
                <a:gridCol w="822960">
                  <a:extLst>
                    <a:ext uri="{9D8B030D-6E8A-4147-A177-3AD203B41FA5}">
                      <a16:colId xmlns:a16="http://schemas.microsoft.com/office/drawing/2014/main" xmlns="" val="2520584200"/>
                    </a:ext>
                  </a:extLst>
                </a:gridCol>
              </a:tblGrid>
              <a:tr h="274320">
                <a:tc>
                  <a:txBody>
                    <a:bodyPr/>
                    <a:lstStyle/>
                    <a:p>
                      <a:pPr algn="l" fontAlgn="ctr"/>
                      <a:endParaRPr lang="en-US" sz="800" b="1" i="0" u="none" strike="noStrike" dirty="0">
                        <a:effectLst/>
                        <a:latin typeface="Gill Sans MT" panose="020B0502020104020203" pitchFamily="34" charset="0"/>
                      </a:endParaRPr>
                    </a:p>
                  </a:txBody>
                  <a:tcPr marL="0" marR="0" marT="0" marB="0" anchor="ctr">
                    <a:lnL>
                      <a:noFill/>
                    </a:lnL>
                    <a:lnR>
                      <a:noFill/>
                    </a:lnR>
                    <a:lnT>
                      <a:noFill/>
                    </a:lnT>
                    <a:lnB>
                      <a:noFill/>
                    </a:lnB>
                  </a:tcPr>
                </a:tc>
                <a:tc>
                  <a:txBody>
                    <a:bodyPr/>
                    <a:lstStyle/>
                    <a:p>
                      <a:pPr algn="ctr" fontAlgn="ctr"/>
                      <a:r>
                        <a:rPr lang="en-US" sz="800" b="1" i="0" u="none" strike="noStrike" dirty="0">
                          <a:effectLst/>
                          <a:latin typeface="Gill Sans MT" panose="020B0502020104020203" pitchFamily="34" charset="0"/>
                        </a:rPr>
                        <a:t>WEIGHT</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40.0%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40.0%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10.0%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10.0%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xmlns="" val="1175305693"/>
                  </a:ext>
                </a:extLst>
              </a:tr>
              <a:tr h="457200">
                <a:tc>
                  <a:txBody>
                    <a:bodyPr/>
                    <a:lstStyle/>
                    <a:p>
                      <a:pPr algn="l" fontAlgn="b"/>
                      <a:endParaRPr lang="en-US" sz="800" b="0" i="0" u="none" strike="noStrike" dirty="0">
                        <a:effectLst/>
                        <a:latin typeface="Gill Sans MT" panose="020B0502020104020203" pitchFamily="34" charset="0"/>
                      </a:endParaRPr>
                    </a:p>
                  </a:txBody>
                  <a:tcPr marL="0" marR="0" marT="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solidFill>
                            <a:srgbClr val="FFFFFF"/>
                          </a:solidFill>
                          <a:effectLst/>
                          <a:latin typeface="Gill Sans MT" panose="020B0502020104020203"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Workforce Demographics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Occupation &amp; Industry Presence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Air Accessibility &amp; Traffic</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Tax Climate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535302554"/>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Phoenix (Tempe)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119.2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123.1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7C47D"/>
                    </a:solidFill>
                  </a:tcPr>
                </a:tc>
                <a:tc>
                  <a:txBody>
                    <a:bodyPr/>
                    <a:lstStyle/>
                    <a:p>
                      <a:pPr algn="ctr" fontAlgn="ctr"/>
                      <a:r>
                        <a:rPr lang="en-US" sz="1000" b="0" i="0" u="none" strike="noStrike" dirty="0">
                          <a:effectLst/>
                          <a:latin typeface="Gill Sans MT" panose="020B0502020104020203" pitchFamily="34" charset="0"/>
                        </a:rPr>
                        <a:t>130.0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95.3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CCA7E"/>
                    </a:solidFill>
                  </a:tcPr>
                </a:tc>
                <a:tc>
                  <a:txBody>
                    <a:bodyPr/>
                    <a:lstStyle/>
                    <a:p>
                      <a:pPr algn="ctr" fontAlgn="ctr"/>
                      <a:r>
                        <a:rPr lang="en-US" sz="1000" b="0" i="0" u="none" strike="noStrike" dirty="0">
                          <a:effectLst/>
                          <a:latin typeface="Gill Sans MT" panose="020B0502020104020203" pitchFamily="34" charset="0"/>
                        </a:rPr>
                        <a:t>84.4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77A"/>
                    </a:solidFill>
                  </a:tcPr>
                </a:tc>
                <a:extLst>
                  <a:ext uri="{0D108BD9-81ED-4DB2-BD59-A6C34878D82A}">
                    <a16:rowId xmlns:a16="http://schemas.microsoft.com/office/drawing/2014/main" xmlns="" val="1813003266"/>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Dallas (Plano)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113.5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1C77D"/>
                    </a:solidFill>
                  </a:tcPr>
                </a:tc>
                <a:tc>
                  <a:txBody>
                    <a:bodyPr/>
                    <a:lstStyle/>
                    <a:p>
                      <a:pPr algn="ctr" fontAlgn="ctr"/>
                      <a:r>
                        <a:rPr lang="en-US" sz="1000" b="0" i="0" u="none" strike="noStrike" dirty="0">
                          <a:effectLst/>
                          <a:latin typeface="Gill Sans MT" panose="020B0502020104020203" pitchFamily="34" charset="0"/>
                        </a:rPr>
                        <a:t>126.2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117.6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6C97E"/>
                    </a:solidFill>
                  </a:tcPr>
                </a:tc>
                <a:tc>
                  <a:txBody>
                    <a:bodyPr/>
                    <a:lstStyle/>
                    <a:p>
                      <a:pPr algn="ctr" fontAlgn="ctr"/>
                      <a:r>
                        <a:rPr lang="en-US" sz="1000" b="0" i="0" u="none" strike="noStrike" dirty="0">
                          <a:effectLst/>
                          <a:latin typeface="Gill Sans MT" panose="020B0502020104020203" pitchFamily="34" charset="0"/>
                        </a:rPr>
                        <a:t>82.4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E683"/>
                    </a:solidFill>
                  </a:tcPr>
                </a:tc>
                <a:tc>
                  <a:txBody>
                    <a:bodyPr/>
                    <a:lstStyle/>
                    <a:p>
                      <a:pPr algn="ctr" fontAlgn="ctr"/>
                      <a:r>
                        <a:rPr lang="en-US" sz="1000" b="0" i="0" u="none" strike="noStrike" dirty="0">
                          <a:effectLst/>
                          <a:latin typeface="Gill Sans MT" panose="020B0502020104020203" pitchFamily="34" charset="0"/>
                        </a:rPr>
                        <a:t>77.9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A77"/>
                    </a:solidFill>
                  </a:tcPr>
                </a:tc>
                <a:extLst>
                  <a:ext uri="{0D108BD9-81ED-4DB2-BD59-A6C34878D82A}">
                    <a16:rowId xmlns:a16="http://schemas.microsoft.com/office/drawing/2014/main" xmlns="" val="1917269713"/>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Denver (Downtown)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108.5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BCE7F"/>
                    </a:solidFill>
                  </a:tcPr>
                </a:tc>
                <a:tc>
                  <a:txBody>
                    <a:bodyPr/>
                    <a:lstStyle/>
                    <a:p>
                      <a:pPr algn="ctr" fontAlgn="ctr"/>
                      <a:r>
                        <a:rPr lang="en-US" sz="1000" b="0" i="0" u="none" strike="noStrike" dirty="0">
                          <a:effectLst/>
                          <a:latin typeface="Gill Sans MT" panose="020B0502020104020203" pitchFamily="34" charset="0"/>
                        </a:rPr>
                        <a:t>124.6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EC17C"/>
                    </a:solidFill>
                  </a:tcPr>
                </a:tc>
                <a:tc>
                  <a:txBody>
                    <a:bodyPr/>
                    <a:lstStyle/>
                    <a:p>
                      <a:pPr algn="ctr" fontAlgn="ctr"/>
                      <a:r>
                        <a:rPr lang="en-US" sz="1000" b="0" i="0" u="none" strike="noStrike" dirty="0">
                          <a:effectLst/>
                          <a:latin typeface="Gill Sans MT" panose="020B0502020104020203" pitchFamily="34" charset="0"/>
                        </a:rPr>
                        <a:t>110.2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BCE7F"/>
                    </a:solidFill>
                  </a:tcPr>
                </a:tc>
                <a:tc>
                  <a:txBody>
                    <a:bodyPr/>
                    <a:lstStyle/>
                    <a:p>
                      <a:pPr algn="ctr" fontAlgn="ctr"/>
                      <a:r>
                        <a:rPr lang="en-US" sz="1000" b="0" i="0" u="none" strike="noStrike" dirty="0">
                          <a:effectLst/>
                          <a:latin typeface="Gill Sans MT" panose="020B0502020104020203" pitchFamily="34" charset="0"/>
                        </a:rPr>
                        <a:t>65.0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676"/>
                    </a:solidFill>
                  </a:tcPr>
                </a:tc>
                <a:tc>
                  <a:txBody>
                    <a:bodyPr/>
                    <a:lstStyle/>
                    <a:p>
                      <a:pPr algn="ctr" fontAlgn="ctr"/>
                      <a:r>
                        <a:rPr lang="en-US" sz="1000" b="0" i="0" u="none" strike="noStrike" dirty="0">
                          <a:effectLst/>
                          <a:latin typeface="Gill Sans MT" panose="020B0502020104020203" pitchFamily="34" charset="0"/>
                        </a:rPr>
                        <a:t>81.2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078"/>
                    </a:solidFill>
                  </a:tcPr>
                </a:tc>
                <a:extLst>
                  <a:ext uri="{0D108BD9-81ED-4DB2-BD59-A6C34878D82A}">
                    <a16:rowId xmlns:a16="http://schemas.microsoft.com/office/drawing/2014/main" xmlns="" val="2608603070"/>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Atlanta (Sandy Springs)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98.5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EDD82"/>
                    </a:solidFill>
                  </a:tcPr>
                </a:tc>
                <a:tc>
                  <a:txBody>
                    <a:bodyPr/>
                    <a:lstStyle/>
                    <a:p>
                      <a:pPr algn="ctr" fontAlgn="ctr"/>
                      <a:r>
                        <a:rPr lang="en-US" sz="1000" b="0" i="0" u="none" strike="noStrike" dirty="0">
                          <a:effectLst/>
                          <a:latin typeface="Gill Sans MT" panose="020B0502020104020203" pitchFamily="34" charset="0"/>
                        </a:rPr>
                        <a:t>123.5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5C37C"/>
                    </a:solidFill>
                  </a:tcPr>
                </a:tc>
                <a:tc>
                  <a:txBody>
                    <a:bodyPr/>
                    <a:lstStyle/>
                    <a:p>
                      <a:pPr algn="ctr" fontAlgn="ctr"/>
                      <a:r>
                        <a:rPr lang="en-US" sz="1000" b="0" i="0" u="none" strike="noStrike" dirty="0">
                          <a:effectLst/>
                          <a:latin typeface="Gill Sans MT" panose="020B0502020104020203" pitchFamily="34" charset="0"/>
                        </a:rPr>
                        <a:t>89.8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4DF82"/>
                    </a:solidFill>
                  </a:tcPr>
                </a:tc>
                <a:tc>
                  <a:txBody>
                    <a:bodyPr/>
                    <a:lstStyle/>
                    <a:p>
                      <a:pPr algn="ctr" fontAlgn="ctr"/>
                      <a:r>
                        <a:rPr lang="en-US" sz="1000" b="0" i="0" u="none" strike="noStrike" dirty="0">
                          <a:effectLst/>
                          <a:latin typeface="Gill Sans MT" panose="020B0502020104020203" pitchFamily="34" charset="0"/>
                        </a:rPr>
                        <a:t>76.6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C81"/>
                    </a:solidFill>
                  </a:tcPr>
                </a:tc>
                <a:tc>
                  <a:txBody>
                    <a:bodyPr/>
                    <a:lstStyle/>
                    <a:p>
                      <a:pPr algn="ctr" fontAlgn="ctr"/>
                      <a:r>
                        <a:rPr lang="en-US" sz="1000" b="0" i="0" u="none" strike="noStrike" dirty="0">
                          <a:effectLst/>
                          <a:latin typeface="Gill Sans MT" panose="020B0502020104020203" pitchFamily="34" charset="0"/>
                        </a:rPr>
                        <a:t>55.5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7E6F"/>
                    </a:solidFill>
                  </a:tcPr>
                </a:tc>
                <a:extLst>
                  <a:ext uri="{0D108BD9-81ED-4DB2-BD59-A6C34878D82A}">
                    <a16:rowId xmlns:a16="http://schemas.microsoft.com/office/drawing/2014/main" xmlns="" val="3656939089"/>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Charlotte (Uptown)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90.5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E984"/>
                    </a:solidFill>
                  </a:tcPr>
                </a:tc>
                <a:tc>
                  <a:txBody>
                    <a:bodyPr/>
                    <a:lstStyle/>
                    <a:p>
                      <a:pPr algn="ctr" fontAlgn="ctr"/>
                      <a:r>
                        <a:rPr lang="en-US" sz="1000" b="0" i="0" u="none" strike="noStrike" dirty="0">
                          <a:effectLst/>
                          <a:latin typeface="Gill Sans MT" panose="020B0502020104020203" pitchFamily="34" charset="0"/>
                        </a:rPr>
                        <a:t>109.6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DDD82"/>
                    </a:solidFill>
                  </a:tcPr>
                </a:tc>
                <a:tc>
                  <a:txBody>
                    <a:bodyPr/>
                    <a:lstStyle/>
                    <a:p>
                      <a:pPr algn="ctr" fontAlgn="ctr"/>
                      <a:r>
                        <a:rPr lang="en-US" sz="1000" b="0" i="0" u="none" strike="noStrike" dirty="0">
                          <a:effectLst/>
                          <a:latin typeface="Gill Sans MT" panose="020B0502020104020203" pitchFamily="34" charset="0"/>
                        </a:rPr>
                        <a:t>67.3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E7B"/>
                    </a:solidFill>
                  </a:tcPr>
                </a:tc>
                <a:tc>
                  <a:txBody>
                    <a:bodyPr/>
                    <a:lstStyle/>
                    <a:p>
                      <a:pPr algn="ctr" fontAlgn="ctr"/>
                      <a:r>
                        <a:rPr lang="en-US" sz="1000" b="0" i="0" u="none" strike="noStrike" dirty="0">
                          <a:effectLst/>
                          <a:latin typeface="Gill Sans MT" panose="020B0502020104020203" pitchFamily="34" charset="0"/>
                        </a:rPr>
                        <a:t>90.6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ED480"/>
                    </a:solidFill>
                  </a:tcPr>
                </a:tc>
                <a:tc>
                  <a:txBody>
                    <a:bodyPr/>
                    <a:lstStyle/>
                    <a:p>
                      <a:pPr algn="ctr" fontAlgn="ctr"/>
                      <a:r>
                        <a:rPr lang="en-US" sz="1000" b="0" i="0" u="none" strike="noStrike" dirty="0">
                          <a:effectLst/>
                          <a:latin typeface="Gill Sans MT" panose="020B0502020104020203" pitchFamily="34" charset="0"/>
                        </a:rPr>
                        <a:t>106.3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182"/>
                    </a:solidFill>
                  </a:tcPr>
                </a:tc>
                <a:extLst>
                  <a:ext uri="{0D108BD9-81ED-4DB2-BD59-A6C34878D82A}">
                    <a16:rowId xmlns:a16="http://schemas.microsoft.com/office/drawing/2014/main" xmlns="" val="2990127363"/>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Miami  (Fort Lauderdale)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89.1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97.3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F81"/>
                    </a:solidFill>
                  </a:tcPr>
                </a:tc>
                <a:tc>
                  <a:txBody>
                    <a:bodyPr/>
                    <a:lstStyle/>
                    <a:p>
                      <a:pPr algn="ctr" fontAlgn="ctr"/>
                      <a:r>
                        <a:rPr lang="en-US" sz="1000" b="0" i="0" u="none" strike="noStrike" dirty="0">
                          <a:effectLst/>
                          <a:latin typeface="Gill Sans MT" panose="020B0502020104020203" pitchFamily="34" charset="0"/>
                        </a:rPr>
                        <a:t>71.4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980"/>
                    </a:solidFill>
                  </a:tcPr>
                </a:tc>
                <a:tc>
                  <a:txBody>
                    <a:bodyPr/>
                    <a:lstStyle/>
                    <a:p>
                      <a:pPr algn="ctr" fontAlgn="ctr"/>
                      <a:r>
                        <a:rPr lang="en-US" sz="1000" b="0" i="0" u="none" strike="noStrike" dirty="0">
                          <a:effectLst/>
                          <a:latin typeface="Gill Sans MT" panose="020B0502020104020203" pitchFamily="34" charset="0"/>
                        </a:rPr>
                        <a:t>100.8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2825639574"/>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Orlando (Downtown)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88.9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A83"/>
                    </a:solidFill>
                  </a:tcPr>
                </a:tc>
                <a:tc>
                  <a:txBody>
                    <a:bodyPr/>
                    <a:lstStyle/>
                    <a:p>
                      <a:pPr algn="ctr" fontAlgn="ctr"/>
                      <a:r>
                        <a:rPr lang="en-US" sz="1000" b="0" i="0" u="none" strike="noStrike" dirty="0">
                          <a:effectLst/>
                          <a:latin typeface="Gill Sans MT" panose="020B0502020104020203" pitchFamily="34" charset="0"/>
                        </a:rPr>
                        <a:t>106.0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4E383"/>
                    </a:solidFill>
                  </a:tcPr>
                </a:tc>
                <a:tc>
                  <a:txBody>
                    <a:bodyPr/>
                    <a:lstStyle/>
                    <a:p>
                      <a:pPr algn="ctr" fontAlgn="ctr"/>
                      <a:r>
                        <a:rPr lang="en-US" sz="1000" b="0" i="0" u="none" strike="noStrike" dirty="0">
                          <a:effectLst/>
                          <a:latin typeface="Gill Sans MT" panose="020B0502020104020203" pitchFamily="34" charset="0"/>
                        </a:rPr>
                        <a:t>69.0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97D"/>
                    </a:solidFill>
                  </a:tcPr>
                </a:tc>
                <a:tc>
                  <a:txBody>
                    <a:bodyPr/>
                    <a:lstStyle/>
                    <a:p>
                      <a:pPr algn="ctr" fontAlgn="ctr"/>
                      <a:r>
                        <a:rPr lang="en-US" sz="1000" b="0" i="0" u="none" strike="noStrike" dirty="0">
                          <a:effectLst/>
                          <a:latin typeface="Gill Sans MT" panose="020B0502020104020203" pitchFamily="34" charset="0"/>
                        </a:rPr>
                        <a:t>72.7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A7D"/>
                    </a:solidFill>
                  </a:tcPr>
                </a:tc>
                <a:tc>
                  <a:txBody>
                    <a:bodyPr/>
                    <a:lstStyle/>
                    <a:p>
                      <a:pPr algn="ctr" fontAlgn="ctr"/>
                      <a:r>
                        <a:rPr lang="en-US" sz="1000" b="0" i="0" u="none" strike="noStrike" dirty="0">
                          <a:effectLst/>
                          <a:latin typeface="Gill Sans MT" panose="020B0502020104020203" pitchFamily="34" charset="0"/>
                        </a:rPr>
                        <a:t>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3534738531"/>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Tampa (Downtown)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200" b="1" i="0" u="none" strike="noStrike" dirty="0">
                          <a:effectLst/>
                          <a:latin typeface="Gill Sans MT" panose="020B0502020104020203" pitchFamily="34" charset="0"/>
                        </a:rPr>
                        <a:t>81.0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77D"/>
                    </a:solidFill>
                  </a:tcPr>
                </a:tc>
                <a:tc>
                  <a:txBody>
                    <a:bodyPr/>
                    <a:lstStyle/>
                    <a:p>
                      <a:pPr algn="ctr" fontAlgn="ctr"/>
                      <a:r>
                        <a:rPr lang="en-US" sz="1000" b="0" i="0" u="none" strike="noStrike" dirty="0">
                          <a:effectLst/>
                          <a:latin typeface="Gill Sans MT" panose="020B0502020104020203" pitchFamily="34" charset="0"/>
                        </a:rPr>
                        <a:t>82.1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87A"/>
                    </a:solidFill>
                  </a:tcPr>
                </a:tc>
                <a:tc>
                  <a:txBody>
                    <a:bodyPr/>
                    <a:lstStyle/>
                    <a:p>
                      <a:pPr algn="ctr" fontAlgn="ctr"/>
                      <a:r>
                        <a:rPr lang="en-US" sz="1000" b="0" i="0" u="none" strike="noStrike" dirty="0">
                          <a:effectLst/>
                          <a:latin typeface="Gill Sans MT" panose="020B0502020104020203" pitchFamily="34" charset="0"/>
                        </a:rPr>
                        <a:t>69.0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97D"/>
                    </a:solidFill>
                  </a:tcPr>
                </a:tc>
                <a:tc>
                  <a:txBody>
                    <a:bodyPr/>
                    <a:lstStyle/>
                    <a:p>
                      <a:pPr algn="ctr" fontAlgn="ctr"/>
                      <a:r>
                        <a:rPr lang="en-US" sz="1000" b="0" i="0" u="none" strike="noStrike" dirty="0">
                          <a:effectLst/>
                          <a:latin typeface="Gill Sans MT" panose="020B0502020104020203" pitchFamily="34" charset="0"/>
                        </a:rPr>
                        <a:t>90.4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0D580"/>
                    </a:solidFill>
                  </a:tcPr>
                </a:tc>
                <a:tc>
                  <a:txBody>
                    <a:bodyPr/>
                    <a:lstStyle/>
                    <a:p>
                      <a:pPr algn="ctr" fontAlgn="ctr"/>
                      <a:r>
                        <a:rPr lang="en-US" sz="1000" b="0" i="0" u="none" strike="noStrike" dirty="0">
                          <a:effectLst/>
                          <a:latin typeface="Gill Sans MT" panose="020B0502020104020203" pitchFamily="34" charset="0"/>
                        </a:rPr>
                        <a:t>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2242131693"/>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PINELLAS (CARILLON)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200" b="1" i="0" u="none" strike="noStrike" dirty="0">
                          <a:effectLst/>
                          <a:latin typeface="Gill Sans MT" panose="020B0502020104020203" pitchFamily="34" charset="0"/>
                        </a:rPr>
                        <a:t>79.4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C07B"/>
                    </a:solidFill>
                  </a:tcPr>
                </a:tc>
                <a:tc>
                  <a:txBody>
                    <a:bodyPr/>
                    <a:lstStyle/>
                    <a:p>
                      <a:pPr algn="ctr" fontAlgn="ctr"/>
                      <a:r>
                        <a:rPr lang="en-US" sz="1000" b="0" i="0" u="none" strike="noStrike" dirty="0">
                          <a:effectLst/>
                          <a:latin typeface="Gill Sans MT" panose="020B0502020104020203" pitchFamily="34" charset="0"/>
                        </a:rPr>
                        <a:t>75.8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877"/>
                    </a:solidFill>
                  </a:tcPr>
                </a:tc>
                <a:tc>
                  <a:txBody>
                    <a:bodyPr/>
                    <a:lstStyle/>
                    <a:p>
                      <a:pPr algn="ctr" fontAlgn="ctr"/>
                      <a:r>
                        <a:rPr lang="en-US" sz="1000" b="0" i="0" u="none" strike="noStrike" dirty="0">
                          <a:effectLst/>
                          <a:latin typeface="Gill Sans MT" panose="020B0502020104020203" pitchFamily="34" charset="0"/>
                        </a:rPr>
                        <a:t>73.1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382"/>
                    </a:solidFill>
                  </a:tcPr>
                </a:tc>
                <a:tc>
                  <a:txBody>
                    <a:bodyPr/>
                    <a:lstStyle/>
                    <a:p>
                      <a:pPr algn="ctr" fontAlgn="ctr"/>
                      <a:r>
                        <a:rPr lang="en-US" sz="1000" b="0" i="0" u="none" strike="noStrike" dirty="0">
                          <a:effectLst/>
                          <a:latin typeface="Gill Sans MT" panose="020B0502020104020203" pitchFamily="34" charset="0"/>
                        </a:rPr>
                        <a:t>82.9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483"/>
                    </a:solidFill>
                  </a:tcPr>
                </a:tc>
                <a:tc>
                  <a:txBody>
                    <a:bodyPr/>
                    <a:lstStyle/>
                    <a:p>
                      <a:pPr algn="ctr" fontAlgn="ctr"/>
                      <a:r>
                        <a:rPr lang="en-US" sz="1000" b="0" i="0" u="none" strike="noStrike" dirty="0">
                          <a:effectLst/>
                          <a:latin typeface="Gill Sans MT" panose="020B0502020104020203" pitchFamily="34" charset="0"/>
                        </a:rPr>
                        <a:t>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3126905697"/>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PINELLAS (DOWNTOWN)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200" b="1" i="0" u="none" strike="noStrike" dirty="0">
                          <a:effectLst/>
                          <a:latin typeface="Gill Sans MT" panose="020B0502020104020203" pitchFamily="34" charset="0"/>
                        </a:rPr>
                        <a:t>76.5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279"/>
                    </a:solidFill>
                  </a:tcPr>
                </a:tc>
                <a:tc>
                  <a:txBody>
                    <a:bodyPr/>
                    <a:lstStyle/>
                    <a:p>
                      <a:pPr algn="ctr" fontAlgn="ctr"/>
                      <a:r>
                        <a:rPr lang="en-US" sz="1000" b="0" i="0" u="none" strike="noStrike" dirty="0">
                          <a:effectLst/>
                          <a:latin typeface="Gill Sans MT" panose="020B0502020104020203" pitchFamily="34" charset="0"/>
                        </a:rPr>
                        <a:t>67.8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373"/>
                    </a:solidFill>
                  </a:tcPr>
                </a:tc>
                <a:tc>
                  <a:txBody>
                    <a:bodyPr/>
                    <a:lstStyle/>
                    <a:p>
                      <a:pPr algn="ctr" fontAlgn="ctr"/>
                      <a:r>
                        <a:rPr lang="en-US" sz="1000" b="0" i="0" u="none" strike="noStrike" dirty="0">
                          <a:effectLst/>
                          <a:latin typeface="Gill Sans MT" panose="020B0502020104020203" pitchFamily="34" charset="0"/>
                        </a:rPr>
                        <a:t>75.6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A84"/>
                    </a:solidFill>
                  </a:tcPr>
                </a:tc>
                <a:tc>
                  <a:txBody>
                    <a:bodyPr/>
                    <a:lstStyle/>
                    <a:p>
                      <a:pPr algn="ctr" fontAlgn="ctr"/>
                      <a:r>
                        <a:rPr lang="en-US" sz="1000" b="0" i="0" u="none" strike="noStrike" dirty="0">
                          <a:effectLst/>
                          <a:latin typeface="Gill Sans MT" panose="020B0502020104020203" pitchFamily="34" charset="0"/>
                        </a:rPr>
                        <a:t>75.8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980"/>
                    </a:solidFill>
                  </a:tcPr>
                </a:tc>
                <a:tc>
                  <a:txBody>
                    <a:bodyPr/>
                    <a:lstStyle/>
                    <a:p>
                      <a:pPr algn="ctr" fontAlgn="ctr"/>
                      <a:r>
                        <a:rPr lang="en-US" sz="1000" b="0" i="0" u="none" strike="noStrike" dirty="0">
                          <a:effectLst/>
                          <a:latin typeface="Gill Sans MT" panose="020B0502020104020203" pitchFamily="34" charset="0"/>
                        </a:rPr>
                        <a:t>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2370153843"/>
                  </a:ext>
                </a:extLst>
              </a:tr>
              <a:tr h="228600">
                <a:tc>
                  <a:txBody>
                    <a:bodyPr/>
                    <a:lstStyle/>
                    <a:p>
                      <a:pPr algn="l" fontAlgn="ctr"/>
                      <a:r>
                        <a:rPr lang="en-US" sz="900" b="1" i="0" u="none" strike="noStrike" dirty="0">
                          <a:solidFill>
                            <a:srgbClr val="FFFFFF"/>
                          </a:solidFill>
                          <a:effectLst/>
                          <a:latin typeface="Gill Sans MT" panose="020B0502020104020203" pitchFamily="34" charset="0"/>
                        </a:rPr>
                        <a:t> PINELLAS (NORTH COUNTY)</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200" b="1" i="0" u="none" strike="noStrike" dirty="0">
                          <a:effectLst/>
                          <a:latin typeface="Gill Sans MT" panose="020B0502020104020203" pitchFamily="34" charset="0"/>
                        </a:rPr>
                        <a:t>75.1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C77"/>
                    </a:solidFill>
                  </a:tcPr>
                </a:tc>
                <a:tc>
                  <a:txBody>
                    <a:bodyPr/>
                    <a:lstStyle/>
                    <a:p>
                      <a:pPr algn="ctr" fontAlgn="ctr"/>
                      <a:r>
                        <a:rPr lang="en-US" sz="1000" b="0" i="0" u="none" strike="noStrike" dirty="0">
                          <a:effectLst/>
                          <a:latin typeface="Gill Sans MT" panose="020B0502020104020203" pitchFamily="34" charset="0"/>
                        </a:rPr>
                        <a:t>64.1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8A71"/>
                    </a:solidFill>
                  </a:tcPr>
                </a:tc>
                <a:tc>
                  <a:txBody>
                    <a:bodyPr/>
                    <a:lstStyle/>
                    <a:p>
                      <a:pPr algn="ctr" fontAlgn="ctr"/>
                      <a:r>
                        <a:rPr lang="en-US" sz="1000" b="0" i="0" u="none" strike="noStrike" dirty="0">
                          <a:effectLst/>
                          <a:latin typeface="Gill Sans MT" panose="020B0502020104020203" pitchFamily="34" charset="0"/>
                        </a:rPr>
                        <a:t>75.4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EB84"/>
                    </a:solidFill>
                  </a:tcPr>
                </a:tc>
                <a:tc>
                  <a:txBody>
                    <a:bodyPr/>
                    <a:lstStyle/>
                    <a:p>
                      <a:pPr algn="ctr" fontAlgn="ctr"/>
                      <a:r>
                        <a:rPr lang="en-US" sz="1000" b="0" i="0" u="none" strike="noStrike" dirty="0">
                          <a:effectLst/>
                          <a:latin typeface="Gill Sans MT" panose="020B0502020104020203" pitchFamily="34" charset="0"/>
                        </a:rPr>
                        <a:t>76.8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D81"/>
                    </a:solidFill>
                  </a:tcPr>
                </a:tc>
                <a:tc>
                  <a:txBody>
                    <a:bodyPr/>
                    <a:lstStyle/>
                    <a:p>
                      <a:pPr algn="ctr" fontAlgn="ctr"/>
                      <a:r>
                        <a:rPr lang="en-US" sz="1000" b="0" i="0" u="none" strike="noStrike" dirty="0">
                          <a:effectLst/>
                          <a:latin typeface="Gill Sans MT" panose="020B0502020104020203" pitchFamily="34" charset="0"/>
                        </a:rPr>
                        <a:t>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312751701"/>
                  </a:ext>
                </a:extLst>
              </a:tr>
            </a:tbl>
          </a:graphicData>
        </a:graphic>
      </p:graphicFrame>
    </p:spTree>
    <p:extLst>
      <p:ext uri="{BB962C8B-B14F-4D97-AF65-F5344CB8AC3E}">
        <p14:creationId xmlns:p14="http://schemas.microsoft.com/office/powerpoint/2010/main" val="356403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ADVANCED MANUFACTURING</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RESULTS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23</a:t>
            </a:fld>
            <a:endParaRPr lang="en-US" dirty="0">
              <a:solidFill>
                <a:srgbClr val="005596"/>
              </a:solidFill>
            </a:endParaRPr>
          </a:p>
        </p:txBody>
      </p:sp>
      <p:cxnSp>
        <p:nvCxnSpPr>
          <p:cNvPr id="11" name="Straight Connector 10"/>
          <p:cNvCxnSpPr/>
          <p:nvPr/>
        </p:nvCxnSpPr>
        <p:spPr>
          <a:xfrm>
            <a:off x="211525" y="2971800"/>
            <a:ext cx="8480520" cy="0"/>
          </a:xfrm>
          <a:prstGeom prst="line">
            <a:avLst/>
          </a:prstGeom>
          <a:ln w="28575">
            <a:solidFill>
              <a:srgbClr val="005596"/>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6199" y="1157294"/>
            <a:ext cx="4015295"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10-YEAR OPERATING COST ESTIMATE</a:t>
            </a:r>
          </a:p>
        </p:txBody>
      </p:sp>
      <p:sp>
        <p:nvSpPr>
          <p:cNvPr id="15" name="TextBox 14"/>
          <p:cNvSpPr txBox="1"/>
          <p:nvPr/>
        </p:nvSpPr>
        <p:spPr>
          <a:xfrm>
            <a:off x="76200" y="3197423"/>
            <a:ext cx="4015295" cy="307777"/>
          </a:xfrm>
          <a:prstGeom prst="rect">
            <a:avLst/>
          </a:prstGeom>
          <a:noFill/>
        </p:spPr>
        <p:txBody>
          <a:bodyPr wrap="square" rtlCol="0">
            <a:spAutoFit/>
          </a:bodyPr>
          <a:lstStyle/>
          <a:p>
            <a:pPr marL="0" lvl="1">
              <a:buClr>
                <a:srgbClr val="003479"/>
              </a:buClr>
              <a:buSzPct val="100000"/>
            </a:pPr>
            <a:r>
              <a:rPr lang="en-US" sz="1400" b="1" dirty="0">
                <a:latin typeface="Gill Sans MT" panose="020B0502020104020203" pitchFamily="34" charset="0"/>
              </a:rPr>
              <a:t>QUALITATIVE ANALYSIS</a:t>
            </a:r>
          </a:p>
        </p:txBody>
      </p:sp>
      <p:grpSp>
        <p:nvGrpSpPr>
          <p:cNvPr id="16" name="Group 15"/>
          <p:cNvGrpSpPr/>
          <p:nvPr/>
        </p:nvGrpSpPr>
        <p:grpSpPr>
          <a:xfrm>
            <a:off x="1783815" y="2541392"/>
            <a:ext cx="7028992" cy="246221"/>
            <a:chOff x="1313948" y="1618566"/>
            <a:chExt cx="7390333" cy="246221"/>
          </a:xfrm>
        </p:grpSpPr>
        <p:cxnSp>
          <p:nvCxnSpPr>
            <p:cNvPr id="17" name="Straight Arrow Connector 16"/>
            <p:cNvCxnSpPr/>
            <p:nvPr/>
          </p:nvCxnSpPr>
          <p:spPr>
            <a:xfrm>
              <a:off x="2355011" y="1733050"/>
              <a:ext cx="5253487" cy="17253"/>
            </a:xfrm>
            <a:prstGeom prst="straightConnector1">
              <a:avLst/>
            </a:prstGeom>
            <a:ln w="50800">
              <a:gradFill>
                <a:gsLst>
                  <a:gs pos="0">
                    <a:srgbClr val="00B050"/>
                  </a:gs>
                  <a:gs pos="100000">
                    <a:srgbClr val="FF0000"/>
                  </a:gs>
                </a:gsLst>
                <a:lin ang="0" scaled="0"/>
              </a:gra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313948" y="1618566"/>
              <a:ext cx="1010213" cy="246221"/>
            </a:xfrm>
            <a:prstGeom prst="rect">
              <a:avLst/>
            </a:prstGeom>
            <a:noFill/>
          </p:spPr>
          <p:txBody>
            <a:bodyPr wrap="none" rtlCol="0">
              <a:spAutoFit/>
            </a:bodyPr>
            <a:lstStyle/>
            <a:p>
              <a:r>
                <a:rPr lang="en-US" sz="1000" b="1" i="1" dirty="0">
                  <a:solidFill>
                    <a:srgbClr val="003366"/>
                  </a:solidFill>
                  <a:latin typeface="Gill Sans MT" panose="020B0502020104020203" pitchFamily="34" charset="0"/>
                </a:rPr>
                <a:t>Less Expensive</a:t>
              </a:r>
            </a:p>
          </p:txBody>
        </p:sp>
        <p:sp>
          <p:nvSpPr>
            <p:cNvPr id="19" name="TextBox 18"/>
            <p:cNvSpPr txBox="1"/>
            <p:nvPr/>
          </p:nvSpPr>
          <p:spPr>
            <a:xfrm>
              <a:off x="7617124" y="1618566"/>
              <a:ext cx="1087157" cy="246221"/>
            </a:xfrm>
            <a:prstGeom prst="rect">
              <a:avLst/>
            </a:prstGeom>
            <a:noFill/>
          </p:spPr>
          <p:txBody>
            <a:bodyPr wrap="none" rtlCol="0">
              <a:spAutoFit/>
            </a:bodyPr>
            <a:lstStyle/>
            <a:p>
              <a:r>
                <a:rPr lang="en-US" sz="1000" b="1" i="1" dirty="0">
                  <a:solidFill>
                    <a:srgbClr val="003366"/>
                  </a:solidFill>
                  <a:latin typeface="Gill Sans MT" panose="020B0502020104020203" pitchFamily="34" charset="0"/>
                </a:rPr>
                <a:t>More Expensive</a:t>
              </a:r>
            </a:p>
          </p:txBody>
        </p:sp>
      </p:grpSp>
      <p:pic>
        <p:nvPicPr>
          <p:cNvPr id="23" name="Picture 4" descr="Image result for advanced manufactur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52" r="5319"/>
          <a:stretch/>
        </p:blipFill>
        <p:spPr bwMode="auto">
          <a:xfrm>
            <a:off x="7793441" y="430405"/>
            <a:ext cx="1112006" cy="5029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graphicFrame>
        <p:nvGraphicFramePr>
          <p:cNvPr id="24" name="Table 23"/>
          <p:cNvGraphicFramePr>
            <a:graphicFrameLocks noGrp="1"/>
          </p:cNvGraphicFramePr>
          <p:nvPr>
            <p:extLst>
              <p:ext uri="{D42A27DB-BD31-4B8C-83A1-F6EECF244321}">
                <p14:modId xmlns:p14="http://schemas.microsoft.com/office/powerpoint/2010/main" val="3962517028"/>
              </p:ext>
            </p:extLst>
          </p:nvPr>
        </p:nvGraphicFramePr>
        <p:xfrm>
          <a:off x="211525" y="1546031"/>
          <a:ext cx="8693924" cy="914400"/>
        </p:xfrm>
        <a:graphic>
          <a:graphicData uri="http://schemas.openxmlformats.org/drawingml/2006/table">
            <a:tbl>
              <a:tblPr/>
              <a:tblGrid>
                <a:gridCol w="1738784">
                  <a:extLst>
                    <a:ext uri="{9D8B030D-6E8A-4147-A177-3AD203B41FA5}">
                      <a16:colId xmlns:a16="http://schemas.microsoft.com/office/drawing/2014/main" xmlns="" val="462287137"/>
                    </a:ext>
                  </a:extLst>
                </a:gridCol>
                <a:gridCol w="695514">
                  <a:extLst>
                    <a:ext uri="{9D8B030D-6E8A-4147-A177-3AD203B41FA5}">
                      <a16:colId xmlns:a16="http://schemas.microsoft.com/office/drawing/2014/main" xmlns="" val="2053570992"/>
                    </a:ext>
                  </a:extLst>
                </a:gridCol>
                <a:gridCol w="695514">
                  <a:extLst>
                    <a:ext uri="{9D8B030D-6E8A-4147-A177-3AD203B41FA5}">
                      <a16:colId xmlns:a16="http://schemas.microsoft.com/office/drawing/2014/main" xmlns="" val="2585084649"/>
                    </a:ext>
                  </a:extLst>
                </a:gridCol>
                <a:gridCol w="695514">
                  <a:extLst>
                    <a:ext uri="{9D8B030D-6E8A-4147-A177-3AD203B41FA5}">
                      <a16:colId xmlns:a16="http://schemas.microsoft.com/office/drawing/2014/main" xmlns="" val="496422386"/>
                    </a:ext>
                  </a:extLst>
                </a:gridCol>
                <a:gridCol w="695514">
                  <a:extLst>
                    <a:ext uri="{9D8B030D-6E8A-4147-A177-3AD203B41FA5}">
                      <a16:colId xmlns:a16="http://schemas.microsoft.com/office/drawing/2014/main" xmlns="" val="3012539636"/>
                    </a:ext>
                  </a:extLst>
                </a:gridCol>
                <a:gridCol w="695514">
                  <a:extLst>
                    <a:ext uri="{9D8B030D-6E8A-4147-A177-3AD203B41FA5}">
                      <a16:colId xmlns:a16="http://schemas.microsoft.com/office/drawing/2014/main" xmlns="" val="1215170763"/>
                    </a:ext>
                  </a:extLst>
                </a:gridCol>
                <a:gridCol w="695514">
                  <a:extLst>
                    <a:ext uri="{9D8B030D-6E8A-4147-A177-3AD203B41FA5}">
                      <a16:colId xmlns:a16="http://schemas.microsoft.com/office/drawing/2014/main" xmlns="" val="1955713491"/>
                    </a:ext>
                  </a:extLst>
                </a:gridCol>
                <a:gridCol w="695514">
                  <a:extLst>
                    <a:ext uri="{9D8B030D-6E8A-4147-A177-3AD203B41FA5}">
                      <a16:colId xmlns:a16="http://schemas.microsoft.com/office/drawing/2014/main" xmlns="" val="4202729274"/>
                    </a:ext>
                  </a:extLst>
                </a:gridCol>
                <a:gridCol w="695514">
                  <a:extLst>
                    <a:ext uri="{9D8B030D-6E8A-4147-A177-3AD203B41FA5}">
                      <a16:colId xmlns:a16="http://schemas.microsoft.com/office/drawing/2014/main" xmlns="" val="2981273443"/>
                    </a:ext>
                  </a:extLst>
                </a:gridCol>
                <a:gridCol w="695514">
                  <a:extLst>
                    <a:ext uri="{9D8B030D-6E8A-4147-A177-3AD203B41FA5}">
                      <a16:colId xmlns:a16="http://schemas.microsoft.com/office/drawing/2014/main" xmlns="" val="2740868846"/>
                    </a:ext>
                  </a:extLst>
                </a:gridCol>
                <a:gridCol w="695514">
                  <a:extLst>
                    <a:ext uri="{9D8B030D-6E8A-4147-A177-3AD203B41FA5}">
                      <a16:colId xmlns:a16="http://schemas.microsoft.com/office/drawing/2014/main" xmlns="" val="581270694"/>
                    </a:ext>
                  </a:extLst>
                </a:gridCol>
              </a:tblGrid>
              <a:tr h="457200">
                <a:tc>
                  <a:txBody>
                    <a:bodyPr/>
                    <a:lstStyle/>
                    <a:p>
                      <a:pPr algn="l" fontAlgn="ctr"/>
                      <a:r>
                        <a:rPr lang="en-US" sz="800" b="1" i="0" u="none" strike="noStrike" dirty="0">
                          <a:solidFill>
                            <a:srgbClr val="FFFFFF"/>
                          </a:solidFill>
                          <a:effectLst/>
                          <a:latin typeface="Gill Sans MT" panose="020B0502020104020203" pitchFamily="34" charset="0"/>
                        </a:rPr>
                        <a:t> </a:t>
                      </a:r>
                    </a:p>
                  </a:txBody>
                  <a:tcPr marL="0" marR="0" marT="0" marB="0" anchor="ctr">
                    <a:lnL>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1" i="0" u="none" strike="noStrike" dirty="0">
                          <a:solidFill>
                            <a:srgbClr val="FFFFFF"/>
                          </a:solidFill>
                          <a:effectLst/>
                          <a:latin typeface="Gill Sans MT" panose="020B0502020104020203" pitchFamily="34" charset="0"/>
                        </a:rPr>
                        <a:t>Lexington, </a:t>
                      </a:r>
                    </a:p>
                    <a:p>
                      <a:pPr algn="ctr" fontAlgn="ctr"/>
                      <a:r>
                        <a:rPr lang="en-US" sz="800" b="1" i="0" u="none" strike="noStrike" dirty="0">
                          <a:solidFill>
                            <a:srgbClr val="FFFFFF"/>
                          </a:solidFill>
                          <a:effectLst/>
                          <a:latin typeface="Gill Sans MT" panose="020B0502020104020203" pitchFamily="34" charset="0"/>
                        </a:rPr>
                        <a:t>KY</a:t>
                      </a:r>
                    </a:p>
                  </a:txBody>
                  <a:tcPr marL="0" marR="0" marT="0" marB="0" anchor="ctr">
                    <a:lnL w="6350" cap="flat" cmpd="sng" algn="ctr">
                      <a:no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Knoxville, </a:t>
                      </a:r>
                    </a:p>
                    <a:p>
                      <a:pPr algn="ctr" fontAlgn="ctr"/>
                      <a:r>
                        <a:rPr lang="en-US" sz="800" b="1" i="0" u="none" strike="noStrike" dirty="0">
                          <a:solidFill>
                            <a:srgbClr val="FFFFFF"/>
                          </a:solidFill>
                          <a:effectLst/>
                          <a:latin typeface="Gill Sans MT" panose="020B0502020104020203" pitchFamily="34" charset="0"/>
                        </a:rPr>
                        <a:t>TN</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Huntsville, </a:t>
                      </a:r>
                    </a:p>
                    <a:p>
                      <a:pPr algn="ctr" fontAlgn="ctr"/>
                      <a:r>
                        <a:rPr lang="en-US" sz="800" b="1" i="0" u="none" strike="noStrike" dirty="0">
                          <a:solidFill>
                            <a:srgbClr val="FFFFFF"/>
                          </a:solidFill>
                          <a:effectLst/>
                          <a:latin typeface="Gill Sans MT" panose="020B0502020104020203" pitchFamily="34" charset="0"/>
                        </a:rPr>
                        <a:t>AL</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Greensboro, NC</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Augusta, </a:t>
                      </a:r>
                    </a:p>
                    <a:p>
                      <a:pPr algn="ctr" fontAlgn="ctr"/>
                      <a:r>
                        <a:rPr lang="en-US" sz="800" b="1" i="0" u="none" strike="noStrike" dirty="0">
                          <a:solidFill>
                            <a:srgbClr val="FFFFFF"/>
                          </a:solidFill>
                          <a:effectLst/>
                          <a:latin typeface="Gill Sans MT" panose="020B0502020104020203" pitchFamily="34" charset="0"/>
                        </a:rPr>
                        <a:t>GA</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Tampa, </a:t>
                      </a:r>
                    </a:p>
                    <a:p>
                      <a:pPr algn="ctr" fontAlgn="ctr"/>
                      <a:r>
                        <a:rPr lang="en-US" sz="800" b="1" i="0" u="none" strike="noStrike" dirty="0">
                          <a:solidFill>
                            <a:srgbClr val="FFFFFF"/>
                          </a:solidFill>
                          <a:effectLst/>
                          <a:latin typeface="Gill Sans MT" panose="020B0502020104020203" pitchFamily="34" charset="0"/>
                        </a:rPr>
                        <a:t>FL</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Atlanta, </a:t>
                      </a:r>
                    </a:p>
                    <a:p>
                      <a:pPr algn="ctr" fontAlgn="ctr"/>
                      <a:r>
                        <a:rPr lang="en-US" sz="800" b="1" i="0" u="none" strike="noStrike" dirty="0">
                          <a:solidFill>
                            <a:srgbClr val="FFFFFF"/>
                          </a:solidFill>
                          <a:effectLst/>
                          <a:latin typeface="Gill Sans MT" panose="020B0502020104020203" pitchFamily="34" charset="0"/>
                        </a:rPr>
                        <a:t>GA</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Jacksonville, </a:t>
                      </a:r>
                    </a:p>
                    <a:p>
                      <a:pPr algn="ctr" fontAlgn="ctr"/>
                      <a:r>
                        <a:rPr lang="en-US" sz="800" b="1" i="0" u="none" strike="noStrike" dirty="0">
                          <a:solidFill>
                            <a:srgbClr val="FFFFFF"/>
                          </a:solidFill>
                          <a:effectLst/>
                          <a:latin typeface="Gill Sans MT" panose="020B0502020104020203" pitchFamily="34" charset="0"/>
                        </a:rPr>
                        <a:t>FL</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Greenville, </a:t>
                      </a:r>
                    </a:p>
                    <a:p>
                      <a:pPr algn="ctr" fontAlgn="ctr"/>
                      <a:r>
                        <a:rPr lang="en-US" sz="800" b="1" i="0" u="none" strike="noStrike" dirty="0">
                          <a:solidFill>
                            <a:srgbClr val="FFFFFF"/>
                          </a:solidFill>
                          <a:effectLst/>
                          <a:latin typeface="Gill Sans MT" panose="020B0502020104020203" pitchFamily="34" charset="0"/>
                        </a:rPr>
                        <a:t>SC</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Pinellas County</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0000"/>
                    </a:solidFill>
                  </a:tcPr>
                </a:tc>
                <a:extLst>
                  <a:ext uri="{0D108BD9-81ED-4DB2-BD59-A6C34878D82A}">
                    <a16:rowId xmlns:a16="http://schemas.microsoft.com/office/drawing/2014/main" xmlns="" val="452970396"/>
                  </a:ext>
                </a:extLst>
              </a:tr>
              <a:tr h="457200">
                <a:tc>
                  <a:txBody>
                    <a:bodyPr/>
                    <a:lstStyle/>
                    <a:p>
                      <a:pPr algn="l" fontAlgn="ctr"/>
                      <a:r>
                        <a:rPr lang="en-US" sz="800" b="1" i="0" u="none" strike="noStrike" dirty="0">
                          <a:solidFill>
                            <a:srgbClr val="FFFFFF"/>
                          </a:solidFill>
                          <a:effectLst/>
                          <a:latin typeface="Gill Sans MT" panose="020B0502020104020203" pitchFamily="34" charset="0"/>
                        </a:rPr>
                        <a:t>ESTIMATED DIFFERENCE FROM LOWEST MARKET (%)</a:t>
                      </a:r>
                    </a:p>
                  </a:txBody>
                  <a:tcPr marL="0" marR="0" marT="0" marB="0" anchor="ctr">
                    <a:lnL>
                      <a:noFill/>
                    </a:lnL>
                    <a:lnR w="6350" cap="flat" cmpd="sng" algn="ctr">
                      <a:solidFill>
                        <a:srgbClr val="BFBFBF"/>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05596"/>
                    </a:solidFill>
                  </a:tcPr>
                </a:tc>
                <a:tc>
                  <a:txBody>
                    <a:bodyPr/>
                    <a:lstStyle/>
                    <a:p>
                      <a:pPr algn="ctr" fontAlgn="ctr"/>
                      <a:r>
                        <a:rPr lang="en-US" sz="1200" b="1" i="0" u="none" strike="noStrike" dirty="0">
                          <a:solidFill>
                            <a:srgbClr val="000000"/>
                          </a:solidFill>
                          <a:effectLst/>
                          <a:latin typeface="Gill Sans MT" panose="020B0502020104020203" pitchFamily="34" charset="0"/>
                        </a:rPr>
                        <a:t>0.00%</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sz="1200" b="1" i="0" u="none" strike="noStrike" dirty="0">
                          <a:solidFill>
                            <a:srgbClr val="000000"/>
                          </a:solidFill>
                          <a:effectLst/>
                          <a:latin typeface="Gill Sans MT" panose="020B0502020104020203" pitchFamily="34" charset="0"/>
                        </a:rPr>
                        <a:t>0.63%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7FC67C"/>
                    </a:solidFill>
                  </a:tcPr>
                </a:tc>
                <a:tc>
                  <a:txBody>
                    <a:bodyPr/>
                    <a:lstStyle/>
                    <a:p>
                      <a:pPr algn="ctr" fontAlgn="ctr"/>
                      <a:r>
                        <a:rPr lang="en-US" sz="1200" b="1" i="0" u="none" strike="noStrike" dirty="0">
                          <a:solidFill>
                            <a:srgbClr val="000000"/>
                          </a:solidFill>
                          <a:effectLst/>
                          <a:latin typeface="Gill Sans MT" panose="020B0502020104020203" pitchFamily="34" charset="0"/>
                        </a:rPr>
                        <a:t>1.99%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BD780"/>
                    </a:solidFill>
                  </a:tcPr>
                </a:tc>
                <a:tc>
                  <a:txBody>
                    <a:bodyPr/>
                    <a:lstStyle/>
                    <a:p>
                      <a:pPr algn="ctr" fontAlgn="ctr"/>
                      <a:r>
                        <a:rPr lang="en-US" sz="1200" b="1" i="0" u="none" strike="noStrike" dirty="0">
                          <a:solidFill>
                            <a:srgbClr val="000000"/>
                          </a:solidFill>
                          <a:effectLst/>
                          <a:latin typeface="Gill Sans MT" panose="020B0502020104020203" pitchFamily="34" charset="0"/>
                        </a:rPr>
                        <a:t>2.27%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C8DB80"/>
                    </a:solidFill>
                  </a:tcPr>
                </a:tc>
                <a:tc>
                  <a:txBody>
                    <a:bodyPr/>
                    <a:lstStyle/>
                    <a:p>
                      <a:pPr algn="ctr" fontAlgn="ctr"/>
                      <a:r>
                        <a:rPr lang="en-US" sz="1200" b="1" i="0" u="none" strike="noStrike" dirty="0">
                          <a:solidFill>
                            <a:srgbClr val="000000"/>
                          </a:solidFill>
                          <a:effectLst/>
                          <a:latin typeface="Gill Sans MT" panose="020B0502020104020203" pitchFamily="34" charset="0"/>
                        </a:rPr>
                        <a:t>2.71%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DCE081"/>
                    </a:solidFill>
                  </a:tcPr>
                </a:tc>
                <a:tc>
                  <a:txBody>
                    <a:bodyPr/>
                    <a:lstStyle/>
                    <a:p>
                      <a:pPr algn="ctr" fontAlgn="ctr"/>
                      <a:r>
                        <a:rPr lang="en-US" sz="1200" b="1" i="0" u="none" strike="noStrike" dirty="0">
                          <a:solidFill>
                            <a:srgbClr val="000000"/>
                          </a:solidFill>
                          <a:effectLst/>
                          <a:latin typeface="Gill Sans MT" panose="020B0502020104020203" pitchFamily="34" charset="0"/>
                        </a:rPr>
                        <a:t>4.27%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E383"/>
                    </a:solidFill>
                  </a:tcPr>
                </a:tc>
                <a:tc>
                  <a:txBody>
                    <a:bodyPr/>
                    <a:lstStyle/>
                    <a:p>
                      <a:pPr algn="ctr" fontAlgn="ctr"/>
                      <a:r>
                        <a:rPr lang="en-US" sz="1200" b="1" i="0" u="none" strike="noStrike" dirty="0">
                          <a:solidFill>
                            <a:srgbClr val="000000"/>
                          </a:solidFill>
                          <a:effectLst/>
                          <a:latin typeface="Gill Sans MT" panose="020B0502020104020203" pitchFamily="34" charset="0"/>
                        </a:rPr>
                        <a:t>4.37%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E283"/>
                    </a:solidFill>
                  </a:tcPr>
                </a:tc>
                <a:tc>
                  <a:txBody>
                    <a:bodyPr/>
                    <a:lstStyle/>
                    <a:p>
                      <a:pPr algn="ctr" fontAlgn="ctr"/>
                      <a:r>
                        <a:rPr lang="en-US" sz="1200" b="1" i="0" u="none" strike="noStrike" dirty="0">
                          <a:solidFill>
                            <a:srgbClr val="000000"/>
                          </a:solidFill>
                          <a:effectLst/>
                          <a:latin typeface="Gill Sans MT" panose="020B0502020104020203" pitchFamily="34" charset="0"/>
                        </a:rPr>
                        <a:t>4.96%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DB81"/>
                    </a:solidFill>
                  </a:tcPr>
                </a:tc>
                <a:tc>
                  <a:txBody>
                    <a:bodyPr/>
                    <a:lstStyle/>
                    <a:p>
                      <a:pPr algn="ctr" fontAlgn="ctr"/>
                      <a:r>
                        <a:rPr lang="en-US" sz="1200" b="1" i="0" u="none" strike="noStrike" dirty="0">
                          <a:solidFill>
                            <a:srgbClr val="000000"/>
                          </a:solidFill>
                          <a:effectLst/>
                          <a:latin typeface="Gill Sans MT" panose="020B0502020104020203" pitchFamily="34" charset="0"/>
                        </a:rPr>
                        <a:t>4.98%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DB81"/>
                    </a:solidFill>
                  </a:tcPr>
                </a:tc>
                <a:tc>
                  <a:txBody>
                    <a:bodyPr/>
                    <a:lstStyle/>
                    <a:p>
                      <a:pPr algn="ctr" fontAlgn="ctr"/>
                      <a:r>
                        <a:rPr lang="en-US" sz="1200" b="1" i="0" u="none" strike="noStrike" dirty="0">
                          <a:solidFill>
                            <a:srgbClr val="000000"/>
                          </a:solidFill>
                          <a:effectLst/>
                          <a:latin typeface="Gill Sans MT" panose="020B0502020104020203" pitchFamily="34" charset="0"/>
                        </a:rPr>
                        <a:t>6.59%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EC97E"/>
                    </a:solidFill>
                  </a:tcPr>
                </a:tc>
                <a:extLst>
                  <a:ext uri="{0D108BD9-81ED-4DB2-BD59-A6C34878D82A}">
                    <a16:rowId xmlns:a16="http://schemas.microsoft.com/office/drawing/2014/main" xmlns="" val="1255385169"/>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1695564785"/>
              </p:ext>
            </p:extLst>
          </p:nvPr>
        </p:nvGraphicFramePr>
        <p:xfrm>
          <a:off x="1251385" y="3257232"/>
          <a:ext cx="6400800" cy="3163824"/>
        </p:xfrm>
        <a:graphic>
          <a:graphicData uri="http://schemas.openxmlformats.org/drawingml/2006/table">
            <a:tbl>
              <a:tblPr/>
              <a:tblGrid>
                <a:gridCol w="2011680">
                  <a:extLst>
                    <a:ext uri="{9D8B030D-6E8A-4147-A177-3AD203B41FA5}">
                      <a16:colId xmlns:a16="http://schemas.microsoft.com/office/drawing/2014/main" xmlns="" val="2457568542"/>
                    </a:ext>
                  </a:extLst>
                </a:gridCol>
                <a:gridCol w="731520">
                  <a:extLst>
                    <a:ext uri="{9D8B030D-6E8A-4147-A177-3AD203B41FA5}">
                      <a16:colId xmlns:a16="http://schemas.microsoft.com/office/drawing/2014/main" xmlns="" val="185849174"/>
                    </a:ext>
                  </a:extLst>
                </a:gridCol>
                <a:gridCol w="731520">
                  <a:extLst>
                    <a:ext uri="{9D8B030D-6E8A-4147-A177-3AD203B41FA5}">
                      <a16:colId xmlns:a16="http://schemas.microsoft.com/office/drawing/2014/main" xmlns="" val="814172118"/>
                    </a:ext>
                  </a:extLst>
                </a:gridCol>
                <a:gridCol w="731520">
                  <a:extLst>
                    <a:ext uri="{9D8B030D-6E8A-4147-A177-3AD203B41FA5}">
                      <a16:colId xmlns:a16="http://schemas.microsoft.com/office/drawing/2014/main" xmlns="" val="3061681868"/>
                    </a:ext>
                  </a:extLst>
                </a:gridCol>
                <a:gridCol w="731520">
                  <a:extLst>
                    <a:ext uri="{9D8B030D-6E8A-4147-A177-3AD203B41FA5}">
                      <a16:colId xmlns:a16="http://schemas.microsoft.com/office/drawing/2014/main" xmlns="" val="739542948"/>
                    </a:ext>
                  </a:extLst>
                </a:gridCol>
                <a:gridCol w="731520">
                  <a:extLst>
                    <a:ext uri="{9D8B030D-6E8A-4147-A177-3AD203B41FA5}">
                      <a16:colId xmlns:a16="http://schemas.microsoft.com/office/drawing/2014/main" xmlns="" val="3809348176"/>
                    </a:ext>
                  </a:extLst>
                </a:gridCol>
                <a:gridCol w="731520">
                  <a:extLst>
                    <a:ext uri="{9D8B030D-6E8A-4147-A177-3AD203B41FA5}">
                      <a16:colId xmlns:a16="http://schemas.microsoft.com/office/drawing/2014/main" xmlns="" val="2812547578"/>
                    </a:ext>
                  </a:extLst>
                </a:gridCol>
              </a:tblGrid>
              <a:tr h="171450">
                <a:tc>
                  <a:txBody>
                    <a:bodyPr/>
                    <a:lstStyle/>
                    <a:p>
                      <a:pPr algn="l" fontAlgn="ctr"/>
                      <a:endParaRPr lang="en-US" sz="1200" b="1" i="0" u="none" strike="noStrike" dirty="0">
                        <a:effectLst/>
                        <a:latin typeface="Gill Sans MT" panose="020B0502020104020203" pitchFamily="34" charset="0"/>
                      </a:endParaRPr>
                    </a:p>
                  </a:txBody>
                  <a:tcPr marL="0" marR="0" marT="0" marB="0" anchor="ctr">
                    <a:lnL>
                      <a:noFill/>
                    </a:lnL>
                    <a:lnR>
                      <a:noFill/>
                    </a:lnR>
                    <a:lnT>
                      <a:noFill/>
                    </a:lnT>
                    <a:lnB>
                      <a:noFill/>
                    </a:lnB>
                  </a:tcPr>
                </a:tc>
                <a:tc>
                  <a:txBody>
                    <a:bodyPr/>
                    <a:lstStyle/>
                    <a:p>
                      <a:pPr algn="ctr" fontAlgn="ctr"/>
                      <a:r>
                        <a:rPr lang="en-US" sz="800" b="1" i="0" u="none" strike="noStrike" dirty="0">
                          <a:effectLst/>
                          <a:latin typeface="Gill Sans MT" panose="020B0502020104020203" pitchFamily="34" charset="0"/>
                        </a:rPr>
                        <a:t>WEIGHT</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20.0%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30.0%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30.0%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10.0%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effectLst/>
                          <a:latin typeface="Gill Sans MT" panose="020B0502020104020203" pitchFamily="34" charset="0"/>
                        </a:rPr>
                        <a:t>10.0%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xmlns="" val="3544066782"/>
                  </a:ext>
                </a:extLst>
              </a:tr>
              <a:tr h="457200">
                <a:tc>
                  <a:txBody>
                    <a:bodyPr/>
                    <a:lstStyle/>
                    <a:p>
                      <a:pPr algn="l" fontAlgn="b"/>
                      <a:endParaRPr lang="en-US" sz="1200" b="0" i="0" u="none" strike="noStrike" dirty="0">
                        <a:effectLst/>
                        <a:latin typeface="Gill Sans MT" panose="020B0502020104020203" pitchFamily="34" charset="0"/>
                      </a:endParaRPr>
                    </a:p>
                  </a:txBody>
                  <a:tcPr marL="0" marR="0" marT="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fontAlgn="ctr"/>
                      <a:r>
                        <a:rPr lang="en-US" sz="800" b="1" i="0" u="none" strike="noStrike" dirty="0">
                          <a:solidFill>
                            <a:srgbClr val="FFFFFF"/>
                          </a:solidFill>
                          <a:effectLst/>
                          <a:latin typeface="Gill Sans MT" panose="020B0502020104020203"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Workforce Demographics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Occupation &amp; Industry Presence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Accessibility</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Union Climate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800" b="1" i="0" u="none" strike="noStrike" dirty="0">
                          <a:solidFill>
                            <a:srgbClr val="FFFFFF"/>
                          </a:solidFill>
                          <a:effectLst/>
                          <a:latin typeface="Gill Sans MT" panose="020B0502020104020203" pitchFamily="34" charset="0"/>
                        </a:rPr>
                        <a:t>Tax Climate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751818699"/>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Atlanta (Acworth)</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121.1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130.1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140.3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109.4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984"/>
                    </a:solidFill>
                  </a:tcPr>
                </a:tc>
                <a:tc>
                  <a:txBody>
                    <a:bodyPr/>
                    <a:lstStyle/>
                    <a:p>
                      <a:pPr algn="ctr" fontAlgn="ctr"/>
                      <a:r>
                        <a:rPr lang="en-US" sz="1000" b="0" i="0" u="none" strike="noStrike" dirty="0">
                          <a:effectLst/>
                          <a:latin typeface="Gill Sans MT" panose="020B0502020104020203" pitchFamily="34" charset="0"/>
                        </a:rPr>
                        <a:t>103.4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98.5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582"/>
                    </a:solidFill>
                  </a:tcPr>
                </a:tc>
                <a:extLst>
                  <a:ext uri="{0D108BD9-81ED-4DB2-BD59-A6C34878D82A}">
                    <a16:rowId xmlns:a16="http://schemas.microsoft.com/office/drawing/2014/main" xmlns="" val="3243116724"/>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Greenville (Matrix)</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112.9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5CD7E"/>
                    </a:solidFill>
                  </a:tcPr>
                </a:tc>
                <a:tc>
                  <a:txBody>
                    <a:bodyPr/>
                    <a:lstStyle/>
                    <a:p>
                      <a:pPr algn="ctr" fontAlgn="ctr"/>
                      <a:r>
                        <a:rPr lang="en-US" sz="1000" b="0" i="0" u="none" strike="noStrike" dirty="0">
                          <a:effectLst/>
                          <a:latin typeface="Gill Sans MT" panose="020B0502020104020203" pitchFamily="34" charset="0"/>
                        </a:rPr>
                        <a:t>94.4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126.9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3CC7E"/>
                    </a:solidFill>
                  </a:tcPr>
                </a:tc>
                <a:tc>
                  <a:txBody>
                    <a:bodyPr/>
                    <a:lstStyle/>
                    <a:p>
                      <a:pPr algn="ctr" fontAlgn="ctr"/>
                      <a:r>
                        <a:rPr lang="en-US" sz="1000" b="0" i="0" u="none" strike="noStrike" dirty="0">
                          <a:effectLst/>
                          <a:latin typeface="Gill Sans MT" panose="020B0502020104020203" pitchFamily="34" charset="0"/>
                        </a:rPr>
                        <a:t>115.9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2DF82"/>
                    </a:solidFill>
                  </a:tcPr>
                </a:tc>
                <a:tc>
                  <a:txBody>
                    <a:bodyPr/>
                    <a:lstStyle/>
                    <a:p>
                      <a:pPr algn="ctr" fontAlgn="ctr"/>
                      <a:r>
                        <a:rPr lang="en-US" sz="1000" b="0" i="0" u="none" strike="noStrike" dirty="0">
                          <a:effectLst/>
                          <a:latin typeface="Gill Sans MT" panose="020B0502020104020203" pitchFamily="34" charset="0"/>
                        </a:rPr>
                        <a:t>150.5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61.8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7A6E"/>
                    </a:solidFill>
                  </a:tcPr>
                </a:tc>
                <a:extLst>
                  <a:ext uri="{0D108BD9-81ED-4DB2-BD59-A6C34878D82A}">
                    <a16:rowId xmlns:a16="http://schemas.microsoft.com/office/drawing/2014/main" xmlns="" val="202157937"/>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Greensboro (Premier)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110.1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D27F"/>
                    </a:solidFill>
                  </a:tcPr>
                </a:tc>
                <a:tc>
                  <a:txBody>
                    <a:bodyPr/>
                    <a:lstStyle/>
                    <a:p>
                      <a:pPr algn="ctr" fontAlgn="ctr"/>
                      <a:r>
                        <a:rPr lang="en-US" sz="1000" b="0" i="0" u="none" strike="noStrike" dirty="0">
                          <a:effectLst/>
                          <a:latin typeface="Gill Sans MT" panose="020B0502020104020203" pitchFamily="34" charset="0"/>
                        </a:rPr>
                        <a:t>92.6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F81"/>
                    </a:solidFill>
                  </a:tcPr>
                </a:tc>
                <a:tc>
                  <a:txBody>
                    <a:bodyPr/>
                    <a:lstStyle/>
                    <a:p>
                      <a:pPr algn="ctr" fontAlgn="ctr"/>
                      <a:r>
                        <a:rPr lang="en-US" sz="1000" b="0" i="0" u="none" strike="noStrike" dirty="0">
                          <a:effectLst/>
                          <a:latin typeface="Gill Sans MT" panose="020B0502020104020203" pitchFamily="34" charset="0"/>
                        </a:rPr>
                        <a:t>94.9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382"/>
                    </a:solidFill>
                  </a:tcPr>
                </a:tc>
                <a:tc>
                  <a:txBody>
                    <a:bodyPr/>
                    <a:lstStyle/>
                    <a:p>
                      <a:pPr algn="ctr" fontAlgn="ctr"/>
                      <a:r>
                        <a:rPr lang="en-US" sz="1000" b="0" i="0" u="none" strike="noStrike" dirty="0">
                          <a:effectLst/>
                          <a:latin typeface="Gill Sans MT" panose="020B0502020104020203" pitchFamily="34" charset="0"/>
                        </a:rPr>
                        <a:t>123.8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7D27F"/>
                    </a:solidFill>
                  </a:tcPr>
                </a:tc>
                <a:tc>
                  <a:txBody>
                    <a:bodyPr/>
                    <a:lstStyle/>
                    <a:p>
                      <a:pPr algn="ctr" fontAlgn="ctr"/>
                      <a:r>
                        <a:rPr lang="en-US" sz="1000" b="0" i="0" u="none" strike="noStrike" dirty="0">
                          <a:effectLst/>
                          <a:latin typeface="Gill Sans MT" panose="020B0502020104020203" pitchFamily="34" charset="0"/>
                        </a:rPr>
                        <a:t>146.6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1C27C"/>
                    </a:solidFill>
                  </a:tcPr>
                </a:tc>
                <a:tc>
                  <a:txBody>
                    <a:bodyPr/>
                    <a:lstStyle/>
                    <a:p>
                      <a:pPr algn="ctr" fontAlgn="ctr"/>
                      <a:r>
                        <a:rPr lang="en-US" sz="1000" b="0" i="0" u="none" strike="noStrike" dirty="0">
                          <a:effectLst/>
                          <a:latin typeface="Gill Sans MT" panose="020B0502020104020203" pitchFamily="34" charset="0"/>
                        </a:rPr>
                        <a:t>113.0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xmlns="" val="1724409469"/>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Knoxville (Hardin)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99.4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8E583"/>
                    </a:solidFill>
                  </a:tcPr>
                </a:tc>
                <a:tc>
                  <a:txBody>
                    <a:bodyPr/>
                    <a:lstStyle/>
                    <a:p>
                      <a:pPr algn="ctr" fontAlgn="ctr"/>
                      <a:r>
                        <a:rPr lang="en-US" sz="1000" b="0" i="0" u="none" strike="noStrike" dirty="0">
                          <a:effectLst/>
                          <a:latin typeface="Gill Sans MT" panose="020B0502020104020203" pitchFamily="34" charset="0"/>
                        </a:rPr>
                        <a:t>86.3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77A"/>
                    </a:solidFill>
                  </a:tcPr>
                </a:tc>
                <a:tc>
                  <a:txBody>
                    <a:bodyPr/>
                    <a:lstStyle/>
                    <a:p>
                      <a:pPr algn="ctr" fontAlgn="ctr"/>
                      <a:r>
                        <a:rPr lang="en-US" sz="1000" b="0" i="0" u="none" strike="noStrike" dirty="0">
                          <a:effectLst/>
                          <a:latin typeface="Gill Sans MT" panose="020B0502020104020203" pitchFamily="34" charset="0"/>
                        </a:rPr>
                        <a:t>80.2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473"/>
                    </a:solidFill>
                  </a:tcPr>
                </a:tc>
                <a:tc>
                  <a:txBody>
                    <a:bodyPr/>
                    <a:lstStyle/>
                    <a:p>
                      <a:pPr algn="ctr" fontAlgn="ctr"/>
                      <a:r>
                        <a:rPr lang="en-US" sz="1000" b="0" i="0" u="none" strike="noStrike" dirty="0">
                          <a:effectLst/>
                          <a:latin typeface="Gill Sans MT" panose="020B0502020104020203" pitchFamily="34" charset="0"/>
                        </a:rPr>
                        <a:t>133.9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FC27C"/>
                    </a:solidFill>
                  </a:tcPr>
                </a:tc>
                <a:tc>
                  <a:txBody>
                    <a:bodyPr/>
                    <a:lstStyle/>
                    <a:p>
                      <a:pPr algn="ctr" fontAlgn="ctr"/>
                      <a:r>
                        <a:rPr lang="en-US" sz="1000" b="0" i="0" u="none" strike="noStrike" dirty="0">
                          <a:effectLst/>
                          <a:latin typeface="Gill Sans MT" panose="020B0502020104020203" pitchFamily="34" charset="0"/>
                        </a:rPr>
                        <a:t>84.6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B7E"/>
                    </a:solidFill>
                  </a:tcPr>
                </a:tc>
                <a:tc>
                  <a:txBody>
                    <a:bodyPr/>
                    <a:lstStyle/>
                    <a:p>
                      <a:pPr algn="ctr" fontAlgn="ctr"/>
                      <a:r>
                        <a:rPr lang="en-US" sz="1000" b="0" i="0" u="none" strike="noStrike" dirty="0">
                          <a:effectLst/>
                          <a:latin typeface="Gill Sans MT" panose="020B0502020104020203" pitchFamily="34" charset="0"/>
                        </a:rPr>
                        <a:t>94.7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DA80"/>
                    </a:solidFill>
                  </a:tcPr>
                </a:tc>
                <a:extLst>
                  <a:ext uri="{0D108BD9-81ED-4DB2-BD59-A6C34878D82A}">
                    <a16:rowId xmlns:a16="http://schemas.microsoft.com/office/drawing/2014/main" xmlns="" val="1751463046"/>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Tampa (60 and I-75)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98.5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E683"/>
                    </a:solidFill>
                  </a:tcPr>
                </a:tc>
                <a:tc>
                  <a:txBody>
                    <a:bodyPr/>
                    <a:lstStyle/>
                    <a:p>
                      <a:pPr algn="ctr" fontAlgn="ctr"/>
                      <a:r>
                        <a:rPr lang="en-US" sz="1000" b="0" i="0" u="none" strike="noStrike" dirty="0">
                          <a:effectLst/>
                          <a:latin typeface="Gill Sans MT" panose="020B0502020104020203" pitchFamily="34" charset="0"/>
                        </a:rPr>
                        <a:t>124.6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CC57D"/>
                    </a:solidFill>
                  </a:tcPr>
                </a:tc>
                <a:tc>
                  <a:txBody>
                    <a:bodyPr/>
                    <a:lstStyle/>
                    <a:p>
                      <a:pPr algn="ctr" fontAlgn="ctr"/>
                      <a:r>
                        <a:rPr lang="en-US" sz="1000" b="0" i="0" u="none" strike="noStrike" dirty="0">
                          <a:effectLst/>
                          <a:latin typeface="Gill Sans MT" panose="020B0502020104020203" pitchFamily="34" charset="0"/>
                        </a:rPr>
                        <a:t>99.2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E984"/>
                    </a:solidFill>
                  </a:tcPr>
                </a:tc>
                <a:tc>
                  <a:txBody>
                    <a:bodyPr/>
                    <a:lstStyle/>
                    <a:p>
                      <a:pPr algn="ctr" fontAlgn="ctr"/>
                      <a:r>
                        <a:rPr lang="en-US" sz="1000" b="0" i="0" u="none" strike="noStrike" dirty="0">
                          <a:effectLst/>
                          <a:latin typeface="Gill Sans MT" panose="020B0502020104020203" pitchFamily="34" charset="0"/>
                        </a:rPr>
                        <a:t>71.0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8470"/>
                    </a:solidFill>
                  </a:tcPr>
                </a:tc>
                <a:tc>
                  <a:txBody>
                    <a:bodyPr/>
                    <a:lstStyle/>
                    <a:p>
                      <a:pPr algn="ctr" fontAlgn="ctr"/>
                      <a:r>
                        <a:rPr lang="en-US" sz="1000" b="0" i="0" u="none" strike="noStrike" dirty="0">
                          <a:effectLst/>
                          <a:latin typeface="Gill Sans MT" panose="020B0502020104020203" pitchFamily="34" charset="0"/>
                        </a:rPr>
                        <a:t>117.3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2DE82"/>
                    </a:solidFill>
                  </a:tcPr>
                </a:tc>
                <a:tc>
                  <a:txBody>
                    <a:bodyPr/>
                    <a:lstStyle/>
                    <a:p>
                      <a:pPr algn="ctr" fontAlgn="ctr"/>
                      <a:r>
                        <a:rPr lang="en-US" sz="1000" b="0" i="0" u="none" strike="noStrike" dirty="0">
                          <a:effectLst/>
                          <a:latin typeface="Gill Sans MT" panose="020B0502020104020203" pitchFamily="34" charset="0"/>
                        </a:rPr>
                        <a:t>108.5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DCF7F"/>
                    </a:solidFill>
                  </a:tcPr>
                </a:tc>
                <a:extLst>
                  <a:ext uri="{0D108BD9-81ED-4DB2-BD59-A6C34878D82A}">
                    <a16:rowId xmlns:a16="http://schemas.microsoft.com/office/drawing/2014/main" xmlns="" val="1002835719"/>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Lexington (Alexandria)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98.3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84"/>
                    </a:solidFill>
                  </a:tcPr>
                </a:tc>
                <a:tc>
                  <a:txBody>
                    <a:bodyPr/>
                    <a:lstStyle/>
                    <a:p>
                      <a:pPr algn="ctr" fontAlgn="ctr"/>
                      <a:r>
                        <a:rPr lang="en-US" sz="1000" b="0" i="0" u="none" strike="noStrike" dirty="0">
                          <a:effectLst/>
                          <a:latin typeface="Gill Sans MT" panose="020B0502020104020203" pitchFamily="34" charset="0"/>
                        </a:rPr>
                        <a:t>82.3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D75"/>
                    </a:solidFill>
                  </a:tcPr>
                </a:tc>
                <a:tc>
                  <a:txBody>
                    <a:bodyPr/>
                    <a:lstStyle/>
                    <a:p>
                      <a:pPr algn="ctr" fontAlgn="ctr"/>
                      <a:r>
                        <a:rPr lang="en-US" sz="1000" b="0" i="0" u="none" strike="noStrike" dirty="0">
                          <a:effectLst/>
                          <a:latin typeface="Gill Sans MT" panose="020B0502020104020203" pitchFamily="34" charset="0"/>
                        </a:rPr>
                        <a:t>84.0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877"/>
                    </a:solidFill>
                  </a:tcPr>
                </a:tc>
                <a:tc>
                  <a:txBody>
                    <a:bodyPr/>
                    <a:lstStyle/>
                    <a:p>
                      <a:pPr algn="ctr" fontAlgn="ctr"/>
                      <a:r>
                        <a:rPr lang="en-US" sz="1000" b="0" i="0" u="none" strike="noStrike" dirty="0">
                          <a:effectLst/>
                          <a:latin typeface="Gill Sans MT" panose="020B0502020104020203" pitchFamily="34" charset="0"/>
                        </a:rPr>
                        <a:t>135.9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3BE7B"/>
                    </a:solidFill>
                  </a:tcPr>
                </a:tc>
                <a:tc>
                  <a:txBody>
                    <a:bodyPr/>
                    <a:lstStyle/>
                    <a:p>
                      <a:pPr algn="ctr" fontAlgn="ctr"/>
                      <a:r>
                        <a:rPr lang="en-US" sz="1000" b="0" i="0" u="none" strike="noStrike" dirty="0">
                          <a:effectLst/>
                          <a:latin typeface="Gill Sans MT" panose="020B0502020104020203" pitchFamily="34" charset="0"/>
                        </a:rPr>
                        <a:t>68.0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078"/>
                    </a:solidFill>
                  </a:tcPr>
                </a:tc>
                <a:tc>
                  <a:txBody>
                    <a:bodyPr/>
                    <a:lstStyle/>
                    <a:p>
                      <a:pPr algn="ctr" fontAlgn="ctr"/>
                      <a:r>
                        <a:rPr lang="en-US" sz="1000" b="0" i="0" u="none" strike="noStrike" dirty="0">
                          <a:effectLst/>
                          <a:latin typeface="Gill Sans MT" panose="020B0502020104020203" pitchFamily="34" charset="0"/>
                        </a:rPr>
                        <a:t>90.6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E7E"/>
                    </a:solidFill>
                  </a:tcPr>
                </a:tc>
                <a:extLst>
                  <a:ext uri="{0D108BD9-81ED-4DB2-BD59-A6C34878D82A}">
                    <a16:rowId xmlns:a16="http://schemas.microsoft.com/office/drawing/2014/main" xmlns="" val="2813138159"/>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Jacksonville (JAXUSA)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95.5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104.7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3DF82"/>
                    </a:solidFill>
                  </a:tcPr>
                </a:tc>
                <a:tc>
                  <a:txBody>
                    <a:bodyPr/>
                    <a:lstStyle/>
                    <a:p>
                      <a:pPr algn="ctr" fontAlgn="ctr"/>
                      <a:r>
                        <a:rPr lang="en-US" sz="1000" b="0" i="0" u="none" strike="noStrike" dirty="0">
                          <a:effectLst/>
                          <a:latin typeface="Gill Sans MT" panose="020B0502020104020203" pitchFamily="34" charset="0"/>
                        </a:rPr>
                        <a:t>102.9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8E583"/>
                    </a:solidFill>
                  </a:tcPr>
                </a:tc>
                <a:tc>
                  <a:txBody>
                    <a:bodyPr/>
                    <a:lstStyle/>
                    <a:p>
                      <a:pPr algn="ctr" fontAlgn="ctr"/>
                      <a:r>
                        <a:rPr lang="en-US" sz="1000" b="0" i="0" u="none" strike="noStrike" dirty="0">
                          <a:effectLst/>
                          <a:latin typeface="Gill Sans MT" panose="020B0502020104020203" pitchFamily="34" charset="0"/>
                        </a:rPr>
                        <a:t>80.4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9E75"/>
                    </a:solidFill>
                  </a:tcPr>
                </a:tc>
                <a:tc>
                  <a:txBody>
                    <a:bodyPr/>
                    <a:lstStyle/>
                    <a:p>
                      <a:pPr algn="ctr" fontAlgn="ctr"/>
                      <a:r>
                        <a:rPr lang="en-US" sz="1000" b="0" i="0" u="none" strike="noStrike" dirty="0">
                          <a:effectLst/>
                          <a:latin typeface="Gill Sans MT" panose="020B0502020104020203" pitchFamily="34" charset="0"/>
                        </a:rPr>
                        <a:t>87.2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07E"/>
                    </a:solidFill>
                  </a:tcPr>
                </a:tc>
                <a:tc>
                  <a:txBody>
                    <a:bodyPr/>
                    <a:lstStyle/>
                    <a:p>
                      <a:pPr algn="ctr" fontAlgn="ctr"/>
                      <a:r>
                        <a:rPr lang="en-US" sz="1000" b="0" i="0" u="none" strike="noStrike" dirty="0">
                          <a:effectLst/>
                          <a:latin typeface="Gill Sans MT" panose="020B0502020104020203" pitchFamily="34" charset="0"/>
                        </a:rPr>
                        <a:t>108.5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DCF7F"/>
                    </a:solidFill>
                  </a:tcPr>
                </a:tc>
                <a:extLst>
                  <a:ext uri="{0D108BD9-81ED-4DB2-BD59-A6C34878D82A}">
                    <a16:rowId xmlns:a16="http://schemas.microsoft.com/office/drawing/2014/main" xmlns="" val="2125524714"/>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PINELLAS (CARILLON)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000" b="1" i="0" u="none" strike="noStrike" dirty="0">
                          <a:effectLst/>
                          <a:latin typeface="Gill Sans MT" panose="020B0502020104020203" pitchFamily="34" charset="0"/>
                        </a:rPr>
                        <a:t>95.4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983"/>
                    </a:solidFill>
                  </a:tcPr>
                </a:tc>
                <a:tc>
                  <a:txBody>
                    <a:bodyPr/>
                    <a:lstStyle/>
                    <a:p>
                      <a:pPr algn="ctr" fontAlgn="ctr"/>
                      <a:r>
                        <a:rPr lang="en-US" sz="1000" b="0" i="0" u="none" strike="noStrike" dirty="0">
                          <a:effectLst/>
                          <a:latin typeface="Gill Sans MT" panose="020B0502020104020203" pitchFamily="34" charset="0"/>
                        </a:rPr>
                        <a:t>116.3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0D07F"/>
                    </a:solidFill>
                  </a:tcPr>
                </a:tc>
                <a:tc>
                  <a:txBody>
                    <a:bodyPr/>
                    <a:lstStyle/>
                    <a:p>
                      <a:pPr algn="ctr" fontAlgn="ctr"/>
                      <a:r>
                        <a:rPr lang="en-US" sz="1000" b="0" i="0" u="none" strike="noStrike" dirty="0">
                          <a:effectLst/>
                          <a:latin typeface="Gill Sans MT" panose="020B0502020104020203" pitchFamily="34" charset="0"/>
                        </a:rPr>
                        <a:t>96.6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B84"/>
                    </a:solidFill>
                  </a:tcPr>
                </a:tc>
                <a:tc>
                  <a:txBody>
                    <a:bodyPr/>
                    <a:lstStyle/>
                    <a:p>
                      <a:pPr algn="ctr" fontAlgn="ctr"/>
                      <a:r>
                        <a:rPr lang="en-US" sz="1000" b="0" i="0" u="none" strike="noStrike" dirty="0">
                          <a:effectLst/>
                          <a:latin typeface="Gill Sans MT" panose="020B0502020104020203" pitchFamily="34" charset="0"/>
                        </a:rPr>
                        <a:t>68.7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7D6E"/>
                    </a:solidFill>
                  </a:tcPr>
                </a:tc>
                <a:tc>
                  <a:txBody>
                    <a:bodyPr/>
                    <a:lstStyle/>
                    <a:p>
                      <a:pPr algn="ctr" fontAlgn="ctr"/>
                      <a:r>
                        <a:rPr lang="en-US" sz="1000" b="0" i="0" u="none" strike="noStrike" dirty="0">
                          <a:effectLst/>
                          <a:latin typeface="Gill Sans MT" panose="020B0502020104020203" pitchFamily="34" charset="0"/>
                        </a:rPr>
                        <a:t>117.3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2DE82"/>
                    </a:solidFill>
                  </a:tcPr>
                </a:tc>
                <a:tc>
                  <a:txBody>
                    <a:bodyPr/>
                    <a:lstStyle/>
                    <a:p>
                      <a:pPr algn="ctr" fontAlgn="ctr"/>
                      <a:r>
                        <a:rPr lang="en-US" sz="1000" b="0" i="0" u="none" strike="noStrike" dirty="0">
                          <a:effectLst/>
                          <a:latin typeface="Gill Sans MT" panose="020B0502020104020203" pitchFamily="34" charset="0"/>
                        </a:rPr>
                        <a:t>108.5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DCF7F"/>
                    </a:solidFill>
                  </a:tcPr>
                </a:tc>
                <a:extLst>
                  <a:ext uri="{0D108BD9-81ED-4DB2-BD59-A6C34878D82A}">
                    <a16:rowId xmlns:a16="http://schemas.microsoft.com/office/drawing/2014/main" xmlns="" val="1576263307"/>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PINELLAS (SOUTH COUNTY)</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000" b="1" i="0" u="none" strike="noStrike" dirty="0">
                          <a:effectLst/>
                          <a:latin typeface="Gill Sans MT" panose="020B0502020104020203" pitchFamily="34" charset="0"/>
                        </a:rPr>
                        <a:t>95.0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382"/>
                    </a:solidFill>
                  </a:tcPr>
                </a:tc>
                <a:tc>
                  <a:txBody>
                    <a:bodyPr/>
                    <a:lstStyle/>
                    <a:p>
                      <a:pPr algn="ctr" fontAlgn="ctr"/>
                      <a:r>
                        <a:rPr lang="en-US" sz="1000" b="0" i="0" u="none" strike="noStrike" dirty="0">
                          <a:effectLst/>
                          <a:latin typeface="Gill Sans MT" panose="020B0502020104020203" pitchFamily="34" charset="0"/>
                        </a:rPr>
                        <a:t>109.4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ED981"/>
                    </a:solidFill>
                  </a:tcPr>
                </a:tc>
                <a:tc>
                  <a:txBody>
                    <a:bodyPr/>
                    <a:lstStyle/>
                    <a:p>
                      <a:pPr algn="ctr" fontAlgn="ctr"/>
                      <a:r>
                        <a:rPr lang="en-US" sz="1000" b="0" i="0" u="none" strike="noStrike" dirty="0">
                          <a:effectLst/>
                          <a:latin typeface="Gill Sans MT" panose="020B0502020104020203" pitchFamily="34" charset="0"/>
                        </a:rPr>
                        <a:t>100.6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0E784"/>
                    </a:solidFill>
                  </a:tcPr>
                </a:tc>
                <a:tc>
                  <a:txBody>
                    <a:bodyPr/>
                    <a:lstStyle/>
                    <a:p>
                      <a:pPr algn="ctr" fontAlgn="ctr"/>
                      <a:r>
                        <a:rPr lang="en-US" sz="1000" b="0" i="0" u="none" strike="noStrike" dirty="0">
                          <a:effectLst/>
                          <a:latin typeface="Gill Sans MT" panose="020B0502020104020203" pitchFamily="34" charset="0"/>
                        </a:rPr>
                        <a:t>68.1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7C6E"/>
                    </a:solidFill>
                  </a:tcPr>
                </a:tc>
                <a:tc>
                  <a:txBody>
                    <a:bodyPr/>
                    <a:lstStyle/>
                    <a:p>
                      <a:pPr algn="ctr" fontAlgn="ctr"/>
                      <a:r>
                        <a:rPr lang="en-US" sz="1000" b="0" i="0" u="none" strike="noStrike" dirty="0">
                          <a:effectLst/>
                          <a:latin typeface="Gill Sans MT" panose="020B0502020104020203" pitchFamily="34" charset="0"/>
                        </a:rPr>
                        <a:t>117.3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2DE82"/>
                    </a:solidFill>
                  </a:tcPr>
                </a:tc>
                <a:tc>
                  <a:txBody>
                    <a:bodyPr/>
                    <a:lstStyle/>
                    <a:p>
                      <a:pPr algn="ctr" fontAlgn="ctr"/>
                      <a:r>
                        <a:rPr lang="en-US" sz="1000" b="0" i="0" u="none" strike="noStrike" dirty="0">
                          <a:effectLst/>
                          <a:latin typeface="Gill Sans MT" panose="020B0502020104020203" pitchFamily="34" charset="0"/>
                        </a:rPr>
                        <a:t>108.5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DCF7F"/>
                    </a:solidFill>
                  </a:tcPr>
                </a:tc>
                <a:extLst>
                  <a:ext uri="{0D108BD9-81ED-4DB2-BD59-A6C34878D82A}">
                    <a16:rowId xmlns:a16="http://schemas.microsoft.com/office/drawing/2014/main" xmlns="" val="3552744848"/>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Huntsville (Jetplex)</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93.4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A7D"/>
                    </a:solidFill>
                  </a:tcPr>
                </a:tc>
                <a:tc>
                  <a:txBody>
                    <a:bodyPr/>
                    <a:lstStyle/>
                    <a:p>
                      <a:pPr algn="ctr" fontAlgn="ctr"/>
                      <a:r>
                        <a:rPr lang="en-US" sz="1000" b="0" i="0" u="none" strike="noStrike" dirty="0">
                          <a:effectLst/>
                          <a:latin typeface="Gill Sans MT" panose="020B0502020104020203" pitchFamily="34" charset="0"/>
                        </a:rPr>
                        <a:t>90.7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37F"/>
                    </a:solidFill>
                  </a:tcPr>
                </a:tc>
                <a:tc>
                  <a:txBody>
                    <a:bodyPr/>
                    <a:lstStyle/>
                    <a:p>
                      <a:pPr algn="ctr" fontAlgn="ctr"/>
                      <a:r>
                        <a:rPr lang="en-US" sz="1000" b="0" i="0" u="none" strike="noStrike" dirty="0">
                          <a:effectLst/>
                          <a:latin typeface="Gill Sans MT" panose="020B0502020104020203" pitchFamily="34" charset="0"/>
                        </a:rPr>
                        <a:t>91.2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CF7E"/>
                    </a:solidFill>
                  </a:tcPr>
                </a:tc>
                <a:tc>
                  <a:txBody>
                    <a:bodyPr/>
                    <a:lstStyle/>
                    <a:p>
                      <a:pPr algn="ctr" fontAlgn="ctr"/>
                      <a:r>
                        <a:rPr lang="en-US" sz="1000" b="0" i="0" u="none" strike="noStrike" dirty="0">
                          <a:effectLst/>
                          <a:latin typeface="Gill Sans MT" panose="020B0502020104020203" pitchFamily="34" charset="0"/>
                        </a:rPr>
                        <a:t>117.1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DD82"/>
                    </a:solidFill>
                  </a:tcPr>
                </a:tc>
                <a:tc>
                  <a:txBody>
                    <a:bodyPr/>
                    <a:lstStyle/>
                    <a:p>
                      <a:pPr algn="ctr" fontAlgn="ctr"/>
                      <a:r>
                        <a:rPr lang="en-US" sz="1000" b="0" i="0" u="none" strike="noStrike" dirty="0">
                          <a:effectLst/>
                          <a:latin typeface="Gill Sans MT" panose="020B0502020104020203" pitchFamily="34" charset="0"/>
                        </a:rPr>
                        <a:t>27.6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86D6B"/>
                    </a:solidFill>
                  </a:tcPr>
                </a:tc>
                <a:tc>
                  <a:txBody>
                    <a:bodyPr/>
                    <a:lstStyle/>
                    <a:p>
                      <a:pPr algn="ctr" fontAlgn="ctr"/>
                      <a:r>
                        <a:rPr lang="en-US" sz="1000" b="0" i="0" u="none" strike="noStrike" dirty="0">
                          <a:effectLst/>
                          <a:latin typeface="Gill Sans MT" panose="020B0502020104020203" pitchFamily="34" charset="0"/>
                        </a:rPr>
                        <a:t>100.5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xmlns="" val="2890135193"/>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PINELLAS (NORTH COUNTY)</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ctr"/>
                      <a:r>
                        <a:rPr lang="en-US" sz="1000" b="1" i="0" u="none" strike="noStrike" dirty="0">
                          <a:effectLst/>
                          <a:latin typeface="Gill Sans MT" panose="020B0502020104020203" pitchFamily="34" charset="0"/>
                        </a:rPr>
                        <a:t>92.5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C7B"/>
                    </a:solidFill>
                  </a:tcPr>
                </a:tc>
                <a:tc>
                  <a:txBody>
                    <a:bodyPr/>
                    <a:lstStyle/>
                    <a:p>
                      <a:pPr algn="ctr" fontAlgn="ctr"/>
                      <a:r>
                        <a:rPr lang="en-US" sz="1000" b="0" i="0" u="none" strike="noStrike" dirty="0">
                          <a:effectLst/>
                          <a:latin typeface="Gill Sans MT" panose="020B0502020104020203" pitchFamily="34" charset="0"/>
                        </a:rPr>
                        <a:t>103.3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082"/>
                    </a:solidFill>
                  </a:tcPr>
                </a:tc>
                <a:tc>
                  <a:txBody>
                    <a:bodyPr/>
                    <a:lstStyle/>
                    <a:p>
                      <a:pPr algn="ctr" fontAlgn="ctr"/>
                      <a:r>
                        <a:rPr lang="en-US" sz="1000" b="0" i="0" u="none" strike="noStrike" dirty="0">
                          <a:effectLst/>
                          <a:latin typeface="Gill Sans MT" panose="020B0502020104020203" pitchFamily="34" charset="0"/>
                        </a:rPr>
                        <a:t>96.3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68.1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97C6E"/>
                    </a:solidFill>
                  </a:tcPr>
                </a:tc>
                <a:tc>
                  <a:txBody>
                    <a:bodyPr/>
                    <a:lstStyle/>
                    <a:p>
                      <a:pPr algn="ctr" fontAlgn="ctr"/>
                      <a:r>
                        <a:rPr lang="en-US" sz="1000" b="0" i="0" u="none" strike="noStrike" dirty="0">
                          <a:effectLst/>
                          <a:latin typeface="Gill Sans MT" panose="020B0502020104020203" pitchFamily="34" charset="0"/>
                        </a:rPr>
                        <a:t>117.3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2DE82"/>
                    </a:solidFill>
                  </a:tcPr>
                </a:tc>
                <a:tc>
                  <a:txBody>
                    <a:bodyPr/>
                    <a:lstStyle/>
                    <a:p>
                      <a:pPr algn="ctr" fontAlgn="ctr"/>
                      <a:r>
                        <a:rPr lang="en-US" sz="1000" b="0" i="0" u="none" strike="noStrike" dirty="0">
                          <a:effectLst/>
                          <a:latin typeface="Gill Sans MT" panose="020B0502020104020203" pitchFamily="34" charset="0"/>
                        </a:rPr>
                        <a:t>108.5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DCF7F"/>
                    </a:solidFill>
                  </a:tcPr>
                </a:tc>
                <a:extLst>
                  <a:ext uri="{0D108BD9-81ED-4DB2-BD59-A6C34878D82A}">
                    <a16:rowId xmlns:a16="http://schemas.microsoft.com/office/drawing/2014/main" xmlns="" val="2855987511"/>
                  </a:ext>
                </a:extLst>
              </a:tr>
              <a:tr h="210312">
                <a:tc>
                  <a:txBody>
                    <a:bodyPr/>
                    <a:lstStyle/>
                    <a:p>
                      <a:pPr algn="l" fontAlgn="ctr"/>
                      <a:r>
                        <a:rPr lang="en-US" sz="900" b="1" i="0" u="none" strike="noStrike" dirty="0">
                          <a:solidFill>
                            <a:srgbClr val="FFFFFF"/>
                          </a:solidFill>
                          <a:effectLst/>
                          <a:latin typeface="Gill Sans MT" panose="020B0502020104020203" pitchFamily="34" charset="0"/>
                        </a:rPr>
                        <a:t> Augusta (Corporate Park)</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ctr"/>
                      <a:r>
                        <a:rPr lang="en-US" sz="1000" b="1" i="0" u="none" strike="noStrike" dirty="0">
                          <a:effectLst/>
                          <a:latin typeface="Gill Sans MT" panose="020B0502020104020203" pitchFamily="34" charset="0"/>
                        </a:rPr>
                        <a:t>91.7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078"/>
                    </a:solidFill>
                  </a:tcPr>
                </a:tc>
                <a:tc>
                  <a:txBody>
                    <a:bodyPr/>
                    <a:lstStyle/>
                    <a:p>
                      <a:pPr algn="ctr" fontAlgn="ctr"/>
                      <a:r>
                        <a:rPr lang="en-US" sz="1000" b="0" i="0" u="none" strike="noStrike" dirty="0">
                          <a:effectLst/>
                          <a:latin typeface="Gill Sans MT" panose="020B0502020104020203" pitchFamily="34" charset="0"/>
                        </a:rPr>
                        <a:t>85.7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379"/>
                    </a:solidFill>
                  </a:tcPr>
                </a:tc>
                <a:tc>
                  <a:txBody>
                    <a:bodyPr/>
                    <a:lstStyle/>
                    <a:p>
                      <a:pPr algn="ctr" fontAlgn="ctr"/>
                      <a:r>
                        <a:rPr lang="en-US" sz="1000" b="0" i="0" u="none" strike="noStrike" dirty="0">
                          <a:effectLst/>
                          <a:latin typeface="Gill Sans MT" panose="020B0502020104020203" pitchFamily="34" charset="0"/>
                        </a:rPr>
                        <a:t>87.0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B97A"/>
                    </a:solidFill>
                  </a:tcPr>
                </a:tc>
                <a:tc>
                  <a:txBody>
                    <a:bodyPr/>
                    <a:lstStyle/>
                    <a:p>
                      <a:pPr algn="ctr" fontAlgn="ctr"/>
                      <a:r>
                        <a:rPr lang="en-US" sz="1000" b="0" i="0" u="none" strike="noStrike" dirty="0">
                          <a:effectLst/>
                          <a:latin typeface="Gill Sans MT" panose="020B0502020104020203" pitchFamily="34" charset="0"/>
                        </a:rPr>
                        <a:t>107.8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B84"/>
                    </a:solidFill>
                  </a:tcPr>
                </a:tc>
                <a:tc>
                  <a:txBody>
                    <a:bodyPr/>
                    <a:lstStyle/>
                    <a:p>
                      <a:pPr algn="ctr" fontAlgn="ctr"/>
                      <a:r>
                        <a:rPr lang="en-US" sz="1000" b="0" i="0" u="none" strike="noStrike" dirty="0">
                          <a:effectLst/>
                          <a:latin typeface="Gill Sans MT" panose="020B0502020104020203" pitchFamily="34" charset="0"/>
                        </a:rPr>
                        <a:t>63.0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A877"/>
                    </a:solidFill>
                  </a:tcPr>
                </a:tc>
                <a:tc>
                  <a:txBody>
                    <a:bodyPr/>
                    <a:lstStyle/>
                    <a:p>
                      <a:pPr algn="ctr" fontAlgn="ctr"/>
                      <a:r>
                        <a:rPr lang="en-US" sz="1000" b="0" i="0" u="none" strike="noStrike" dirty="0">
                          <a:effectLst/>
                          <a:latin typeface="Gill Sans MT" panose="020B0502020104020203" pitchFamily="34" charset="0"/>
                        </a:rPr>
                        <a:t>98.5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E582"/>
                    </a:solidFill>
                  </a:tcPr>
                </a:tc>
                <a:extLst>
                  <a:ext uri="{0D108BD9-81ED-4DB2-BD59-A6C34878D82A}">
                    <a16:rowId xmlns:a16="http://schemas.microsoft.com/office/drawing/2014/main" xmlns="" val="1119884057"/>
                  </a:ext>
                </a:extLst>
              </a:tr>
            </a:tbl>
          </a:graphicData>
        </a:graphic>
      </p:graphicFrame>
    </p:spTree>
    <p:extLst>
      <p:ext uri="{BB962C8B-B14F-4D97-AF65-F5344CB8AC3E}">
        <p14:creationId xmlns:p14="http://schemas.microsoft.com/office/powerpoint/2010/main" val="1463172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fontScale="92500" lnSpcReduction="20000"/>
          </a:bodyPr>
          <a:lstStyle/>
          <a:p>
            <a:r>
              <a:rPr lang="en-US" dirty="0"/>
              <a:t>REAL ESTATE &amp; INCENTIVES SUMMARY</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latin typeface="Gill Sans MT" panose="020B0502020104020203" pitchFamily="34" charset="0"/>
              </a:rPr>
              <a:t>SITE SELECTION GROUP  |  PAGE  </a:t>
            </a:r>
            <a:fld id="{2A43680E-1B61-467A-B567-64B54E3EEC01}" type="slidenum">
              <a:rPr lang="en-US" sz="1200" b="1">
                <a:latin typeface="Gill Sans MT" panose="020B0502020104020203" pitchFamily="34" charset="0"/>
              </a:rPr>
              <a:pPr algn="r"/>
              <a:t>24</a:t>
            </a:fld>
            <a:endParaRPr lang="en-US" sz="1200" b="1" dirty="0">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292271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609600"/>
          </a:xfrm>
        </p:spPr>
        <p:txBody>
          <a:bodyPr/>
          <a:lstStyle/>
          <a:p>
            <a:r>
              <a:rPr lang="en-US" dirty="0">
                <a:solidFill>
                  <a:schemeClr val="bg1"/>
                </a:solidFill>
                <a:latin typeface="Gill Sans MT" panose="020B0502020104020203" pitchFamily="34" charset="0"/>
              </a:rPr>
              <a:t>REAL ESTATE COMPARISON SUMMARY</a:t>
            </a:r>
          </a:p>
        </p:txBody>
      </p:sp>
      <p:sp>
        <p:nvSpPr>
          <p:cNvPr id="16" name="Slide Number Placeholder 15"/>
          <p:cNvSpPr>
            <a:spLocks noGrp="1"/>
          </p:cNvSpPr>
          <p:nvPr>
            <p:ph type="sldNum" sz="quarter" idx="10"/>
          </p:nvPr>
        </p:nvSpPr>
        <p:spPr/>
        <p:txBody>
          <a:bodyPr/>
          <a:lstStyle/>
          <a:p>
            <a:r>
              <a:rPr lang="en-US" dirty="0"/>
              <a:t> SITE SELECTION GROUP  |  PAGE  </a:t>
            </a:r>
            <a:fld id="{2A43680E-1B61-467A-B567-64B54E3EEC01}" type="slidenum">
              <a:rPr lang="en-US" smtClean="0"/>
              <a:pPr/>
              <a:t>25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85599146"/>
              </p:ext>
            </p:extLst>
          </p:nvPr>
        </p:nvGraphicFramePr>
        <p:xfrm>
          <a:off x="211523" y="2015356"/>
          <a:ext cx="6172200" cy="4356611"/>
        </p:xfrm>
        <a:graphic>
          <a:graphicData uri="http://schemas.openxmlformats.org/drawingml/2006/table">
            <a:tbl>
              <a:tblPr>
                <a:effectLst>
                  <a:outerShdw blurRad="50800" dist="38100" dir="10800000" algn="tl" rotWithShape="0">
                    <a:prstClr val="black">
                      <a:alpha val="40000"/>
                    </a:prstClr>
                  </a:outerShdw>
                </a:effectLst>
              </a:tblPr>
              <a:tblGrid>
                <a:gridCol w="2057400">
                  <a:extLst>
                    <a:ext uri="{9D8B030D-6E8A-4147-A177-3AD203B41FA5}">
                      <a16:colId xmlns:a16="http://schemas.microsoft.com/office/drawing/2014/main" xmlns="" val="20000"/>
                    </a:ext>
                  </a:extLst>
                </a:gridCol>
                <a:gridCol w="2057400">
                  <a:extLst>
                    <a:ext uri="{9D8B030D-6E8A-4147-A177-3AD203B41FA5}">
                      <a16:colId xmlns:a16="http://schemas.microsoft.com/office/drawing/2014/main" xmlns="" val="3840472154"/>
                    </a:ext>
                  </a:extLst>
                </a:gridCol>
                <a:gridCol w="2057400">
                  <a:extLst>
                    <a:ext uri="{9D8B030D-6E8A-4147-A177-3AD203B41FA5}">
                      <a16:colId xmlns:a16="http://schemas.microsoft.com/office/drawing/2014/main" xmlns="" val="20001"/>
                    </a:ext>
                  </a:extLst>
                </a:gridCol>
              </a:tblGrid>
              <a:tr h="346844">
                <a:tc>
                  <a:txBody>
                    <a:bodyPr/>
                    <a:lstStyle/>
                    <a:p>
                      <a:pPr algn="ctr" fontAlgn="b"/>
                      <a:endParaRPr lang="en-US" sz="900" b="1" i="0" u="none" strike="noStrike" dirty="0">
                        <a:solidFill>
                          <a:srgbClr val="FFFFFF"/>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5596"/>
                    </a:solidFill>
                  </a:tcPr>
                </a:tc>
                <a:tc>
                  <a:txBody>
                    <a:bodyPr/>
                    <a:lstStyle/>
                    <a:p>
                      <a:pPr algn="ctr" fontAlgn="b"/>
                      <a:r>
                        <a:rPr lang="en-US" sz="900" b="1" i="0" u="none" strike="noStrike" dirty="0">
                          <a:solidFill>
                            <a:srgbClr val="FFFFFF"/>
                          </a:solidFill>
                          <a:effectLst/>
                          <a:latin typeface="Gill Sans MT" panose="020B0502020104020203" pitchFamily="34" charset="0"/>
                        </a:rPr>
                        <a:t>CORPORATE HEADQUARTERS</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FINANCIAL SERVICES</a:t>
                      </a:r>
                      <a:endParaRPr lang="en-US" sz="900" b="1" i="0" u="none" strike="noStrike" dirty="0">
                        <a:solidFill>
                          <a:srgbClr val="FFFFFF"/>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1037967">
                <a:tc>
                  <a:txBody>
                    <a:bodyPr/>
                    <a:lstStyle/>
                    <a:p>
                      <a:pPr marL="45720" indent="0" algn="l" fontAlgn="b">
                        <a:spcBef>
                          <a:spcPts val="300"/>
                        </a:spcBef>
                        <a:buClr>
                          <a:srgbClr val="00B050"/>
                        </a:buClr>
                        <a:buFont typeface="Wingdings" panose="05000000000000000000" pitchFamily="2" charset="2"/>
                        <a:buNone/>
                      </a:pPr>
                      <a:r>
                        <a:rPr lang="en-US" sz="1200" b="1" i="0" u="none" strike="noStrike" dirty="0">
                          <a:solidFill>
                            <a:srgbClr val="000000"/>
                          </a:solidFill>
                          <a:effectLst/>
                          <a:latin typeface="Gill Sans MT" panose="020B0502020104020203" pitchFamily="34" charset="0"/>
                        </a:rPr>
                        <a:t>STRENGTHS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20000"/>
                        <a:lumOff val="80000"/>
                      </a:schemeClr>
                    </a:solidFill>
                  </a:tcPr>
                </a:tc>
                <a:tc gridSpan="2">
                  <a:txBody>
                    <a:bodyPr/>
                    <a:lstStyle/>
                    <a:p>
                      <a:pPr marL="217170" indent="-171450" algn="l" fontAlgn="b">
                        <a:spcBef>
                          <a:spcPts val="300"/>
                        </a:spcBef>
                        <a:buClr>
                          <a:srgbClr val="00B050"/>
                        </a:buClr>
                        <a:buFont typeface="Wingdings" panose="05000000000000000000" pitchFamily="2" charset="2"/>
                        <a:buChar char="ü"/>
                      </a:pPr>
                      <a:r>
                        <a:rPr lang="en-US" sz="1200" b="0" i="0" u="none" strike="noStrike" baseline="0" dirty="0">
                          <a:solidFill>
                            <a:schemeClr val="tx1"/>
                          </a:solidFill>
                          <a:effectLst/>
                          <a:latin typeface="Gill Sans MT" panose="020B0502020104020203" pitchFamily="34" charset="0"/>
                        </a:rPr>
                        <a:t>Baseline options available</a:t>
                      </a:r>
                    </a:p>
                    <a:p>
                      <a:pPr marL="217170" indent="-171450" algn="l" fontAlgn="b">
                        <a:spcBef>
                          <a:spcPts val="300"/>
                        </a:spcBef>
                        <a:buClr>
                          <a:srgbClr val="00B050"/>
                        </a:buClr>
                        <a:buFont typeface="Wingdings" panose="05000000000000000000" pitchFamily="2" charset="2"/>
                        <a:buChar char="ü"/>
                      </a:pPr>
                      <a:r>
                        <a:rPr lang="en-US" sz="1200" b="0" i="0" u="none" strike="noStrike" baseline="0" dirty="0">
                          <a:solidFill>
                            <a:schemeClr val="tx1"/>
                          </a:solidFill>
                          <a:effectLst/>
                          <a:latin typeface="Gill Sans MT" panose="020B0502020104020203" pitchFamily="34" charset="0"/>
                        </a:rPr>
                        <a:t>Effectively priced compared to other comparison markets </a:t>
                      </a:r>
                    </a:p>
                    <a:p>
                      <a:pPr marL="217170" indent="-171450" algn="l" fontAlgn="b">
                        <a:spcBef>
                          <a:spcPts val="300"/>
                        </a:spcBef>
                        <a:buClr>
                          <a:srgbClr val="00B050"/>
                        </a:buClr>
                        <a:buFont typeface="Wingdings" panose="05000000000000000000" pitchFamily="2" charset="2"/>
                        <a:buChar char="ü"/>
                      </a:pPr>
                      <a:r>
                        <a:rPr lang="en-US" sz="1200" b="0" i="0" u="none" strike="noStrike" baseline="0" dirty="0">
                          <a:solidFill>
                            <a:schemeClr val="tx1"/>
                          </a:solidFill>
                          <a:effectLst/>
                          <a:latin typeface="Gill Sans MT" panose="020B0502020104020203" pitchFamily="34" charset="0"/>
                        </a:rPr>
                        <a:t>Planned future market activity (e.g. proposed developments)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20000"/>
                        <a:lumOff val="80000"/>
                      </a:schemeClr>
                    </a:solidFill>
                  </a:tcPr>
                </a:tc>
                <a:tc hMerge="1">
                  <a:txBody>
                    <a:bodyPr/>
                    <a:lstStyle/>
                    <a:p>
                      <a:pPr marL="217170" indent="-171450" algn="l" fontAlgn="b">
                        <a:spcBef>
                          <a:spcPts val="300"/>
                        </a:spcBef>
                        <a:buClr>
                          <a:srgbClr val="00B050"/>
                        </a:buClr>
                        <a:buFont typeface="Wingdings" panose="05000000000000000000" pitchFamily="2" charset="2"/>
                        <a:buChar char="ü"/>
                      </a:pPr>
                      <a:endParaRPr lang="en-US" sz="1000" b="1" i="0" u="none" strike="noStrike" baseline="0" dirty="0">
                        <a:solidFill>
                          <a:schemeClr val="tx1"/>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1"/>
                  </a:ext>
                </a:extLst>
              </a:tr>
              <a:tr h="1066800">
                <a:tc>
                  <a:txBody>
                    <a:bodyPr/>
                    <a:lstStyle/>
                    <a:p>
                      <a:pPr marL="45720" marR="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200" b="1" i="0" u="none" strike="noStrike" kern="1200" dirty="0">
                          <a:solidFill>
                            <a:srgbClr val="000000"/>
                          </a:solidFill>
                          <a:effectLst/>
                          <a:latin typeface="Gill Sans MT" panose="020B0502020104020203" pitchFamily="34" charset="0"/>
                          <a:ea typeface="+mn-ea"/>
                          <a:cs typeface="+mn-cs"/>
                        </a:rPr>
                        <a:t>AREAS OF CONCERN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20000"/>
                        <a:lumOff val="80000"/>
                      </a:schemeClr>
                    </a:solidFill>
                  </a:tcPr>
                </a:tc>
                <a:tc gridSpan="2">
                  <a:txBody>
                    <a:bodyPr/>
                    <a:lstStyle/>
                    <a:p>
                      <a:pPr marL="217170" marR="0" indent="-17145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û"/>
                        <a:tabLst/>
                        <a:defRPr/>
                      </a:pPr>
                      <a:r>
                        <a:rPr lang="en-US" sz="1200" b="0" i="0" u="none" strike="noStrike" baseline="0" dirty="0">
                          <a:solidFill>
                            <a:schemeClr val="tx1"/>
                          </a:solidFill>
                          <a:effectLst/>
                          <a:latin typeface="Gill Sans MT" panose="020B0502020104020203" pitchFamily="34" charset="0"/>
                        </a:rPr>
                        <a:t>Attractive options mostly limited to Carillon area</a:t>
                      </a:r>
                    </a:p>
                    <a:p>
                      <a:pPr marL="217170" marR="0" indent="-17145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û"/>
                        <a:tabLst/>
                        <a:defRPr/>
                      </a:pPr>
                      <a:r>
                        <a:rPr lang="en-US" sz="1200" b="0" i="0" u="none" strike="noStrike" baseline="0" dirty="0">
                          <a:solidFill>
                            <a:schemeClr val="tx1"/>
                          </a:solidFill>
                          <a:effectLst/>
                          <a:latin typeface="Gill Sans MT" panose="020B0502020104020203" pitchFamily="34" charset="0"/>
                        </a:rPr>
                        <a:t>Sheer number of options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20000"/>
                        <a:lumOff val="80000"/>
                      </a:schemeClr>
                    </a:solidFill>
                  </a:tcPr>
                </a:tc>
                <a:tc hMerge="1">
                  <a:txBody>
                    <a:bodyPr/>
                    <a:lstStyle/>
                    <a:p>
                      <a:pPr marL="217170" marR="0" indent="-17145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û"/>
                        <a:tabLst/>
                        <a:defRPr/>
                      </a:pPr>
                      <a:endParaRPr lang="en-US" sz="1000" b="1" i="0" u="none" strike="noStrike" baseline="0" dirty="0">
                        <a:solidFill>
                          <a:schemeClr val="tx1"/>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2013859336"/>
                  </a:ext>
                </a:extLst>
              </a:tr>
              <a:tr h="1905000">
                <a:tc>
                  <a:txBody>
                    <a:bodyPr/>
                    <a:lstStyle/>
                    <a:p>
                      <a:pPr marL="45720" marR="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200" b="1" i="0" u="none" strike="noStrike" kern="1200" dirty="0">
                          <a:solidFill>
                            <a:srgbClr val="000000"/>
                          </a:solidFill>
                          <a:effectLst/>
                          <a:latin typeface="Gill Sans MT" panose="020B0502020104020203" pitchFamily="34" charset="0"/>
                          <a:ea typeface="+mn-ea"/>
                          <a:cs typeface="+mn-cs"/>
                        </a:rPr>
                        <a:t>COMMENTS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r>
                        <a:rPr lang="en-US" sz="1200" b="0" i="0" u="none" strike="noStrike" baseline="0" dirty="0">
                          <a:solidFill>
                            <a:schemeClr val="tx1"/>
                          </a:solidFill>
                          <a:effectLst/>
                          <a:latin typeface="Gill Sans MT" panose="020B0502020104020203" pitchFamily="34" charset="0"/>
                        </a:rPr>
                        <a:t>The office real estate market in Pinellas County is adequate, especially when compared to production availability. </a:t>
                      </a:r>
                    </a:p>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endParaRPr lang="en-US" sz="1200" b="0" i="0" u="none" strike="noStrike" baseline="0" dirty="0">
                        <a:solidFill>
                          <a:schemeClr val="tx1"/>
                        </a:solidFill>
                        <a:effectLst/>
                        <a:latin typeface="Gill Sans MT" panose="020B0502020104020203" pitchFamily="34" charset="0"/>
                      </a:endParaRPr>
                    </a:p>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r>
                        <a:rPr lang="en-US" sz="1200" b="0" i="0" u="none" strike="noStrike" baseline="0" dirty="0">
                          <a:solidFill>
                            <a:schemeClr val="tx1"/>
                          </a:solidFill>
                          <a:effectLst/>
                          <a:latin typeface="Gill Sans MT" panose="020B0502020104020203" pitchFamily="34" charset="0"/>
                        </a:rPr>
                        <a:t>There is diversity among options and real estate is competitively priced, although mostly limited to the Carillon area.  </a:t>
                      </a:r>
                    </a:p>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endParaRPr lang="en-US" sz="1200" b="0" i="0" u="none" strike="noStrike" baseline="0" dirty="0">
                        <a:solidFill>
                          <a:schemeClr val="tx1"/>
                        </a:solidFill>
                        <a:effectLst/>
                        <a:latin typeface="Gill Sans MT" panose="020B0502020104020203" pitchFamily="34" charset="0"/>
                      </a:endParaRPr>
                    </a:p>
                    <a:p>
                      <a:pPr marL="45720" marR="0" indent="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None/>
                        <a:tabLst/>
                        <a:defRPr/>
                      </a:pPr>
                      <a:r>
                        <a:rPr lang="en-US" sz="1200" b="0" i="0" u="none" strike="noStrike" baseline="0" dirty="0">
                          <a:solidFill>
                            <a:schemeClr val="tx1"/>
                          </a:solidFill>
                          <a:effectLst/>
                          <a:latin typeface="Gill Sans MT" panose="020B0502020104020203" pitchFamily="34" charset="0"/>
                        </a:rPr>
                        <a:t>In addition, there are proposed projects that could provide long-term space options if they are fully realized.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pPr marL="182880" marR="0" indent="-137160" algn="l" defTabSz="914400" rtl="0" eaLnBrk="1" fontAlgn="b" latinLnBrk="0" hangingPunct="1">
                        <a:lnSpc>
                          <a:spcPct val="100000"/>
                        </a:lnSpc>
                        <a:spcBef>
                          <a:spcPts val="300"/>
                        </a:spcBef>
                        <a:spcAft>
                          <a:spcPts val="0"/>
                        </a:spcAft>
                        <a:buClr>
                          <a:srgbClr val="FF0000"/>
                        </a:buClr>
                        <a:buSzTx/>
                        <a:buFont typeface="Wingdings" panose="05000000000000000000" pitchFamily="2" charset="2"/>
                        <a:buChar char=""/>
                        <a:tabLst/>
                        <a:defRPr/>
                      </a:pPr>
                      <a:endParaRPr lang="en-US" sz="800" b="0" i="0" u="none" strike="noStrike" baseline="0" dirty="0">
                        <a:solidFill>
                          <a:schemeClr val="tx1"/>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10003"/>
                  </a:ext>
                </a:extLst>
              </a:tr>
            </a:tbl>
          </a:graphicData>
        </a:graphic>
      </p:graphicFrame>
      <p:pic>
        <p:nvPicPr>
          <p:cNvPr id="5" name="Picture 8" descr="Image result for st. petersburg florida skylin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1" t="12339" r="8135" b="30219"/>
          <a:stretch/>
        </p:blipFill>
        <p:spPr bwMode="auto">
          <a:xfrm>
            <a:off x="2420047" y="1210824"/>
            <a:ext cx="1609344" cy="7315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6" name="Picture 6" descr="Image result for financial servi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1199218"/>
            <a:ext cx="1609344" cy="7315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7" name="Picture 4" descr="Image result for advanced manufacturi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852" r="5319"/>
          <a:stretch/>
        </p:blipFill>
        <p:spPr bwMode="auto">
          <a:xfrm>
            <a:off x="6812523" y="1196447"/>
            <a:ext cx="1611280" cy="731520"/>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2905225377"/>
              </p:ext>
            </p:extLst>
          </p:nvPr>
        </p:nvGraphicFramePr>
        <p:xfrm>
          <a:off x="6383723" y="2015356"/>
          <a:ext cx="2468880" cy="4356611"/>
        </p:xfrm>
        <a:graphic>
          <a:graphicData uri="http://schemas.openxmlformats.org/drawingml/2006/table">
            <a:tbl>
              <a:tblPr>
                <a:effectLst>
                  <a:outerShdw blurRad="50800" dist="38100" algn="tl" rotWithShape="0">
                    <a:prstClr val="black">
                      <a:alpha val="40000"/>
                    </a:prstClr>
                  </a:outerShdw>
                </a:effectLst>
              </a:tblPr>
              <a:tblGrid>
                <a:gridCol w="2468880">
                  <a:extLst>
                    <a:ext uri="{9D8B030D-6E8A-4147-A177-3AD203B41FA5}">
                      <a16:colId xmlns:a16="http://schemas.microsoft.com/office/drawing/2014/main" xmlns="" val="20002"/>
                    </a:ext>
                  </a:extLst>
                </a:gridCol>
              </a:tblGrid>
              <a:tr h="346844">
                <a:tc>
                  <a:txBody>
                    <a:bodyPr/>
                    <a:lstStyle/>
                    <a:p>
                      <a:pPr algn="ctr" fontAlgn="b"/>
                      <a:r>
                        <a:rPr lang="en-US" sz="900" b="1" i="0" u="none" strike="noStrike" baseline="0" dirty="0">
                          <a:solidFill>
                            <a:srgbClr val="FFFFFF"/>
                          </a:solidFill>
                          <a:effectLst/>
                          <a:latin typeface="Gill Sans MT" panose="020B0502020104020203" pitchFamily="34" charset="0"/>
                        </a:rPr>
                        <a:t>ADVANCED MANUFACTURING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1037967">
                <a:tc>
                  <a:txBody>
                    <a:bodyPr/>
                    <a:lstStyle/>
                    <a:p>
                      <a:pPr marL="217170" indent="-171450" algn="l" fontAlgn="b">
                        <a:spcBef>
                          <a:spcPts val="300"/>
                        </a:spcBef>
                        <a:buClr>
                          <a:srgbClr val="00B050"/>
                        </a:buClr>
                        <a:buFont typeface="Wingdings" panose="05000000000000000000" pitchFamily="2" charset="2"/>
                        <a:buChar char="ü"/>
                      </a:pPr>
                      <a:r>
                        <a:rPr lang="en-US" sz="1200" b="0" i="0" u="none" strike="noStrike" baseline="0" dirty="0">
                          <a:solidFill>
                            <a:schemeClr val="tx1"/>
                          </a:solidFill>
                          <a:effectLst/>
                          <a:latin typeface="Gill Sans MT" panose="020B0502020104020203" pitchFamily="34" charset="0"/>
                        </a:rPr>
                        <a:t>None.  The Airco site could become a competitive option in the future, but would require significant investment.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1066800">
                <a:tc>
                  <a:txBody>
                    <a:bodyPr/>
                    <a:lstStyle/>
                    <a:p>
                      <a:pPr marL="217170" indent="-171450" algn="l" fontAlgn="b">
                        <a:spcBef>
                          <a:spcPts val="300"/>
                        </a:spcBef>
                        <a:buClr>
                          <a:srgbClr val="FF0000"/>
                        </a:buClr>
                        <a:buFont typeface="Wingdings" panose="05000000000000000000" pitchFamily="2" charset="2"/>
                        <a:buChar char="û"/>
                      </a:pPr>
                      <a:r>
                        <a:rPr lang="en-US" sz="1200" b="0" i="0" u="none" strike="noStrike" baseline="0" dirty="0">
                          <a:solidFill>
                            <a:schemeClr val="tx1"/>
                          </a:solidFill>
                          <a:effectLst/>
                          <a:latin typeface="Gill Sans MT" panose="020B0502020104020203" pitchFamily="34" charset="0"/>
                        </a:rPr>
                        <a:t>Lack of existing buildings</a:t>
                      </a:r>
                    </a:p>
                    <a:p>
                      <a:pPr marL="217170" indent="-171450" algn="l" fontAlgn="b">
                        <a:spcBef>
                          <a:spcPts val="300"/>
                        </a:spcBef>
                        <a:buClr>
                          <a:srgbClr val="FF0000"/>
                        </a:buClr>
                        <a:buFont typeface="Wingdings" panose="05000000000000000000" pitchFamily="2" charset="2"/>
                        <a:buChar char="û"/>
                      </a:pPr>
                      <a:r>
                        <a:rPr lang="en-US" sz="1200" b="0" i="0" u="none" strike="noStrike" baseline="0" dirty="0">
                          <a:solidFill>
                            <a:schemeClr val="tx1"/>
                          </a:solidFill>
                          <a:effectLst/>
                          <a:latin typeface="Gill Sans MT" panose="020B0502020104020203" pitchFamily="34" charset="0"/>
                        </a:rPr>
                        <a:t>Lack of competitive land development options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2013859336"/>
                  </a:ext>
                </a:extLst>
              </a:tr>
              <a:tr h="1905000">
                <a:tc>
                  <a:txBody>
                    <a:bodyPr/>
                    <a:lstStyle/>
                    <a:p>
                      <a:pPr marL="53975" indent="0" algn="l"/>
                      <a:r>
                        <a:rPr lang="en-US" sz="1200" b="0" dirty="0">
                          <a:solidFill>
                            <a:schemeClr val="tx1"/>
                          </a:solidFill>
                          <a:latin typeface="Gill Sans MT" panose="020B0502020104020203" pitchFamily="34" charset="0"/>
                        </a:rPr>
                        <a:t>Industrial</a:t>
                      </a:r>
                      <a:r>
                        <a:rPr lang="en-US" sz="1200" b="0" baseline="0" dirty="0">
                          <a:solidFill>
                            <a:schemeClr val="tx1"/>
                          </a:solidFill>
                          <a:latin typeface="Gill Sans MT" panose="020B0502020104020203" pitchFamily="34" charset="0"/>
                        </a:rPr>
                        <a:t> real estate is an area of significant concern for Pinellas County’s ability to attract new and expand its current advanced manufacturing operations. </a:t>
                      </a:r>
                      <a:endParaRPr lang="en-US" sz="1200" b="0" dirty="0">
                        <a:solidFill>
                          <a:schemeClr val="tx1"/>
                        </a:solidFill>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4129346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SAMPLE PROPOSED INCENTIVES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PINELLAS COUNTY PROPOSAL</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26</a:t>
            </a:fld>
            <a:endParaRPr lang="en-US" dirty="0">
              <a:solidFill>
                <a:srgbClr val="005596"/>
              </a:solidFill>
            </a:endParaRPr>
          </a:p>
        </p:txBody>
      </p:sp>
      <p:sp>
        <p:nvSpPr>
          <p:cNvPr id="11" name="Text Box 4"/>
          <p:cNvSpPr txBox="1">
            <a:spLocks noChangeArrowheads="1"/>
          </p:cNvSpPr>
          <p:nvPr/>
        </p:nvSpPr>
        <p:spPr bwMode="auto">
          <a:xfrm>
            <a:off x="191491" y="990600"/>
            <a:ext cx="8760715" cy="944634"/>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400" dirty="0">
                <a:latin typeface="Gill Sans MT" panose="020B0502020104020203" pitchFamily="34" charset="0"/>
                <a:cs typeface="Arial" pitchFamily="34" charset="0"/>
              </a:rPr>
              <a:t>While their importance in identifying and securing the optimal location for an operation may be overstated from time to time, incentives remain a critical part of the site selection process. As part of this process, PCED provided hypothetical local incentive offerings for each type of project and from partner organizations, like the State of Florida and Duke Energy.  </a:t>
            </a:r>
          </a:p>
        </p:txBody>
      </p:sp>
      <p:graphicFrame>
        <p:nvGraphicFramePr>
          <p:cNvPr id="5" name="Table 4"/>
          <p:cNvGraphicFramePr>
            <a:graphicFrameLocks noGrp="1"/>
          </p:cNvGraphicFramePr>
          <p:nvPr>
            <p:extLst>
              <p:ext uri="{D42A27DB-BD31-4B8C-83A1-F6EECF244321}">
                <p14:modId xmlns:p14="http://schemas.microsoft.com/office/powerpoint/2010/main" val="3886844018"/>
              </p:ext>
            </p:extLst>
          </p:nvPr>
        </p:nvGraphicFramePr>
        <p:xfrm>
          <a:off x="211522" y="2680115"/>
          <a:ext cx="8731228" cy="3674965"/>
        </p:xfrm>
        <a:graphic>
          <a:graphicData uri="http://schemas.openxmlformats.org/drawingml/2006/table">
            <a:tbl>
              <a:tblPr>
                <a:effectLst>
                  <a:outerShdw blurRad="50800" dist="38100" dir="10800000" algn="tl" rotWithShape="0">
                    <a:prstClr val="black">
                      <a:alpha val="40000"/>
                    </a:prstClr>
                  </a:outerShdw>
                </a:effectLst>
              </a:tblPr>
              <a:tblGrid>
                <a:gridCol w="2377876">
                  <a:extLst>
                    <a:ext uri="{9D8B030D-6E8A-4147-A177-3AD203B41FA5}">
                      <a16:colId xmlns:a16="http://schemas.microsoft.com/office/drawing/2014/main" xmlns="" val="20000"/>
                    </a:ext>
                  </a:extLst>
                </a:gridCol>
                <a:gridCol w="2117784">
                  <a:extLst>
                    <a:ext uri="{9D8B030D-6E8A-4147-A177-3AD203B41FA5}">
                      <a16:colId xmlns:a16="http://schemas.microsoft.com/office/drawing/2014/main" xmlns="" val="3840472154"/>
                    </a:ext>
                  </a:extLst>
                </a:gridCol>
                <a:gridCol w="2117784">
                  <a:extLst>
                    <a:ext uri="{9D8B030D-6E8A-4147-A177-3AD203B41FA5}">
                      <a16:colId xmlns:a16="http://schemas.microsoft.com/office/drawing/2014/main" xmlns="" val="20001"/>
                    </a:ext>
                  </a:extLst>
                </a:gridCol>
                <a:gridCol w="2117784">
                  <a:extLst>
                    <a:ext uri="{9D8B030D-6E8A-4147-A177-3AD203B41FA5}">
                      <a16:colId xmlns:a16="http://schemas.microsoft.com/office/drawing/2014/main" xmlns="" val="20002"/>
                    </a:ext>
                  </a:extLst>
                </a:gridCol>
              </a:tblGrid>
              <a:tr h="362874">
                <a:tc>
                  <a:txBody>
                    <a:bodyPr/>
                    <a:lstStyle/>
                    <a:p>
                      <a:pPr algn="ctr" fontAlgn="b"/>
                      <a:r>
                        <a:rPr lang="en-US" sz="900" b="1" i="0" u="none" strike="noStrike" dirty="0">
                          <a:solidFill>
                            <a:srgbClr val="FFFFFF"/>
                          </a:solidFill>
                          <a:effectLst/>
                          <a:latin typeface="Gill Sans MT" panose="020B0502020104020203" pitchFamily="34" charset="0"/>
                        </a:rPr>
                        <a:t>INCENTIVE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dirty="0">
                          <a:solidFill>
                            <a:srgbClr val="FFFFFF"/>
                          </a:solidFill>
                          <a:effectLst/>
                          <a:latin typeface="Gill Sans MT" panose="020B0502020104020203" pitchFamily="34" charset="0"/>
                        </a:rPr>
                        <a:t>CORPORATE HEADQUARTERS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FINANCIAL SERVICES</a:t>
                      </a:r>
                      <a:endParaRPr lang="en-US" sz="900" b="1" i="0" u="none" strike="noStrike" dirty="0">
                        <a:solidFill>
                          <a:srgbClr val="FFFFFF"/>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ADVANCED MANUFACTURING</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335784">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QTI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$2.1 Million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$1.5 Million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$1.25 Million</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1"/>
                  </a:ext>
                </a:extLst>
              </a:tr>
              <a:tr h="335784">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Ad Valorem Tax Exemption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TBD (based on ownership or lease)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$5.7 Million</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10003"/>
                  </a:ext>
                </a:extLst>
              </a:tr>
              <a:tr h="347443">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Capital Investment Tax Credit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Eligible: Depending on Corporate Income Tax Liability</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 Depending on Corporate Income Tax Liability</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943840433"/>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High Impact Performance Credit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Eligible: Negotiated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 Negotiated</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456555841"/>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Expeditated</a:t>
                      </a:r>
                      <a:r>
                        <a:rPr lang="en-US" sz="1000" b="1" i="0" u="none" strike="noStrike" baseline="0" dirty="0">
                          <a:solidFill>
                            <a:srgbClr val="000000"/>
                          </a:solidFill>
                          <a:effectLst/>
                          <a:latin typeface="Gill Sans MT" panose="020B0502020104020203" pitchFamily="34" charset="0"/>
                        </a:rPr>
                        <a:t> Permit Initiatives</a:t>
                      </a:r>
                      <a:endParaRPr lang="en-US" sz="1000" b="1" i="0" u="none" strike="noStrike" dirty="0">
                        <a:solidFill>
                          <a:srgbClr val="000000"/>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Eligible: Based on Permit Costs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 Based on Permit Costs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 Based on Permit Costs</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2857287026"/>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Training:</a:t>
                      </a:r>
                      <a:r>
                        <a:rPr lang="en-US" sz="1000" b="1" i="0" u="none" strike="noStrike" baseline="0" dirty="0">
                          <a:solidFill>
                            <a:srgbClr val="000000"/>
                          </a:solidFill>
                          <a:effectLst/>
                          <a:latin typeface="Gill Sans MT" panose="020B0502020104020203" pitchFamily="34" charset="0"/>
                        </a:rPr>
                        <a:t> FloridaFlex</a:t>
                      </a:r>
                      <a:endParaRPr lang="en-US" sz="1000" b="1" i="0" u="none" strike="noStrike" dirty="0">
                        <a:solidFill>
                          <a:srgbClr val="000000"/>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$270,000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$225,000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$225,000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862458699"/>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Training: Incumbent</a:t>
                      </a:r>
                      <a:r>
                        <a:rPr lang="en-US" sz="1000" b="1" i="0" u="none" strike="noStrike" baseline="0" dirty="0">
                          <a:solidFill>
                            <a:srgbClr val="000000"/>
                          </a:solidFill>
                          <a:effectLst/>
                          <a:latin typeface="Gill Sans MT" panose="020B0502020104020203" pitchFamily="34" charset="0"/>
                        </a:rPr>
                        <a:t> Worker Training</a:t>
                      </a:r>
                      <a:endParaRPr lang="en-US" sz="1000" b="1" i="0" u="none" strike="noStrike" dirty="0">
                        <a:solidFill>
                          <a:srgbClr val="000000"/>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$35,000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$35,000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$35,000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3075824880"/>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Training: On-the-Job</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Eligible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3118392313"/>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Sales Tax Exemption on M&amp;E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$3.0 Million</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2869992143"/>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Sales Tax Exemption on Electricity</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Eligible: Dependent on Consumption</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EF7"/>
                    </a:solidFill>
                  </a:tcPr>
                </a:tc>
                <a:extLst>
                  <a:ext uri="{0D108BD9-81ED-4DB2-BD59-A6C34878D82A}">
                    <a16:rowId xmlns:a16="http://schemas.microsoft.com/office/drawing/2014/main" xmlns="" val="2936643974"/>
                  </a:ext>
                </a:extLst>
              </a:tr>
              <a:tr h="286635">
                <a:tc>
                  <a:txBody>
                    <a:bodyPr/>
                    <a:lstStyle/>
                    <a:p>
                      <a:pPr marL="45720" indent="0" algn="l" fontAlgn="b">
                        <a:spcBef>
                          <a:spcPts val="300"/>
                        </a:spcBef>
                        <a:buClr>
                          <a:srgbClr val="00B050"/>
                        </a:buClr>
                        <a:buFont typeface="Wingdings" panose="05000000000000000000" pitchFamily="2" charset="2"/>
                        <a:buNone/>
                      </a:pPr>
                      <a:r>
                        <a:rPr lang="en-US" sz="1000" b="1" i="0" u="none" strike="noStrike" dirty="0">
                          <a:solidFill>
                            <a:srgbClr val="000000"/>
                          </a:solidFill>
                          <a:effectLst/>
                          <a:latin typeface="Gill Sans MT" panose="020B0502020104020203" pitchFamily="34" charset="0"/>
                        </a:rPr>
                        <a:t>Electricity:</a:t>
                      </a:r>
                      <a:r>
                        <a:rPr lang="en-US" sz="1000" b="1" i="0" u="none" strike="noStrike" baseline="0" dirty="0">
                          <a:solidFill>
                            <a:srgbClr val="000000"/>
                          </a:solidFill>
                          <a:effectLst/>
                          <a:latin typeface="Gill Sans MT" panose="020B0502020104020203" pitchFamily="34" charset="0"/>
                        </a:rPr>
                        <a:t> Duke Energy ED Rider</a:t>
                      </a:r>
                      <a:endParaRPr lang="en-US" sz="1000" b="1" i="0" u="none" strike="noStrike" dirty="0">
                        <a:solidFill>
                          <a:srgbClr val="000000"/>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indent="0" algn="l" fontAlgn="b">
                        <a:spcBef>
                          <a:spcPts val="300"/>
                        </a:spcBef>
                        <a:buClr>
                          <a:srgbClr val="00B050"/>
                        </a:buClr>
                        <a:buFont typeface="Wingdings" panose="05000000000000000000" pitchFamily="2" charset="2"/>
                        <a:buNone/>
                      </a:pPr>
                      <a:r>
                        <a:rPr lang="en-US" sz="1000" b="0" i="0" u="none" strike="noStrike" baseline="0" dirty="0">
                          <a:solidFill>
                            <a:schemeClr val="tx1"/>
                          </a:solidFill>
                          <a:effectLst/>
                          <a:latin typeface="Gill Sans MT" panose="020B0502020104020203" pitchFamily="34" charset="0"/>
                        </a:rPr>
                        <a:t>$169,865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$92,540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45720" marR="0" lvl="0" indent="0" algn="l" defTabSz="914400" rtl="0" eaLnBrk="1" fontAlgn="b" latinLnBrk="0" hangingPunct="1">
                        <a:lnSpc>
                          <a:spcPct val="100000"/>
                        </a:lnSpc>
                        <a:spcBef>
                          <a:spcPts val="300"/>
                        </a:spcBef>
                        <a:spcAft>
                          <a:spcPts val="0"/>
                        </a:spcAft>
                        <a:buClr>
                          <a:srgbClr val="00B050"/>
                        </a:buClr>
                        <a:buSzTx/>
                        <a:buFont typeface="Wingdings" panose="05000000000000000000" pitchFamily="2" charset="2"/>
                        <a:buNone/>
                        <a:tabLst/>
                        <a:defRPr/>
                      </a:pPr>
                      <a:r>
                        <a:rPr lang="en-US" sz="1000" b="0" i="0" u="none" strike="noStrike" baseline="0" dirty="0">
                          <a:solidFill>
                            <a:schemeClr val="tx1"/>
                          </a:solidFill>
                          <a:effectLst/>
                          <a:latin typeface="Gill Sans MT" panose="020B0502020104020203" pitchFamily="34" charset="0"/>
                        </a:rPr>
                        <a:t>$517,774</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3810458160"/>
                  </a:ext>
                </a:extLst>
              </a:tr>
            </a:tbl>
          </a:graphicData>
        </a:graphic>
      </p:graphicFrame>
      <p:pic>
        <p:nvPicPr>
          <p:cNvPr id="6" name="Picture 8" descr="Image result for st. petersburg florida skylin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281" t="12339" r="8135" b="30219"/>
          <a:stretch/>
        </p:blipFill>
        <p:spPr bwMode="auto">
          <a:xfrm>
            <a:off x="2949108" y="2011187"/>
            <a:ext cx="1304544" cy="592975"/>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7" name="Picture 6" descr="Image result for financial servic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2327" y="1981200"/>
            <a:ext cx="1304544" cy="592975"/>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8" name="Picture 4" descr="Image result for advanced manufacturi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852" r="5319"/>
          <a:stretch/>
        </p:blipFill>
        <p:spPr bwMode="auto">
          <a:xfrm>
            <a:off x="7275546" y="1995055"/>
            <a:ext cx="1306113" cy="592974"/>
          </a:xfrm>
          <a:prstGeom prst="rect">
            <a:avLst/>
          </a:prstGeom>
          <a:noFill/>
          <a:ln>
            <a:solidFill>
              <a:schemeClr val="bg1">
                <a:lumMod val="50000"/>
              </a:schemeClr>
            </a:solidFill>
          </a:ln>
          <a:effectLst>
            <a:outerShdw blurRad="50800" dist="50800" dir="108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89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MOCK PROJECTS: LOCAL INCENTIVES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HYPOTHETICAL INCENTIVES PROPOSAL</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27</a:t>
            </a:fld>
            <a:endParaRPr lang="en-US" dirty="0">
              <a:solidFill>
                <a:srgbClr val="005596"/>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463710586"/>
              </p:ext>
            </p:extLst>
          </p:nvPr>
        </p:nvGraphicFramePr>
        <p:xfrm>
          <a:off x="189959" y="1447800"/>
          <a:ext cx="8778240" cy="2737485"/>
        </p:xfrm>
        <a:graphic>
          <a:graphicData uri="http://schemas.openxmlformats.org/drawingml/2006/table">
            <a:tbl>
              <a:tblPr>
                <a:effectLst>
                  <a:outerShdw blurRad="50800" dist="38100" dir="10800000" algn="tl" rotWithShape="0">
                    <a:prstClr val="black">
                      <a:alpha val="40000"/>
                    </a:prstClr>
                  </a:outerShdw>
                </a:effectLst>
              </a:tblPr>
              <a:tblGrid>
                <a:gridCol w="2560320">
                  <a:extLst>
                    <a:ext uri="{9D8B030D-6E8A-4147-A177-3AD203B41FA5}">
                      <a16:colId xmlns:a16="http://schemas.microsoft.com/office/drawing/2014/main" xmlns="" val="20000"/>
                    </a:ext>
                  </a:extLst>
                </a:gridCol>
                <a:gridCol w="3108960">
                  <a:extLst>
                    <a:ext uri="{9D8B030D-6E8A-4147-A177-3AD203B41FA5}">
                      <a16:colId xmlns:a16="http://schemas.microsoft.com/office/drawing/2014/main" xmlns="" val="20001"/>
                    </a:ext>
                  </a:extLst>
                </a:gridCol>
                <a:gridCol w="3108960">
                  <a:extLst>
                    <a:ext uri="{9D8B030D-6E8A-4147-A177-3AD203B41FA5}">
                      <a16:colId xmlns:a16="http://schemas.microsoft.com/office/drawing/2014/main" xmlns="" val="20002"/>
                    </a:ext>
                  </a:extLst>
                </a:gridCol>
              </a:tblGrid>
              <a:tr h="274320">
                <a:tc>
                  <a:txBody>
                    <a:bodyPr/>
                    <a:lstStyle/>
                    <a:p>
                      <a:pPr algn="l" fontAlgn="b"/>
                      <a:r>
                        <a:rPr lang="en-US" sz="1000" b="1" i="0" u="none" strike="noStrike" dirty="0">
                          <a:solidFill>
                            <a:srgbClr val="FFFFFF"/>
                          </a:solidFill>
                          <a:effectLst/>
                          <a:latin typeface="Gill Sans MT" panose="020B0502020104020203" pitchFamily="34" charset="0"/>
                        </a:rPr>
                        <a:t> Average Local Incentive Package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Pinellas County Mock Offer</a:t>
                      </a:r>
                      <a:endParaRPr lang="en-US" sz="900" b="1" i="0" u="none" strike="noStrike" dirty="0">
                        <a:solidFill>
                          <a:srgbClr val="FFFFFF"/>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Comparison Community Summary</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594360">
                <a:tc>
                  <a:txBody>
                    <a:bodyPr/>
                    <a:lstStyle/>
                    <a:p>
                      <a:pPr marL="115888" indent="0" algn="l" fontAlgn="b">
                        <a:buFont typeface="Arial" panose="020B0604020202020204" pitchFamily="34" charset="0"/>
                        <a:buNone/>
                      </a:pPr>
                      <a:r>
                        <a:rPr lang="en-US" sz="1000" b="1" i="0" u="none" strike="noStrike" dirty="0">
                          <a:solidFill>
                            <a:srgbClr val="000000"/>
                          </a:solidFill>
                          <a:effectLst/>
                          <a:latin typeface="Gill Sans MT" panose="020B0502020104020203" pitchFamily="34" charset="0"/>
                        </a:rPr>
                        <a:t>Property Tax Abatement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00B05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Competitive offer</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Commonly used local incentive.</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1"/>
                  </a:ext>
                </a:extLst>
              </a:tr>
              <a:tr h="59436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Expedited Permits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00B05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Offered to all three projects types.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Commonly used local incentive.</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2"/>
                  </a:ext>
                </a:extLst>
              </a:tr>
              <a:tr h="59436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Permit Waivers/Cost Reimbursement</a:t>
                      </a:r>
                      <a:endParaRPr lang="en-US" sz="1000" b="1" i="0" u="none" strike="noStrike" baseline="0" dirty="0">
                        <a:solidFill>
                          <a:schemeClr val="tx1"/>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FFC00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Not initially offered for mock projects, but individual municipalities may offer.</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Commonly used local incentive to go above and beyond simply expediting the process.  </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3"/>
                  </a:ext>
                </a:extLst>
              </a:tr>
              <a:tr h="59436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Local Workforce Development Support</a:t>
                      </a:r>
                      <a:endParaRPr lang="en-US" sz="1000" b="1" i="0" u="none" strike="noStrike" baseline="0" dirty="0">
                        <a:solidFill>
                          <a:schemeClr val="tx1"/>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FFC00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Initially offered to all three projects types, but limiting OTJ training assistance to only currently unemployment workers may limit effectiveness.  </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tx1"/>
                          </a:solidFill>
                          <a:latin typeface="Gill Sans MT" panose="020B0502020104020203" pitchFamily="34" charset="0"/>
                          <a:sym typeface="Wingdings" panose="05000000000000000000" pitchFamily="2" charset="2"/>
                        </a:rPr>
                        <a:t>Local workforce incentives can take a variety of forms including local grant money for training, physical space for training, or other in-kind services.  </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63249363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809622940"/>
              </p:ext>
            </p:extLst>
          </p:nvPr>
        </p:nvGraphicFramePr>
        <p:xfrm>
          <a:off x="189959" y="4245862"/>
          <a:ext cx="8778240" cy="868680"/>
        </p:xfrm>
        <a:graphic>
          <a:graphicData uri="http://schemas.openxmlformats.org/drawingml/2006/table">
            <a:tbl>
              <a:tblPr>
                <a:effectLst>
                  <a:outerShdw blurRad="50800" dist="38100" dir="10800000" algn="tl" rotWithShape="0">
                    <a:prstClr val="black">
                      <a:alpha val="40000"/>
                    </a:prstClr>
                  </a:outerShdw>
                </a:effectLst>
              </a:tblPr>
              <a:tblGrid>
                <a:gridCol w="2560320">
                  <a:extLst>
                    <a:ext uri="{9D8B030D-6E8A-4147-A177-3AD203B41FA5}">
                      <a16:colId xmlns:a16="http://schemas.microsoft.com/office/drawing/2014/main" xmlns="" val="20000"/>
                    </a:ext>
                  </a:extLst>
                </a:gridCol>
                <a:gridCol w="3108960">
                  <a:extLst>
                    <a:ext uri="{9D8B030D-6E8A-4147-A177-3AD203B41FA5}">
                      <a16:colId xmlns:a16="http://schemas.microsoft.com/office/drawing/2014/main" xmlns="" val="20001"/>
                    </a:ext>
                  </a:extLst>
                </a:gridCol>
                <a:gridCol w="3108960">
                  <a:extLst>
                    <a:ext uri="{9D8B030D-6E8A-4147-A177-3AD203B41FA5}">
                      <a16:colId xmlns:a16="http://schemas.microsoft.com/office/drawing/2014/main" xmlns="" val="20002"/>
                    </a:ext>
                  </a:extLst>
                </a:gridCol>
              </a:tblGrid>
              <a:tr h="274320">
                <a:tc gridSpan="3">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bg1"/>
                          </a:solidFill>
                          <a:effectLst/>
                          <a:latin typeface="Gill Sans MT" panose="020B0502020104020203" pitchFamily="34" charset="0"/>
                        </a:rPr>
                        <a:t> Competitive Local Incentive Package</a:t>
                      </a:r>
                    </a:p>
                  </a:txBody>
                  <a:tcPr marL="9525" marR="9525" marT="9525" marB="0" anchor="ctr">
                    <a:lnL w="6350" cap="flat" cmpd="sng" algn="ctr">
                      <a:solidFill>
                        <a:srgbClr val="FFFFFF"/>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5"/>
                  </a:ext>
                </a:extLst>
              </a:tr>
              <a:tr h="59436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Free Land / Discounted Rent / Building Upfit / Public Space Improvements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FF000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Not initially offered for mock projects.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tabLst>
                          <a:tab pos="114300" algn="l"/>
                        </a:tabLst>
                      </a:pPr>
                      <a:r>
                        <a:rPr lang="en-US" sz="1000" b="0" baseline="0" dirty="0">
                          <a:solidFill>
                            <a:schemeClr val="tx1"/>
                          </a:solidFill>
                          <a:latin typeface="Gill Sans MT" panose="020B0502020104020203" pitchFamily="34" charset="0"/>
                          <a:sym typeface="Wingdings" panose="05000000000000000000" pitchFamily="2" charset="2"/>
                        </a:rPr>
                        <a:t>Can vary widely among communities, but very competitive ones may offer free/discounted land especially for industrial.</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928930341"/>
              </p:ext>
            </p:extLst>
          </p:nvPr>
        </p:nvGraphicFramePr>
        <p:xfrm>
          <a:off x="189959" y="5236079"/>
          <a:ext cx="8778240" cy="868680"/>
        </p:xfrm>
        <a:graphic>
          <a:graphicData uri="http://schemas.openxmlformats.org/drawingml/2006/table">
            <a:tbl>
              <a:tblPr>
                <a:effectLst>
                  <a:outerShdw blurRad="50800" dist="38100" dir="10800000" algn="tl" rotWithShape="0">
                    <a:prstClr val="black">
                      <a:alpha val="40000"/>
                    </a:prstClr>
                  </a:outerShdw>
                </a:effectLst>
              </a:tblPr>
              <a:tblGrid>
                <a:gridCol w="2560320">
                  <a:extLst>
                    <a:ext uri="{9D8B030D-6E8A-4147-A177-3AD203B41FA5}">
                      <a16:colId xmlns:a16="http://schemas.microsoft.com/office/drawing/2014/main" xmlns="" val="20000"/>
                    </a:ext>
                  </a:extLst>
                </a:gridCol>
                <a:gridCol w="3108960">
                  <a:extLst>
                    <a:ext uri="{9D8B030D-6E8A-4147-A177-3AD203B41FA5}">
                      <a16:colId xmlns:a16="http://schemas.microsoft.com/office/drawing/2014/main" xmlns="" val="20001"/>
                    </a:ext>
                  </a:extLst>
                </a:gridCol>
                <a:gridCol w="3108960">
                  <a:extLst>
                    <a:ext uri="{9D8B030D-6E8A-4147-A177-3AD203B41FA5}">
                      <a16:colId xmlns:a16="http://schemas.microsoft.com/office/drawing/2014/main" xmlns="" val="20002"/>
                    </a:ext>
                  </a:extLst>
                </a:gridCol>
              </a:tblGrid>
              <a:tr h="274320">
                <a:tc gridSpan="3">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bg1"/>
                          </a:solidFill>
                          <a:effectLst/>
                          <a:latin typeface="Gill Sans MT" panose="020B0502020104020203" pitchFamily="34" charset="0"/>
                        </a:rPr>
                        <a:t> Highly Competitive Local Incentive Package</a:t>
                      </a:r>
                    </a:p>
                  </a:txBody>
                  <a:tcPr marL="9525" marR="9525" marT="9525" marB="0" anchor="ctr">
                    <a:lnL w="6350" cap="flat" cmpd="sng" algn="ctr">
                      <a:solidFill>
                        <a:srgbClr val="FFFFFF"/>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8"/>
                  </a:ext>
                </a:extLst>
              </a:tr>
              <a:tr h="59436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Cash Grants, Forgivable Loans, Etc.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FF000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Not initially offered for mock projects.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Can vary widely among communities, but very competitive ones may offer some upfront cash assistance for high impact projects.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27432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MOCK PROJECTS: PARTNER INCENTIVES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HYPOTHETICAL INCENTIVES PROPOSAL</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28</a:t>
            </a:fld>
            <a:endParaRPr lang="en-US" dirty="0">
              <a:solidFill>
                <a:srgbClr val="005596"/>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718090802"/>
              </p:ext>
            </p:extLst>
          </p:nvPr>
        </p:nvGraphicFramePr>
        <p:xfrm>
          <a:off x="189160" y="1544986"/>
          <a:ext cx="8686800" cy="2468880"/>
        </p:xfrm>
        <a:graphic>
          <a:graphicData uri="http://schemas.openxmlformats.org/drawingml/2006/table">
            <a:tbl>
              <a:tblPr>
                <a:effectLst>
                  <a:outerShdw blurRad="50800" dist="38100" dir="10800000" algn="tl" rotWithShape="0">
                    <a:prstClr val="black">
                      <a:alpha val="40000"/>
                    </a:prstClr>
                  </a:outerShdw>
                </a:effectLst>
              </a:tblPr>
              <a:tblGrid>
                <a:gridCol w="2468880">
                  <a:extLst>
                    <a:ext uri="{9D8B030D-6E8A-4147-A177-3AD203B41FA5}">
                      <a16:colId xmlns:a16="http://schemas.microsoft.com/office/drawing/2014/main" xmlns="" val="20000"/>
                    </a:ext>
                  </a:extLst>
                </a:gridCol>
                <a:gridCol w="2468880">
                  <a:extLst>
                    <a:ext uri="{9D8B030D-6E8A-4147-A177-3AD203B41FA5}">
                      <a16:colId xmlns:a16="http://schemas.microsoft.com/office/drawing/2014/main" xmlns="" val="20001"/>
                    </a:ext>
                  </a:extLst>
                </a:gridCol>
                <a:gridCol w="3749040">
                  <a:extLst>
                    <a:ext uri="{9D8B030D-6E8A-4147-A177-3AD203B41FA5}">
                      <a16:colId xmlns:a16="http://schemas.microsoft.com/office/drawing/2014/main" xmlns="" val="20002"/>
                    </a:ext>
                  </a:extLst>
                </a:gridCol>
              </a:tblGrid>
              <a:tr h="274320">
                <a:tc>
                  <a:txBody>
                    <a:bodyPr/>
                    <a:lstStyle/>
                    <a:p>
                      <a:pPr algn="l" fontAlgn="b"/>
                      <a:r>
                        <a:rPr lang="en-US" sz="1000" b="1" i="0" u="none" strike="noStrike" dirty="0">
                          <a:solidFill>
                            <a:srgbClr val="FFFFFF"/>
                          </a:solidFill>
                          <a:effectLst/>
                          <a:latin typeface="Gill Sans MT" panose="020B0502020104020203" pitchFamily="34" charset="0"/>
                        </a:rPr>
                        <a:t> Average State Incentive Package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Pinellas County Mock Offer</a:t>
                      </a:r>
                      <a:endParaRPr lang="en-US" sz="900" b="1" i="0" u="none" strike="noStrike" dirty="0">
                        <a:solidFill>
                          <a:srgbClr val="FFFFFF"/>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596"/>
                    </a:solidFill>
                  </a:tcPr>
                </a:tc>
                <a:tc>
                  <a:txBody>
                    <a:bodyPr/>
                    <a:lstStyle/>
                    <a:p>
                      <a:pPr algn="ctr" fontAlgn="b"/>
                      <a:r>
                        <a:rPr lang="en-US" sz="900" b="1" i="0" u="none" strike="noStrike" baseline="0" dirty="0">
                          <a:solidFill>
                            <a:srgbClr val="FFFFFF"/>
                          </a:solidFill>
                          <a:effectLst/>
                          <a:latin typeface="Gill Sans MT" panose="020B0502020104020203" pitchFamily="34" charset="0"/>
                        </a:rPr>
                        <a:t>Comparison Community Summary</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0"/>
                  </a:ext>
                </a:extLst>
              </a:tr>
              <a:tr h="548640">
                <a:tc>
                  <a:txBody>
                    <a:bodyPr/>
                    <a:lstStyle/>
                    <a:p>
                      <a:pPr marL="115888" indent="0" algn="l" fontAlgn="b">
                        <a:buFont typeface="Arial" panose="020B0604020202020204" pitchFamily="34" charset="0"/>
                        <a:buNone/>
                      </a:pPr>
                      <a:r>
                        <a:rPr lang="en-US" sz="1000" b="1" i="0" u="none" strike="noStrike" dirty="0">
                          <a:solidFill>
                            <a:srgbClr val="000000"/>
                          </a:solidFill>
                          <a:effectLst/>
                          <a:latin typeface="Gill Sans MT" panose="020B0502020104020203" pitchFamily="34" charset="0"/>
                        </a:rPr>
                        <a:t>State</a:t>
                      </a:r>
                      <a:r>
                        <a:rPr lang="en-US" sz="1000" b="1" i="0" u="none" strike="noStrike" baseline="0" dirty="0">
                          <a:solidFill>
                            <a:srgbClr val="000000"/>
                          </a:solidFill>
                          <a:effectLst/>
                          <a:latin typeface="Gill Sans MT" panose="020B0502020104020203" pitchFamily="34" charset="0"/>
                        </a:rPr>
                        <a:t> Tax Credits</a:t>
                      </a:r>
                      <a:endParaRPr lang="en-US" sz="1000" b="1" i="0" u="none" strike="noStrike" dirty="0">
                        <a:solidFill>
                          <a:srgbClr val="000000"/>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Gill Sans MT" panose="020B0502020104020203" pitchFamily="34" charset="0"/>
                          <a:sym typeface="Wingdings" panose="05000000000000000000" pitchFamily="2" charset="2"/>
                        </a:rPr>
                        <a:t></a:t>
                      </a:r>
                      <a:endParaRPr lang="en-US" sz="1400" b="1" dirty="0">
                        <a:solidFill>
                          <a:srgbClr val="FFFF00"/>
                        </a:solidFill>
                        <a:latin typeface="Gill Sans MT" panose="020B0502020104020203" pitchFamily="34" charset="0"/>
                        <a:sym typeface="Wingdings" panose="05000000000000000000" pitchFamily="2" charset="2"/>
                      </a:endParaRPr>
                    </a:p>
                    <a:p>
                      <a:pPr marL="114300" indent="0" algn="l"/>
                      <a:r>
                        <a:rPr lang="en-US" sz="1000" b="0" baseline="0" dirty="0">
                          <a:solidFill>
                            <a:schemeClr val="tx1"/>
                          </a:solidFill>
                          <a:latin typeface="Gill Sans MT" panose="020B0502020104020203" pitchFamily="34" charset="0"/>
                          <a:sym typeface="Wingdings" panose="05000000000000000000" pitchFamily="2" charset="2"/>
                        </a:rPr>
                        <a:t>Capital Investment Tax Credit offered for Headquarters and Manufacturing projects.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Depends on state tax structure.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1"/>
                  </a:ext>
                </a:extLst>
              </a:tr>
              <a:tr h="54864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Training Incentives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00B05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Offered to all three project types.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Critical to provide both start up screening, hiring, and training assistance, along with ongoing and incumbent support.  Southeastern states are leaders in this type of customized training and support.  </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2"/>
                  </a:ext>
                </a:extLst>
              </a:tr>
              <a:tr h="54864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Statutory Tax</a:t>
                      </a:r>
                      <a:r>
                        <a:rPr lang="en-US" sz="1000" b="1" i="0" u="none" strike="noStrike" baseline="0" dirty="0">
                          <a:solidFill>
                            <a:schemeClr val="tx1"/>
                          </a:solidFill>
                          <a:effectLst/>
                          <a:latin typeface="Gill Sans MT" panose="020B0502020104020203" pitchFamily="34" charset="0"/>
                        </a:rPr>
                        <a:t> Exemptions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Exempt Sales Tax on M&amp;E and Electricity.</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Many competitive states already exempt key inputs and purchases from sales tax.</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3"/>
                  </a:ext>
                </a:extLst>
              </a:tr>
              <a:tr h="54864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Utility Discounts/ED</a:t>
                      </a:r>
                      <a:r>
                        <a:rPr lang="en-US" sz="1000" b="1" i="0" u="none" strike="noStrike" baseline="0" dirty="0">
                          <a:solidFill>
                            <a:schemeClr val="tx1"/>
                          </a:solidFill>
                          <a:effectLst/>
                          <a:latin typeface="Gill Sans MT" panose="020B0502020104020203" pitchFamily="34" charset="0"/>
                        </a:rPr>
                        <a:t> Riders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00B05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Offered to all three project types.</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Both for competitive electric rates and economic development support, Duke is one of the nation’s top utilities for economic development.  </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364004292"/>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00112778"/>
              </p:ext>
            </p:extLst>
          </p:nvPr>
        </p:nvGraphicFramePr>
        <p:xfrm>
          <a:off x="189160" y="4303411"/>
          <a:ext cx="8686800" cy="954405"/>
        </p:xfrm>
        <a:graphic>
          <a:graphicData uri="http://schemas.openxmlformats.org/drawingml/2006/table">
            <a:tbl>
              <a:tblPr>
                <a:effectLst>
                  <a:outerShdw blurRad="50800" dist="38100" dir="10800000" algn="tl" rotWithShape="0">
                    <a:prstClr val="black">
                      <a:alpha val="40000"/>
                    </a:prstClr>
                  </a:outerShdw>
                </a:effectLst>
              </a:tblPr>
              <a:tblGrid>
                <a:gridCol w="2468880">
                  <a:extLst>
                    <a:ext uri="{9D8B030D-6E8A-4147-A177-3AD203B41FA5}">
                      <a16:colId xmlns:a16="http://schemas.microsoft.com/office/drawing/2014/main" xmlns="" val="20000"/>
                    </a:ext>
                  </a:extLst>
                </a:gridCol>
                <a:gridCol w="2468880">
                  <a:extLst>
                    <a:ext uri="{9D8B030D-6E8A-4147-A177-3AD203B41FA5}">
                      <a16:colId xmlns:a16="http://schemas.microsoft.com/office/drawing/2014/main" xmlns="" val="20001"/>
                    </a:ext>
                  </a:extLst>
                </a:gridCol>
                <a:gridCol w="3749040">
                  <a:extLst>
                    <a:ext uri="{9D8B030D-6E8A-4147-A177-3AD203B41FA5}">
                      <a16:colId xmlns:a16="http://schemas.microsoft.com/office/drawing/2014/main" xmlns="" val="20002"/>
                    </a:ext>
                  </a:extLst>
                </a:gridCol>
              </a:tblGrid>
              <a:tr h="274320">
                <a:tc gridSpan="3">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bg1"/>
                          </a:solidFill>
                          <a:effectLst/>
                          <a:latin typeface="Gill Sans MT" panose="020B0502020104020203" pitchFamily="34" charset="0"/>
                        </a:rPr>
                        <a:t> Competitive State Incentive Package</a:t>
                      </a:r>
                    </a:p>
                  </a:txBody>
                  <a:tcPr marL="9525" marR="9525" marT="9525" marB="0" anchor="ctr">
                    <a:lnL w="6350" cap="flat" cmpd="sng" algn="ctr">
                      <a:solidFill>
                        <a:srgbClr val="FFFFFF"/>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pPr algn="l"/>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pPr algn="l"/>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5"/>
                  </a:ext>
                </a:extLst>
              </a:tr>
              <a:tr h="557784">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Refundable Tax Credit/</a:t>
                      </a:r>
                    </a:p>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baseline="0" dirty="0">
                          <a:solidFill>
                            <a:schemeClr val="tx1"/>
                          </a:solidFill>
                          <a:effectLst/>
                          <a:latin typeface="Gill Sans MT" panose="020B0502020104020203" pitchFamily="34" charset="0"/>
                        </a:rPr>
                        <a:t>Withholding-Based Grant</a:t>
                      </a:r>
                      <a:r>
                        <a:rPr lang="en-US" sz="1000" b="1" i="0" u="none" strike="noStrike" dirty="0">
                          <a:solidFill>
                            <a:schemeClr val="tx1"/>
                          </a:solidFill>
                          <a:effectLst/>
                          <a:latin typeface="Gill Sans MT" panose="020B0502020104020203"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FFC00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Offered to all three project types via QTI.  However, wage thresholds could limit effectiveness for manufacturing.</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Commonly used discretionary incentive in competitive states.   Wage thresholds (especially in more populated areas can be a challenge)</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17420518"/>
              </p:ext>
            </p:extLst>
          </p:nvPr>
        </p:nvGraphicFramePr>
        <p:xfrm>
          <a:off x="189160" y="5486400"/>
          <a:ext cx="8686800" cy="822960"/>
        </p:xfrm>
        <a:graphic>
          <a:graphicData uri="http://schemas.openxmlformats.org/drawingml/2006/table">
            <a:tbl>
              <a:tblPr>
                <a:effectLst>
                  <a:outerShdw blurRad="50800" dist="38100" dir="10800000" algn="tl" rotWithShape="0">
                    <a:prstClr val="black">
                      <a:alpha val="40000"/>
                    </a:prstClr>
                  </a:outerShdw>
                </a:effectLst>
              </a:tblPr>
              <a:tblGrid>
                <a:gridCol w="2468880">
                  <a:extLst>
                    <a:ext uri="{9D8B030D-6E8A-4147-A177-3AD203B41FA5}">
                      <a16:colId xmlns:a16="http://schemas.microsoft.com/office/drawing/2014/main" xmlns="" val="20000"/>
                    </a:ext>
                  </a:extLst>
                </a:gridCol>
                <a:gridCol w="2468880">
                  <a:extLst>
                    <a:ext uri="{9D8B030D-6E8A-4147-A177-3AD203B41FA5}">
                      <a16:colId xmlns:a16="http://schemas.microsoft.com/office/drawing/2014/main" xmlns="" val="20001"/>
                    </a:ext>
                  </a:extLst>
                </a:gridCol>
                <a:gridCol w="3749040">
                  <a:extLst>
                    <a:ext uri="{9D8B030D-6E8A-4147-A177-3AD203B41FA5}">
                      <a16:colId xmlns:a16="http://schemas.microsoft.com/office/drawing/2014/main" xmlns="" val="20002"/>
                    </a:ext>
                  </a:extLst>
                </a:gridCol>
              </a:tblGrid>
              <a:tr h="274320">
                <a:tc gridSpan="3">
                  <a:txBody>
                    <a:bodyPr/>
                    <a:lstStyle/>
                    <a:p>
                      <a:pPr marL="0"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bg1"/>
                          </a:solidFill>
                          <a:effectLst/>
                          <a:latin typeface="Gill Sans MT" panose="020B0502020104020203" pitchFamily="34" charset="0"/>
                        </a:rPr>
                        <a:t> Highly Competitive State Incentive Package</a:t>
                      </a:r>
                    </a:p>
                  </a:txBody>
                  <a:tcPr marL="9525" marR="9525" marT="9525" marB="0" anchor="ctr">
                    <a:lnL w="6350" cap="flat" cmpd="sng" algn="ctr">
                      <a:solidFill>
                        <a:srgbClr val="FFFFFF"/>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pPr algn="l"/>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tc hMerge="1">
                  <a:txBody>
                    <a:bodyPr/>
                    <a:lstStyle/>
                    <a:p>
                      <a:pPr algn="l"/>
                      <a:endParaRPr lang="en-US" sz="1000" dirty="0">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596"/>
                    </a:solidFill>
                  </a:tcPr>
                </a:tc>
                <a:extLst>
                  <a:ext uri="{0D108BD9-81ED-4DB2-BD59-A6C34878D82A}">
                    <a16:rowId xmlns:a16="http://schemas.microsoft.com/office/drawing/2014/main" xmlns="" val="10008"/>
                  </a:ext>
                </a:extLst>
              </a:tr>
              <a:tr h="548640">
                <a:tc>
                  <a:txBody>
                    <a:bodyPr/>
                    <a:lstStyle/>
                    <a:p>
                      <a:pPr marL="115888" marR="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i="0" u="none" strike="noStrike" dirty="0">
                          <a:solidFill>
                            <a:schemeClr val="tx1"/>
                          </a:solidFill>
                          <a:effectLst/>
                          <a:latin typeface="Gill Sans MT" panose="020B0502020104020203" pitchFamily="34" charset="0"/>
                        </a:rPr>
                        <a:t>Cash Grants/Closing</a:t>
                      </a:r>
                      <a:r>
                        <a:rPr lang="en-US" sz="1000" b="1" i="0" u="none" strike="noStrike" baseline="0" dirty="0">
                          <a:solidFill>
                            <a:schemeClr val="tx1"/>
                          </a:solidFill>
                          <a:effectLst/>
                          <a:latin typeface="Gill Sans MT" panose="020B0502020104020203" pitchFamily="34" charset="0"/>
                        </a:rPr>
                        <a:t> Fund</a:t>
                      </a:r>
                      <a:endParaRPr lang="en-US" sz="1000" b="1" i="0" u="none" strike="noStrike" dirty="0">
                        <a:solidFill>
                          <a:schemeClr val="tx1"/>
                        </a:solidFill>
                        <a:effectLst/>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400" b="1" dirty="0">
                          <a:solidFill>
                            <a:srgbClr val="00B050"/>
                          </a:solidFill>
                          <a:latin typeface="Gill Sans MT" panose="020B0502020104020203" pitchFamily="34" charset="0"/>
                          <a:sym typeface="Wingdings" panose="05000000000000000000" pitchFamily="2" charset="2"/>
                        </a:rPr>
                        <a:t></a:t>
                      </a:r>
                    </a:p>
                    <a:p>
                      <a:pPr marL="114300" indent="0" algn="l"/>
                      <a:r>
                        <a:rPr lang="en-US" sz="1000" b="0" baseline="0" dirty="0">
                          <a:solidFill>
                            <a:schemeClr val="tx1"/>
                          </a:solidFill>
                          <a:latin typeface="Gill Sans MT" panose="020B0502020104020203" pitchFamily="34" charset="0"/>
                          <a:sym typeface="Wingdings" panose="05000000000000000000" pitchFamily="2" charset="2"/>
                        </a:rPr>
                        <a:t>Potentially offered to Headquarters and Manufacturing projects.</a:t>
                      </a:r>
                      <a:endParaRPr lang="en-US" sz="1000" b="1" dirty="0">
                        <a:solidFill>
                          <a:srgbClr val="00B050"/>
                        </a:solidFill>
                        <a:latin typeface="Gill Sans MT" panose="020B0502020104020203" pitchFamily="34" charset="0"/>
                      </a:endParaRP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tc>
                  <a:txBody>
                    <a:bodyPr/>
                    <a:lstStyle/>
                    <a:p>
                      <a:pPr marL="114300" indent="0" algn="l"/>
                      <a:r>
                        <a:rPr lang="en-US" sz="1000" b="0" baseline="0" dirty="0">
                          <a:solidFill>
                            <a:schemeClr val="tx1"/>
                          </a:solidFill>
                          <a:latin typeface="Gill Sans MT" panose="020B0502020104020203" pitchFamily="34" charset="0"/>
                          <a:sym typeface="Wingdings" panose="05000000000000000000" pitchFamily="2" charset="2"/>
                        </a:rPr>
                        <a:t>As with other incentives, closing funds and similar cash grants can help tip the balance towards one competitive community over another.</a:t>
                      </a:r>
                      <a:endParaRPr lang="en-US" sz="1000" b="1" dirty="0">
                        <a:solidFill>
                          <a:srgbClr val="00B050"/>
                        </a:solidFill>
                        <a:latin typeface="Gill Sans MT" panose="020B0502020104020203"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1DBEF"/>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209033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FINAL SSG IMPRESSIONS</a:t>
            </a:r>
          </a:p>
          <a:p>
            <a:endParaRPr lang="en-US" dirty="0"/>
          </a:p>
        </p:txBody>
      </p:sp>
      <p:sp>
        <p:nvSpPr>
          <p:cNvPr id="2" name="Slide Number Placeholder 2"/>
          <p:cNvSpPr>
            <a:spLocks noGrp="1"/>
          </p:cNvSpPr>
          <p:nvPr>
            <p:ph type="sldNum" sz="quarter" idx="10"/>
          </p:nvPr>
        </p:nvSpPr>
        <p:spPr>
          <a:prstGeom prst="rect">
            <a:avLst/>
          </a:prstGeom>
        </p:spPr>
        <p:txBody>
          <a:bodyPr/>
          <a:lstStyle/>
          <a:p>
            <a:pPr algn="r"/>
            <a:r>
              <a:rPr lang="en-US" dirty="0"/>
              <a:t> </a:t>
            </a:r>
            <a:r>
              <a:rPr lang="en-US" sz="1200" b="1" dirty="0">
                <a:latin typeface="Gill Sans MT" panose="020B0502020104020203" pitchFamily="34" charset="0"/>
              </a:rPr>
              <a:t>SITE SELECTION GROUP  |  PAGE  </a:t>
            </a:r>
            <a:fld id="{2A43680E-1B61-467A-B567-64B54E3EEC01}" type="slidenum">
              <a:rPr lang="en-US" sz="1200" b="1">
                <a:latin typeface="Gill Sans MT" panose="020B0502020104020203" pitchFamily="34" charset="0"/>
              </a:rPr>
              <a:pPr algn="r"/>
              <a:t>29</a:t>
            </a:fld>
            <a:endParaRPr lang="en-US" sz="1200" b="1" dirty="0">
              <a:latin typeface="Gill Sans MT" panose="020B0502020104020203" pitchFamily="34" charset="0"/>
            </a:endParaRPr>
          </a:p>
        </p:txBody>
      </p:sp>
      <p:sp>
        <p:nvSpPr>
          <p:cNvPr id="5" name="Title 1"/>
          <p:cNvSpPr txBox="1">
            <a:spLocks/>
          </p:cNvSpPr>
          <p:nvPr/>
        </p:nvSpPr>
        <p:spPr>
          <a:xfrm>
            <a:off x="215937" y="1219200"/>
            <a:ext cx="8392687" cy="224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0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355957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TYPICAL PROJECT FLOW</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CRITICAL TO ENGAGE REGIONAL AND STATE PARTNERS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30</a:t>
            </a:fld>
            <a:endParaRPr lang="en-US" dirty="0">
              <a:solidFill>
                <a:srgbClr val="005596"/>
              </a:solidFill>
            </a:endParaRPr>
          </a:p>
        </p:txBody>
      </p:sp>
      <p:sp>
        <p:nvSpPr>
          <p:cNvPr id="11" name="Text Box 4"/>
          <p:cNvSpPr txBox="1">
            <a:spLocks noChangeArrowheads="1"/>
          </p:cNvSpPr>
          <p:nvPr/>
        </p:nvSpPr>
        <p:spPr bwMode="auto">
          <a:xfrm>
            <a:off x="152400" y="1006424"/>
            <a:ext cx="8760715" cy="513747"/>
          </a:xfrm>
          <a:prstGeom prst="rect">
            <a:avLst/>
          </a:prstGeom>
          <a:noFill/>
          <a:ln w="9525">
            <a:noFill/>
            <a:miter lim="800000"/>
            <a:headEnd/>
            <a:tailEnd/>
          </a:ln>
        </p:spPr>
        <p:txBody>
          <a:bodyPr wrap="square" lIns="82058" tIns="41029" rIns="82058" bIns="41029">
            <a:spAutoFit/>
          </a:bodyPr>
          <a:lstStyle/>
          <a:p>
            <a:pPr algn="just" defTabSz="820738">
              <a:spcBef>
                <a:spcPct val="20000"/>
              </a:spcBef>
            </a:pPr>
            <a:r>
              <a:rPr lang="en-US" sz="1400" dirty="0">
                <a:latin typeface="Gill Sans MT" panose="020B0502020104020203" pitchFamily="34" charset="0"/>
                <a:cs typeface="Arial" pitchFamily="34" charset="0"/>
              </a:rPr>
              <a:t>The graphic below shows a high-level view of how most projects move from either a consultant or company to economic development support at the community level.  </a:t>
            </a:r>
          </a:p>
        </p:txBody>
      </p:sp>
      <p:sp>
        <p:nvSpPr>
          <p:cNvPr id="7" name="Rectangle 6"/>
          <p:cNvSpPr/>
          <p:nvPr/>
        </p:nvSpPr>
        <p:spPr>
          <a:xfrm>
            <a:off x="3263946" y="5435822"/>
            <a:ext cx="2730546" cy="1041178"/>
          </a:xfrm>
          <a:prstGeom prst="rect">
            <a:avLst/>
          </a:prstGeom>
          <a:solidFill>
            <a:srgbClr val="1C357A"/>
          </a:solidFill>
          <a:ln>
            <a:solidFill>
              <a:schemeClr val="bg1">
                <a:lumMod val="50000"/>
              </a:schemeClr>
            </a:solidFill>
          </a:ln>
          <a:effectLst>
            <a:outerShdw blurRad="50800" dist="50800" dir="108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Gill Sans MT" panose="020B0502020104020203" pitchFamily="34" charset="0"/>
              </a:rPr>
              <a:t>Community EDC</a:t>
            </a:r>
          </a:p>
          <a:p>
            <a:pPr algn="ctr"/>
            <a:r>
              <a:rPr lang="en-US" dirty="0">
                <a:solidFill>
                  <a:schemeClr val="bg1"/>
                </a:solidFill>
                <a:latin typeface="Gill Sans MT" panose="020B0502020104020203" pitchFamily="34" charset="0"/>
              </a:rPr>
              <a:t>Pinellas County</a:t>
            </a:r>
          </a:p>
        </p:txBody>
      </p:sp>
      <p:sp>
        <p:nvSpPr>
          <p:cNvPr id="10" name="Rectangle 9"/>
          <p:cNvSpPr/>
          <p:nvPr/>
        </p:nvSpPr>
        <p:spPr>
          <a:xfrm>
            <a:off x="3263946" y="3730350"/>
            <a:ext cx="2730546" cy="1041178"/>
          </a:xfrm>
          <a:prstGeom prst="rect">
            <a:avLst/>
          </a:prstGeom>
          <a:solidFill>
            <a:schemeClr val="bg1"/>
          </a:solidFill>
          <a:ln>
            <a:solidFill>
              <a:schemeClr val="bg1">
                <a:lumMod val="50000"/>
              </a:schemeClr>
            </a:solidFill>
          </a:ln>
          <a:effectLst>
            <a:outerShdw blurRad="50800" dist="50800" dir="108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Gill Sans MT" panose="020B0502020104020203" pitchFamily="34" charset="0"/>
              </a:rPr>
              <a:t>State &amp; Regional </a:t>
            </a:r>
          </a:p>
          <a:p>
            <a:pPr algn="ctr"/>
            <a:r>
              <a:rPr lang="en-US" sz="1400" b="1" dirty="0">
                <a:solidFill>
                  <a:schemeClr val="tx1"/>
                </a:solidFill>
                <a:latin typeface="Gill Sans MT" panose="020B0502020104020203" pitchFamily="34" charset="0"/>
              </a:rPr>
              <a:t>EDC Partners</a:t>
            </a:r>
          </a:p>
          <a:p>
            <a:pPr algn="ctr"/>
            <a:r>
              <a:rPr lang="en-US" sz="1400" dirty="0">
                <a:solidFill>
                  <a:schemeClr val="tx1"/>
                </a:solidFill>
                <a:latin typeface="Gill Sans MT" panose="020B0502020104020203" pitchFamily="34" charset="0"/>
              </a:rPr>
              <a:t>Enterprise Florida, regional economic development, Duke</a:t>
            </a:r>
          </a:p>
        </p:txBody>
      </p:sp>
      <p:sp>
        <p:nvSpPr>
          <p:cNvPr id="13" name="Rectangle 12"/>
          <p:cNvSpPr/>
          <p:nvPr/>
        </p:nvSpPr>
        <p:spPr>
          <a:xfrm>
            <a:off x="533400" y="1808314"/>
            <a:ext cx="2730546" cy="1665884"/>
          </a:xfrm>
          <a:prstGeom prst="rect">
            <a:avLst/>
          </a:prstGeom>
          <a:solidFill>
            <a:schemeClr val="bg1"/>
          </a:solidFill>
          <a:ln>
            <a:solidFill>
              <a:schemeClr val="bg1">
                <a:lumMod val="50000"/>
              </a:schemeClr>
            </a:solidFill>
          </a:ln>
          <a:effectLst>
            <a:outerShdw blurRad="50800" dist="50800" dir="108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r>
              <a:rPr lang="en-US" sz="1400" b="1" dirty="0">
                <a:solidFill>
                  <a:schemeClr val="tx1"/>
                </a:solidFill>
                <a:latin typeface="Gill Sans MT" panose="020B0502020104020203" pitchFamily="34" charset="0"/>
              </a:rPr>
              <a:t>CONSULTANT (~50%) </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Site Selection Consultants</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Tax/Advisory Firms</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Real Estate Brokers</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Law Firms</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Engineering Firms</a:t>
            </a:r>
          </a:p>
        </p:txBody>
      </p:sp>
      <p:sp>
        <p:nvSpPr>
          <p:cNvPr id="14" name="Rectangle 13"/>
          <p:cNvSpPr/>
          <p:nvPr/>
        </p:nvSpPr>
        <p:spPr>
          <a:xfrm>
            <a:off x="5994491" y="1821847"/>
            <a:ext cx="2730546" cy="1665884"/>
          </a:xfrm>
          <a:prstGeom prst="rect">
            <a:avLst/>
          </a:prstGeom>
          <a:solidFill>
            <a:schemeClr val="bg1"/>
          </a:solidFill>
          <a:ln>
            <a:solidFill>
              <a:schemeClr val="bg1">
                <a:lumMod val="50000"/>
              </a:schemeClr>
            </a:solidFill>
          </a:ln>
          <a:effectLst>
            <a:outerShdw blurRad="50800" dist="50800" dir="108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r>
              <a:rPr lang="en-US" sz="1400" b="1" dirty="0">
                <a:solidFill>
                  <a:schemeClr val="tx1"/>
                </a:solidFill>
                <a:latin typeface="Gill Sans MT" panose="020B0502020104020203" pitchFamily="34" charset="0"/>
              </a:rPr>
              <a:t>COMPANY (~50%)</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Operations</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Financial</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Real Estate</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Supply Chain/Logistics</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Corporate Development</a:t>
            </a:r>
          </a:p>
          <a:p>
            <a:pPr marL="171450" indent="-171450">
              <a:buFont typeface="Arial" panose="020B0604020202020204" pitchFamily="34" charset="0"/>
              <a:buChar char="•"/>
            </a:pPr>
            <a:r>
              <a:rPr lang="en-US" sz="1400" dirty="0">
                <a:solidFill>
                  <a:schemeClr val="tx1"/>
                </a:solidFill>
                <a:latin typeface="Gill Sans MT" panose="020B0502020104020203" pitchFamily="34" charset="0"/>
              </a:rPr>
              <a:t>Executive Level</a:t>
            </a:r>
          </a:p>
        </p:txBody>
      </p:sp>
      <p:cxnSp>
        <p:nvCxnSpPr>
          <p:cNvPr id="15" name="Elbow Connector 22"/>
          <p:cNvCxnSpPr>
            <a:stCxn id="13" idx="2"/>
            <a:endCxn id="7" idx="1"/>
          </p:cNvCxnSpPr>
          <p:nvPr/>
        </p:nvCxnSpPr>
        <p:spPr>
          <a:xfrm rot="16200000" flipH="1">
            <a:off x="1340204" y="4032668"/>
            <a:ext cx="2482213" cy="1365273"/>
          </a:xfrm>
          <a:prstGeom prst="bentConnector2">
            <a:avLst/>
          </a:prstGeom>
          <a:ln w="571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24"/>
          <p:cNvCxnSpPr>
            <a:stCxn id="14" idx="2"/>
            <a:endCxn id="7" idx="3"/>
          </p:cNvCxnSpPr>
          <p:nvPr/>
        </p:nvCxnSpPr>
        <p:spPr>
          <a:xfrm rot="5400000">
            <a:off x="5442788" y="4039435"/>
            <a:ext cx="2468680" cy="1365273"/>
          </a:xfrm>
          <a:prstGeom prst="bentConnector2">
            <a:avLst/>
          </a:prstGeom>
          <a:ln w="571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2"/>
            <a:endCxn id="7" idx="0"/>
          </p:cNvCxnSpPr>
          <p:nvPr/>
        </p:nvCxnSpPr>
        <p:spPr>
          <a:xfrm>
            <a:off x="4629219" y="4771528"/>
            <a:ext cx="0" cy="66429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3" idx="3"/>
            <a:endCxn id="10" idx="0"/>
          </p:cNvCxnSpPr>
          <p:nvPr/>
        </p:nvCxnSpPr>
        <p:spPr>
          <a:xfrm>
            <a:off x="3263946" y="2641256"/>
            <a:ext cx="1365273" cy="1089094"/>
          </a:xfrm>
          <a:prstGeom prst="straightConnector1">
            <a:avLst/>
          </a:prstGeom>
          <a:ln w="5715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4" idx="1"/>
            <a:endCxn id="10" idx="0"/>
          </p:cNvCxnSpPr>
          <p:nvPr/>
        </p:nvCxnSpPr>
        <p:spPr>
          <a:xfrm flipH="1">
            <a:off x="4629219" y="2654789"/>
            <a:ext cx="1365273" cy="1075561"/>
          </a:xfrm>
          <a:prstGeom prst="straightConnector1">
            <a:avLst/>
          </a:prstGeom>
          <a:ln w="5715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10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525" y="259435"/>
            <a:ext cx="8763000" cy="838200"/>
          </a:xfrm>
        </p:spPr>
        <p:txBody>
          <a:bodyPr/>
          <a:lstStyle/>
          <a:p>
            <a:r>
              <a:rPr lang="en-US" dirty="0">
                <a:solidFill>
                  <a:schemeClr val="bg1"/>
                </a:solidFill>
                <a:latin typeface="Gill Sans MT" panose="020B0502020104020203" pitchFamily="34" charset="0"/>
              </a:rPr>
              <a:t>FINAL SSG IMPRESSIONS</a:t>
            </a:r>
            <a:br>
              <a:rPr lang="en-US" dirty="0">
                <a:solidFill>
                  <a:schemeClr val="bg1"/>
                </a:solidFill>
                <a:latin typeface="Gill Sans MT" panose="020B0502020104020203" pitchFamily="34" charset="0"/>
              </a:rPr>
            </a:br>
            <a:r>
              <a:rPr lang="en-US" sz="1100" dirty="0">
                <a:solidFill>
                  <a:schemeClr val="bg1"/>
                </a:solidFill>
                <a:latin typeface="Gill Sans MT" panose="020B0502020104020203" pitchFamily="34" charset="0"/>
              </a:rPr>
              <a:t>KEY CONSIDERATIONS</a:t>
            </a:r>
            <a:endParaRPr lang="en-US" sz="2400" dirty="0">
              <a:solidFill>
                <a:schemeClr val="bg1"/>
              </a:solidFill>
              <a:latin typeface="Gill Sans MT" panose="020B0502020104020203" pitchFamily="34" charset="0"/>
            </a:endParaRPr>
          </a:p>
        </p:txBody>
      </p:sp>
      <p:sp>
        <p:nvSpPr>
          <p:cNvPr id="9" name="Slide Number Placeholder 5"/>
          <p:cNvSpPr>
            <a:spLocks noGrp="1"/>
          </p:cNvSpPr>
          <p:nvPr>
            <p:ph type="sldNum" sz="quarter" idx="10"/>
          </p:nvPr>
        </p:nvSpPr>
        <p:spPr>
          <a:xfrm>
            <a:off x="5530469" y="6400417"/>
            <a:ext cx="3282338" cy="365125"/>
          </a:xfrm>
          <a:prstGeom prst="rect">
            <a:avLst/>
          </a:prstGeom>
        </p:spPr>
        <p:txBody>
          <a:bodyPr vert="horz" lIns="91440" tIns="45720" rIns="91440" bIns="45720" rtlCol="0" anchor="ctr"/>
          <a:lstStyle>
            <a:lvl1pPr algn="r">
              <a:defRPr sz="1200" b="1">
                <a:solidFill>
                  <a:schemeClr val="tx1">
                    <a:tint val="75000"/>
                  </a:schemeClr>
                </a:solidFill>
                <a:latin typeface="Gill Sans MT" panose="020B0502020104020203" pitchFamily="34" charset="0"/>
              </a:defRPr>
            </a:lvl1pPr>
          </a:lstStyle>
          <a:p>
            <a:r>
              <a:rPr lang="en-US" dirty="0">
                <a:solidFill>
                  <a:srgbClr val="005596"/>
                </a:solidFill>
              </a:rPr>
              <a:t>SITE SELECTION GROUP | PAGE  </a:t>
            </a:r>
            <a:fld id="{2A43680E-1B61-467A-B567-64B54E3EEC01}" type="slidenum">
              <a:rPr lang="en-US" smtClean="0">
                <a:solidFill>
                  <a:srgbClr val="005596"/>
                </a:solidFill>
              </a:rPr>
              <a:pPr/>
              <a:t>31</a:t>
            </a:fld>
            <a:endParaRPr lang="en-US" dirty="0">
              <a:solidFill>
                <a:srgbClr val="005596"/>
              </a:solidFill>
            </a:endParaRPr>
          </a:p>
        </p:txBody>
      </p:sp>
      <p:sp>
        <p:nvSpPr>
          <p:cNvPr id="3" name="Rectangle 2"/>
          <p:cNvSpPr/>
          <p:nvPr/>
        </p:nvSpPr>
        <p:spPr>
          <a:xfrm>
            <a:off x="240100" y="1471613"/>
            <a:ext cx="4114800" cy="2057400"/>
          </a:xfrm>
          <a:prstGeom prst="rect">
            <a:avLst/>
          </a:prstGeom>
          <a:solidFill>
            <a:schemeClr val="bg1"/>
          </a:solidFill>
          <a:ln>
            <a:solidFill>
              <a:srgbClr val="005596"/>
            </a:solidFill>
          </a:ln>
          <a:effectLst>
            <a:outerShdw blurRad="50800" dist="50800" dir="108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a:solidFill>
                  <a:schemeClr val="tx1"/>
                </a:solidFill>
                <a:latin typeface="Gill Sans MT" panose="020B0502020104020203" pitchFamily="34" charset="0"/>
                <a:cs typeface="Arial" pitchFamily="34" charset="0"/>
              </a:rPr>
              <a:t>REAL ESTATE</a:t>
            </a:r>
          </a:p>
          <a:p>
            <a:endParaRPr lang="en-US" sz="1400" b="1" dirty="0">
              <a:solidFill>
                <a:schemeClr val="tx1"/>
              </a:solidFill>
              <a:latin typeface="Gill Sans MT" panose="020B0502020104020203" pitchFamily="34" charset="0"/>
              <a:cs typeface="Arial"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Very limited industrial real estate options</a:t>
            </a:r>
          </a:p>
          <a:p>
            <a:pPr marL="285750" indent="-285750">
              <a:buFont typeface="Wingdings" panose="05000000000000000000" pitchFamily="2" charset="2"/>
              <a:buChar char="§"/>
            </a:pPr>
            <a:endParaRPr lang="en-US" sz="1400" dirty="0">
              <a:solidFill>
                <a:schemeClr val="tx1"/>
              </a:solidFill>
              <a:latin typeface="Gill Sans MT" panose="020B0502020104020203" pitchFamily="34" charset="0"/>
              <a:cs typeface="Arial"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Baseline office availability</a:t>
            </a:r>
          </a:p>
          <a:p>
            <a:pPr marL="285750" indent="-285750">
              <a:buFont typeface="Wingdings" panose="05000000000000000000" pitchFamily="2" charset="2"/>
              <a:buChar char="§"/>
            </a:pPr>
            <a:endParaRPr lang="en-US" sz="1400" b="1" dirty="0">
              <a:solidFill>
                <a:schemeClr val="tx1"/>
              </a:solidFill>
              <a:latin typeface="Gill Sans MT" panose="020B0502020104020203" pitchFamily="34" charset="0"/>
              <a:cs typeface="Arial" pitchFamily="34" charset="0"/>
            </a:endParaRPr>
          </a:p>
          <a:p>
            <a:r>
              <a:rPr lang="en-US" sz="1400" b="1" dirty="0">
                <a:solidFill>
                  <a:schemeClr val="tx1"/>
                </a:solidFill>
                <a:latin typeface="Gill Sans MT" panose="020B0502020104020203" pitchFamily="34" charset="0"/>
                <a:cs typeface="Arial" pitchFamily="34" charset="0"/>
              </a:rPr>
              <a:t>Critical for the community and developers to make strategic investments in key sites.</a:t>
            </a:r>
          </a:p>
          <a:p>
            <a:endParaRPr lang="en-US" dirty="0">
              <a:solidFill>
                <a:schemeClr val="tx1"/>
              </a:solidFill>
            </a:endParaRPr>
          </a:p>
        </p:txBody>
      </p:sp>
      <p:pic>
        <p:nvPicPr>
          <p:cNvPr id="1026" name="Picture 2" descr="Image result for manufacturing icon"/>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3403756" y="1524000"/>
            <a:ext cx="482444"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office building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0" y="1524000"/>
            <a:ext cx="457200" cy="4572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754950" y="1471613"/>
            <a:ext cx="4114800" cy="2057400"/>
          </a:xfrm>
          <a:prstGeom prst="rect">
            <a:avLst/>
          </a:prstGeom>
          <a:solidFill>
            <a:schemeClr val="bg1"/>
          </a:solidFill>
          <a:ln>
            <a:solidFill>
              <a:srgbClr val="005596"/>
            </a:solidFill>
          </a:ln>
          <a:effectLst>
            <a:outerShdw blurRad="50800" dist="50800" dir="108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a:solidFill>
                  <a:schemeClr val="tx1">
                    <a:lumMod val="95000"/>
                    <a:lumOff val="5000"/>
                  </a:schemeClr>
                </a:solidFill>
                <a:latin typeface="Gill Sans MT" panose="020B0502020104020203" pitchFamily="34" charset="0"/>
              </a:rPr>
              <a:t>ACCESSIBILITY</a:t>
            </a:r>
          </a:p>
          <a:p>
            <a:endParaRPr lang="en-US" sz="1400" b="1" dirty="0">
              <a:solidFill>
                <a:schemeClr val="tx1">
                  <a:lumMod val="95000"/>
                  <a:lumOff val="5000"/>
                </a:schemeClr>
              </a:solidFill>
              <a:latin typeface="Gill Sans MT" panose="020B0502020104020203"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“Peninsula on a peninsula”</a:t>
            </a:r>
          </a:p>
          <a:p>
            <a:pPr marL="285750" indent="-285750">
              <a:buFont typeface="Wingdings" panose="05000000000000000000" pitchFamily="2" charset="2"/>
              <a:buChar char="§"/>
            </a:pPr>
            <a:endParaRPr lang="en-US" sz="1400" dirty="0">
              <a:solidFill>
                <a:schemeClr val="tx1"/>
              </a:solidFill>
              <a:latin typeface="Gill Sans MT" panose="020B0502020104020203" pitchFamily="34" charset="0"/>
              <a:cs typeface="Arial"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True commuting patterns and challenges</a:t>
            </a:r>
          </a:p>
          <a:p>
            <a:pPr marL="285750" indent="-285750">
              <a:buFont typeface="Wingdings" panose="05000000000000000000" pitchFamily="2" charset="2"/>
              <a:buChar char="§"/>
            </a:pPr>
            <a:endParaRPr lang="en-US" sz="1400" b="1" dirty="0">
              <a:solidFill>
                <a:schemeClr val="tx1"/>
              </a:solidFill>
              <a:latin typeface="Gill Sans MT" panose="020B0502020104020203" pitchFamily="34" charset="0"/>
              <a:cs typeface="Arial" pitchFamily="34" charset="0"/>
            </a:endParaRPr>
          </a:p>
          <a:p>
            <a:r>
              <a:rPr lang="en-US" sz="1400" b="1" dirty="0">
                <a:solidFill>
                  <a:schemeClr val="tx1"/>
                </a:solidFill>
                <a:latin typeface="Gill Sans MT" panose="020B0502020104020203" pitchFamily="34" charset="0"/>
                <a:cs typeface="Arial" pitchFamily="34" charset="0"/>
              </a:rPr>
              <a:t>Focus recruitment efforts and tell the labor availability story throughout the county.</a:t>
            </a:r>
          </a:p>
          <a:p>
            <a:endParaRPr lang="en-US" sz="1400" b="1" dirty="0">
              <a:solidFill>
                <a:schemeClr val="tx1">
                  <a:lumMod val="95000"/>
                  <a:lumOff val="5000"/>
                </a:schemeClr>
              </a:solidFill>
              <a:latin typeface="Gill Sans MT" panose="020B0502020104020203" pitchFamily="34" charset="0"/>
            </a:endParaRPr>
          </a:p>
          <a:p>
            <a:endParaRPr lang="en-US" dirty="0">
              <a:solidFill>
                <a:schemeClr val="tx1"/>
              </a:solidFill>
            </a:endParaRPr>
          </a:p>
        </p:txBody>
      </p:sp>
      <p:sp>
        <p:nvSpPr>
          <p:cNvPr id="13" name="Rectangle 12"/>
          <p:cNvSpPr/>
          <p:nvPr/>
        </p:nvSpPr>
        <p:spPr>
          <a:xfrm>
            <a:off x="240100" y="3962400"/>
            <a:ext cx="4114800" cy="2057400"/>
          </a:xfrm>
          <a:prstGeom prst="rect">
            <a:avLst/>
          </a:prstGeom>
          <a:solidFill>
            <a:schemeClr val="bg1"/>
          </a:solidFill>
          <a:ln>
            <a:solidFill>
              <a:srgbClr val="005596"/>
            </a:solidFill>
          </a:ln>
          <a:effectLst>
            <a:outerShdw blurRad="50800" dist="50800" dir="108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a:solidFill>
                  <a:schemeClr val="tx1">
                    <a:lumMod val="95000"/>
                    <a:lumOff val="5000"/>
                  </a:schemeClr>
                </a:solidFill>
                <a:latin typeface="Gill Sans MT" panose="020B0502020104020203" pitchFamily="34" charset="0"/>
              </a:rPr>
              <a:t>ECONOMIC DEVELOPMENT</a:t>
            </a:r>
          </a:p>
          <a:p>
            <a:endParaRPr lang="en-US" b="1" dirty="0">
              <a:solidFill>
                <a:schemeClr val="tx1">
                  <a:lumMod val="95000"/>
                  <a:lumOff val="5000"/>
                </a:schemeClr>
              </a:solidFill>
              <a:latin typeface="Gill Sans MT" panose="020B0502020104020203"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Regional and state partnerships</a:t>
            </a:r>
          </a:p>
          <a:p>
            <a:pPr marL="285750" indent="-285750">
              <a:buFont typeface="Wingdings" panose="05000000000000000000" pitchFamily="2" charset="2"/>
              <a:buChar char="§"/>
            </a:pPr>
            <a:endParaRPr lang="en-US" sz="1400" dirty="0">
              <a:solidFill>
                <a:schemeClr val="tx1"/>
              </a:solidFill>
              <a:latin typeface="Gill Sans MT" panose="020B0502020104020203" pitchFamily="34" charset="0"/>
              <a:cs typeface="Arial"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Funds for economic development</a:t>
            </a:r>
          </a:p>
          <a:p>
            <a:pPr marL="285750" indent="-285750">
              <a:buFont typeface="Wingdings" panose="05000000000000000000" pitchFamily="2" charset="2"/>
              <a:buChar char="§"/>
            </a:pPr>
            <a:endParaRPr lang="en-US" sz="1400" b="1" dirty="0">
              <a:solidFill>
                <a:schemeClr val="tx1"/>
              </a:solidFill>
              <a:latin typeface="Gill Sans MT" panose="020B0502020104020203" pitchFamily="34" charset="0"/>
              <a:cs typeface="Arial" pitchFamily="34" charset="0"/>
            </a:endParaRPr>
          </a:p>
          <a:p>
            <a:r>
              <a:rPr lang="en-US" sz="1400" b="1" dirty="0">
                <a:solidFill>
                  <a:schemeClr val="tx1"/>
                </a:solidFill>
                <a:latin typeface="Gill Sans MT" panose="020B0502020104020203" pitchFamily="34" charset="0"/>
                <a:cs typeface="Arial" pitchFamily="34" charset="0"/>
              </a:rPr>
              <a:t>Ensure regional and state marketing, project flow and funds for long-term development.</a:t>
            </a:r>
          </a:p>
          <a:p>
            <a:endParaRPr lang="en-US" dirty="0">
              <a:solidFill>
                <a:schemeClr val="tx1"/>
              </a:solidFill>
            </a:endParaRPr>
          </a:p>
        </p:txBody>
      </p:sp>
      <p:sp>
        <p:nvSpPr>
          <p:cNvPr id="14" name="Rectangle 13"/>
          <p:cNvSpPr/>
          <p:nvPr/>
        </p:nvSpPr>
        <p:spPr>
          <a:xfrm>
            <a:off x="4754950" y="3962400"/>
            <a:ext cx="4114800" cy="2057400"/>
          </a:xfrm>
          <a:prstGeom prst="rect">
            <a:avLst/>
          </a:prstGeom>
          <a:solidFill>
            <a:schemeClr val="bg1"/>
          </a:solidFill>
          <a:ln>
            <a:solidFill>
              <a:srgbClr val="005596"/>
            </a:solidFill>
          </a:ln>
          <a:effectLst>
            <a:outerShdw blurRad="50800" dist="50800" dir="108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a:solidFill>
                  <a:schemeClr val="tx1">
                    <a:lumMod val="95000"/>
                    <a:lumOff val="5000"/>
                  </a:schemeClr>
                </a:solidFill>
                <a:latin typeface="Gill Sans MT" panose="020B0502020104020203" pitchFamily="34" charset="0"/>
              </a:rPr>
              <a:t>QUALITY OF LIFE</a:t>
            </a:r>
          </a:p>
          <a:p>
            <a:endParaRPr lang="en-US" b="1" dirty="0">
              <a:solidFill>
                <a:schemeClr val="tx1">
                  <a:lumMod val="95000"/>
                  <a:lumOff val="5000"/>
                </a:schemeClr>
              </a:solidFill>
              <a:latin typeface="Gill Sans MT" panose="020B0502020104020203"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Community presents well; employer advocates</a:t>
            </a:r>
          </a:p>
          <a:p>
            <a:pPr marL="285750" indent="-285750">
              <a:buFont typeface="Wingdings" panose="05000000000000000000" pitchFamily="2" charset="2"/>
              <a:buChar char="§"/>
            </a:pPr>
            <a:endParaRPr lang="en-US" sz="1400" dirty="0">
              <a:solidFill>
                <a:schemeClr val="tx1"/>
              </a:solidFill>
              <a:latin typeface="Gill Sans MT" panose="020B0502020104020203" pitchFamily="34" charset="0"/>
              <a:cs typeface="Arial" pitchFamily="34" charset="0"/>
            </a:endParaRPr>
          </a:p>
          <a:p>
            <a:pPr marL="285750" indent="-285750">
              <a:buFont typeface="Wingdings" panose="05000000000000000000" pitchFamily="2" charset="2"/>
              <a:buChar char="§"/>
            </a:pPr>
            <a:r>
              <a:rPr lang="en-US" sz="1400" dirty="0">
                <a:solidFill>
                  <a:schemeClr val="tx1"/>
                </a:solidFill>
                <a:latin typeface="Gill Sans MT" panose="020B0502020104020203" pitchFamily="34" charset="0"/>
                <a:cs typeface="Arial" pitchFamily="34" charset="0"/>
              </a:rPr>
              <a:t>But demographic and perception challenges</a:t>
            </a:r>
          </a:p>
          <a:p>
            <a:pPr marL="285750" indent="-285750">
              <a:buFont typeface="Wingdings" panose="05000000000000000000" pitchFamily="2" charset="2"/>
              <a:buChar char="§"/>
            </a:pPr>
            <a:endParaRPr lang="en-US" sz="1400" b="1" dirty="0">
              <a:solidFill>
                <a:schemeClr val="tx1"/>
              </a:solidFill>
              <a:latin typeface="Gill Sans MT" panose="020B0502020104020203" pitchFamily="34" charset="0"/>
              <a:cs typeface="Arial" pitchFamily="34" charset="0"/>
            </a:endParaRPr>
          </a:p>
          <a:p>
            <a:r>
              <a:rPr lang="en-US" sz="1400" b="1" dirty="0">
                <a:solidFill>
                  <a:schemeClr val="tx1"/>
                </a:solidFill>
                <a:latin typeface="Gill Sans MT" panose="020B0502020104020203" pitchFamily="34" charset="0"/>
                <a:cs typeface="Arial" pitchFamily="34" charset="0"/>
              </a:rPr>
              <a:t>Attractive place to live and do business, but important to overcome outside perceptions.</a:t>
            </a:r>
          </a:p>
          <a:p>
            <a:endParaRPr lang="en-US" sz="1400" b="1" dirty="0">
              <a:solidFill>
                <a:schemeClr val="tx1">
                  <a:lumMod val="95000"/>
                  <a:lumOff val="5000"/>
                </a:schemeClr>
              </a:solidFill>
              <a:latin typeface="Gill Sans MT" panose="020B0502020104020203" pitchFamily="34" charset="0"/>
            </a:endParaRPr>
          </a:p>
        </p:txBody>
      </p:sp>
      <p:pic>
        <p:nvPicPr>
          <p:cNvPr id="1030" name="Picture 6" descr="Image result for truck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0" y="1524000"/>
            <a:ext cx="716201"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economic development icon"/>
          <p:cNvPicPr>
            <a:picLocks noChangeAspect="1" noChangeArrowheads="1"/>
          </p:cNvPicPr>
          <p:nvPr/>
        </p:nvPicPr>
        <p:blipFill>
          <a:blip r:embed="rId6" cstate="print">
            <a:biLevel thresh="75000"/>
            <a:extLst>
              <a:ext uri="{28A0092B-C50C-407E-A947-70E740481C1C}">
                <a14:useLocalDpi xmlns:a14="http://schemas.microsoft.com/office/drawing/2010/main" val="0"/>
              </a:ext>
            </a:extLst>
          </a:blip>
          <a:srcRect/>
          <a:stretch>
            <a:fillRect/>
          </a:stretch>
        </p:blipFill>
        <p:spPr bwMode="auto">
          <a:xfrm>
            <a:off x="8206700" y="4004385"/>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handshak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81218" y="4004385"/>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93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500"/>
                                        <p:tgtEl>
                                          <p:spTgt spid="10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fade">
                                      <p:cBhvr>
                                        <p:cTn id="21" dur="500"/>
                                        <p:tgtEl>
                                          <p:spTgt spid="103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036"/>
                                        </p:tgtEl>
                                        <p:attrNameLst>
                                          <p:attrName>style.visibility</p:attrName>
                                        </p:attrNameLst>
                                      </p:cBhvr>
                                      <p:to>
                                        <p:strVal val="visible"/>
                                      </p:to>
                                    </p:set>
                                    <p:animEffect transition="in" filter="fade">
                                      <p:cBhvr>
                                        <p:cTn id="29" dur="500"/>
                                        <p:tgtEl>
                                          <p:spTgt spid="103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032"/>
                                        </p:tgtEl>
                                        <p:attrNameLst>
                                          <p:attrName>style.visibility</p:attrName>
                                        </p:attrNameLst>
                                      </p:cBhvr>
                                      <p:to>
                                        <p:strVal val="visible"/>
                                      </p:to>
                                    </p:set>
                                    <p:animEffect transition="in" filter="fade">
                                      <p:cBhvr>
                                        <p:cTn id="37"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rgbClr val="0055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3345" y="3090486"/>
            <a:ext cx="3597310" cy="677028"/>
          </a:xfrm>
          <a:prstGeom prst="rect">
            <a:avLst/>
          </a:prstGeom>
        </p:spPr>
      </p:pic>
      <p:sp>
        <p:nvSpPr>
          <p:cNvPr id="9" name="TextBox 8"/>
          <p:cNvSpPr txBox="1"/>
          <p:nvPr/>
        </p:nvSpPr>
        <p:spPr>
          <a:xfrm>
            <a:off x="1708220" y="6350558"/>
            <a:ext cx="5938576" cy="276999"/>
          </a:xfrm>
          <a:prstGeom prst="rect">
            <a:avLst/>
          </a:prstGeom>
          <a:noFill/>
        </p:spPr>
        <p:txBody>
          <a:bodyPr wrap="square" rtlCol="0">
            <a:spAutoFit/>
          </a:bodyPr>
          <a:lstStyle/>
          <a:p>
            <a:pPr algn="ctr"/>
            <a:r>
              <a:rPr lang="en-US" sz="1200" dirty="0">
                <a:solidFill>
                  <a:schemeClr val="bg1"/>
                </a:solidFill>
              </a:rPr>
              <a:t>www.siteselectiongroup.com</a:t>
            </a:r>
            <a:r>
              <a:rPr lang="en-US" sz="1200" baseline="0" dirty="0">
                <a:solidFill>
                  <a:schemeClr val="bg1"/>
                </a:solidFill>
              </a:rPr>
              <a:t> | 1.866.938.SITE (7483)</a:t>
            </a:r>
            <a:endParaRPr lang="en-US" sz="1200" dirty="0">
              <a:solidFill>
                <a:schemeClr val="bg1"/>
              </a:solidFill>
            </a:endParaRPr>
          </a:p>
        </p:txBody>
      </p:sp>
      <p:sp>
        <p:nvSpPr>
          <p:cNvPr id="7" name="Text Placeholder 2"/>
          <p:cNvSpPr txBox="1">
            <a:spLocks/>
          </p:cNvSpPr>
          <p:nvPr/>
        </p:nvSpPr>
        <p:spPr>
          <a:xfrm>
            <a:off x="2467892" y="1295400"/>
            <a:ext cx="4208216" cy="914586"/>
          </a:xfrm>
          <a:prstGeom prst="rect">
            <a:avLst/>
          </a:prstGeom>
        </p:spPr>
        <p:txBody>
          <a:bodyPr>
            <a:noAutofit/>
          </a:bodyPr>
          <a:lstStyle>
            <a:lvl1pPr marL="342900" indent="-342900" algn="l" defTabSz="914400" rtl="0" eaLnBrk="1" latinLnBrk="0" hangingPunct="1">
              <a:spcBef>
                <a:spcPct val="20000"/>
              </a:spcBef>
              <a:buClr>
                <a:schemeClr val="tx2"/>
              </a:buClr>
              <a:buFontTx/>
              <a:buBlip>
                <a:blip r:embed="rId3"/>
              </a:buBlip>
              <a:defRPr sz="2400" kern="1200">
                <a:solidFill>
                  <a:schemeClr val="tx1"/>
                </a:solidFill>
                <a:latin typeface="+mn-lt"/>
                <a:ea typeface="+mn-ea"/>
                <a:cs typeface="+mn-cs"/>
              </a:defRPr>
            </a:lvl1pPr>
            <a:lvl2pPr marL="742950" indent="-285750" algn="l" defTabSz="914400" rtl="0" eaLnBrk="1" latinLnBrk="0" hangingPunct="1">
              <a:spcBef>
                <a:spcPct val="20000"/>
              </a:spcBef>
              <a:buClr>
                <a:schemeClr val="tx2"/>
              </a:buClr>
              <a:buFontTx/>
              <a:buBlip>
                <a:blip r:embed="rId3"/>
              </a:buBlip>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Tx/>
              <a:buBlip>
                <a:blip r:embed="rId3"/>
              </a:buBlip>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Tx/>
              <a:buBlip>
                <a:blip r:embed="rId3"/>
              </a:buBlip>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Tx/>
              <a:buBlip>
                <a:blip r:embed="rId3"/>
              </a:buBlip>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3800" b="1" dirty="0">
                <a:solidFill>
                  <a:schemeClr val="bg1"/>
                </a:solidFill>
                <a:latin typeface="+mj-lt"/>
              </a:rPr>
              <a:t>QUESTIONS?</a:t>
            </a:r>
          </a:p>
        </p:txBody>
      </p:sp>
    </p:spTree>
    <p:extLst>
      <p:ext uri="{BB962C8B-B14F-4D97-AF65-F5344CB8AC3E}">
        <p14:creationId xmlns:p14="http://schemas.microsoft.com/office/powerpoint/2010/main" val="422497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SS8 Color Palette">
      <a:dk1>
        <a:sysClr val="windowText" lastClr="000000"/>
      </a:dk1>
      <a:lt1>
        <a:sysClr val="window" lastClr="FFFFFF"/>
      </a:lt1>
      <a:dk2>
        <a:srgbClr val="376092"/>
      </a:dk2>
      <a:lt2>
        <a:srgbClr val="E9E9E9"/>
      </a:lt2>
      <a:accent1>
        <a:srgbClr val="558ED5"/>
      </a:accent1>
      <a:accent2>
        <a:srgbClr val="7C7C7C"/>
      </a:accent2>
      <a:accent3>
        <a:srgbClr val="95B3D7"/>
      </a:accent3>
      <a:accent4>
        <a:srgbClr val="A5A5A5"/>
      </a:accent4>
      <a:accent5>
        <a:srgbClr val="B9CDE5"/>
      </a:accent5>
      <a:accent6>
        <a:srgbClr val="D8D8D8"/>
      </a:accent6>
      <a:hlink>
        <a:srgbClr val="DCE6F2"/>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8646</TotalTime>
  <Words>3609</Words>
  <Application>Microsoft Office PowerPoint</Application>
  <PresentationFormat>On-screen Show (4:3)</PresentationFormat>
  <Paragraphs>1005</Paragraphs>
  <Slides>32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Gill Sans MT</vt:lpstr>
      <vt:lpstr>Wingdings</vt:lpstr>
      <vt:lpstr>Wingdings 3</vt:lpstr>
      <vt:lpstr>Office Theme</vt:lpstr>
      <vt:lpstr>PowerPoint Presentation</vt:lpstr>
      <vt:lpstr>AGENDA</vt:lpstr>
      <vt:lpstr>PowerPoint Presentation</vt:lpstr>
      <vt:lpstr>SITE SELECTION GROUP LEADING CORPORATE LOCATION ADVISORY AND ECONOMIC DEVELOPMENT CONSULTING FIRM</vt:lpstr>
      <vt:lpstr>DIVERSIFIED EXPERIENCE CUSTOMIZED SOLUTIONS ACROSS ALL INDUSTRY SECTORS</vt:lpstr>
      <vt:lpstr>ECONOMIC DEVELOPMENT CONSULTING EXPERIENCE PROVIDING SOLUTIONS FOR STATE, REGIONAL, LOCAL &amp; UTILITY ECONOMIC DEVELOPMENT</vt:lpstr>
      <vt:lpstr>PowerPoint Presentation</vt:lpstr>
      <vt:lpstr>OVERALL PROJECT OBJECTIVES</vt:lpstr>
      <vt:lpstr>SITE SELECTION PROCESS SSG’S ENGAGEMENT WITH PCED IS MEANT TO MIRROR THE STEPS OF AN ACTUAL SITE SELECTION PROJECT  </vt:lpstr>
      <vt:lpstr>PROJECT STEPS</vt:lpstr>
      <vt:lpstr>PowerPoint Presentation</vt:lpstr>
      <vt:lpstr>PROJECT PROFILES</vt:lpstr>
      <vt:lpstr>PowerPoint Presentation</vt:lpstr>
      <vt:lpstr>PowerPoint Presentation</vt:lpstr>
      <vt:lpstr>COMMUNITY FILTERING APPROACH  </vt:lpstr>
      <vt:lpstr>TYPICAL VARIABLES GEOCISION® ANALYSIS</vt:lpstr>
      <vt:lpstr>COMMUNITY FILTERING RESULTS GEOCISION® ANALYSIS</vt:lpstr>
      <vt:lpstr>COMMUNITY FILTERING RESULTS</vt:lpstr>
      <vt:lpstr>PowerPoint Presentation</vt:lpstr>
      <vt:lpstr>EVALUATING COMMUNITIES: IN-DEPTH COST VS. QUALITIVE FACTORS</vt:lpstr>
      <vt:lpstr>HEADQUARTERS RESULTS</vt:lpstr>
      <vt:lpstr>FINANCIAL SERVICES RESULTS</vt:lpstr>
      <vt:lpstr>ADVANCED MANUFACTURING RESULTS</vt:lpstr>
      <vt:lpstr>PowerPoint Presentation</vt:lpstr>
      <vt:lpstr>REAL ESTATE COMPARISON SUMMARY</vt:lpstr>
      <vt:lpstr>SAMPLE PROPOSED INCENTIVES PINELLAS COUNTY PROPOSAL</vt:lpstr>
      <vt:lpstr>MOCK PROJECTS: LOCAL INCENTIVES HYPOTHETICAL INCENTIVES PROPOSAL</vt:lpstr>
      <vt:lpstr>MOCK PROJECTS: PARTNER INCENTIVES HYPOTHETICAL INCENTIVES PROPOSAL</vt:lpstr>
      <vt:lpstr>PowerPoint Presentation</vt:lpstr>
      <vt:lpstr>TYPICAL PROJECT FLOW CRITICAL TO ENGAGE REGIONAL AND STATE PARTNERS</vt:lpstr>
      <vt:lpstr>FINAL SSG IMPRESSIONS KEY CONSIDERATIONS</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Nelson</dc:creator>
  <cp:lastModifiedBy>Margiotta, Cindy</cp:lastModifiedBy>
  <cp:revision>594</cp:revision>
  <cp:lastPrinted>2017-04-03T16:39:06Z</cp:lastPrinted>
  <dcterms:created xsi:type="dcterms:W3CDTF">2011-03-18T20:30:16Z</dcterms:created>
  <dcterms:modified xsi:type="dcterms:W3CDTF">2017-04-18T20:10:24Z</dcterms:modified>
</cp:coreProperties>
</file>