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Lst>
  <p:notesMasterIdLst>
    <p:notesMasterId r:id="rId34"/>
  </p:notesMasterIdLst>
  <p:sldIdLst>
    <p:sldId id="256" r:id="rId2"/>
    <p:sldId id="257" r:id="rId3"/>
    <p:sldId id="276" r:id="rId4"/>
    <p:sldId id="277"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8" r:id="rId18"/>
    <p:sldId id="279" r:id="rId19"/>
    <p:sldId id="280" r:id="rId20"/>
    <p:sldId id="281" r:id="rId21"/>
    <p:sldId id="282" r:id="rId22"/>
    <p:sldId id="283" r:id="rId23"/>
    <p:sldId id="284" r:id="rId24"/>
    <p:sldId id="285" r:id="rId25"/>
    <p:sldId id="272" r:id="rId26"/>
    <p:sldId id="273" r:id="rId27"/>
    <p:sldId id="286" r:id="rId28"/>
    <p:sldId id="287" r:id="rId29"/>
    <p:sldId id="288" r:id="rId30"/>
    <p:sldId id="289" r:id="rId31"/>
    <p:sldId id="274" r:id="rId32"/>
    <p:sldId id="275" r:id="rId33"/>
  </p:sldIdLst>
  <p:sldSz cx="9144000" cy="5143500" type="screen16x9"/>
  <p:notesSz cx="6858000" cy="9144000"/>
  <p:embeddedFontLst>
    <p:embeddedFont>
      <p:font typeface="Oswald" panose="02000506000000020004" pitchFamily="50" charset="0"/>
      <p:regular r:id="rId35"/>
      <p:bold r:id="rId36"/>
    </p:embeddedFont>
    <p:embeddedFont>
      <p:font typeface="Oxygen" panose="020B0604020202020204" charset="0"/>
      <p:bold r:id="rId37"/>
    </p:embeddedFont>
    <p:embeddedFont>
      <p:font typeface="Raleway" pitchFamily="2" charset="0"/>
      <p:regular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7" d="100"/>
          <a:sy n="77" d="100"/>
        </p:scale>
        <p:origin x="-954" y="-107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12E2E9-649C-42C2-A824-AEF87F813295}" type="doc">
      <dgm:prSet loTypeId="urn:microsoft.com/office/officeart/2005/8/layout/hChevron3" loCatId="process" qsTypeId="urn:microsoft.com/office/officeart/2005/8/quickstyle/simple1" qsCatId="simple" csTypeId="urn:microsoft.com/office/officeart/2005/8/colors/accent1_2" csCatId="accent1" phldr="1"/>
      <dgm:spPr/>
    </dgm:pt>
    <dgm:pt modelId="{A666A518-364F-49A5-839D-E7EE7456E2EB}">
      <dgm:prSet phldrT="[Text]" custT="1"/>
      <dgm:spPr>
        <a:solidFill>
          <a:schemeClr val="accent1"/>
        </a:solidFill>
      </dgm:spPr>
      <dgm:t>
        <a:bodyPr/>
        <a:lstStyle/>
        <a:p>
          <a:r>
            <a:rPr lang="en-US" sz="2400" dirty="0" smtClean="0"/>
            <a:t>Teams</a:t>
          </a:r>
          <a:endParaRPr lang="en-US" sz="2400" dirty="0"/>
        </a:p>
      </dgm:t>
    </dgm:pt>
    <dgm:pt modelId="{2F52964B-706C-45C7-A908-11ADB67F8E09}" type="parTrans" cxnId="{49CA549B-770B-424A-BC80-DC40DE96AEFD}">
      <dgm:prSet/>
      <dgm:spPr/>
      <dgm:t>
        <a:bodyPr/>
        <a:lstStyle/>
        <a:p>
          <a:endParaRPr lang="en-US"/>
        </a:p>
      </dgm:t>
    </dgm:pt>
    <dgm:pt modelId="{FFB0876D-9C49-4465-921E-DAF92A7E3DB4}" type="sibTrans" cxnId="{49CA549B-770B-424A-BC80-DC40DE96AEFD}">
      <dgm:prSet/>
      <dgm:spPr/>
      <dgm:t>
        <a:bodyPr/>
        <a:lstStyle/>
        <a:p>
          <a:endParaRPr lang="en-US"/>
        </a:p>
      </dgm:t>
    </dgm:pt>
    <dgm:pt modelId="{6F8E4153-5BA3-4876-8192-01EAE243F9D4}">
      <dgm:prSet phldrT="[Text]" custT="1"/>
      <dgm:spPr>
        <a:solidFill>
          <a:schemeClr val="accent2"/>
        </a:solidFill>
      </dgm:spPr>
      <dgm:t>
        <a:bodyPr/>
        <a:lstStyle/>
        <a:p>
          <a:pPr algn="l"/>
          <a:r>
            <a:rPr lang="en-US" sz="2400" dirty="0" smtClean="0"/>
            <a:t>Technology</a:t>
          </a:r>
          <a:endParaRPr lang="en-US" sz="2400" dirty="0"/>
        </a:p>
      </dgm:t>
    </dgm:pt>
    <dgm:pt modelId="{D6B3452D-0AD5-4928-B0CC-B4193E41B0DF}" type="parTrans" cxnId="{2DFAF377-F67B-472C-A8A0-8982C820CC72}">
      <dgm:prSet/>
      <dgm:spPr/>
      <dgm:t>
        <a:bodyPr/>
        <a:lstStyle/>
        <a:p>
          <a:endParaRPr lang="en-US"/>
        </a:p>
      </dgm:t>
    </dgm:pt>
    <dgm:pt modelId="{DB7F4F52-B2C6-4852-B1C1-329DF84B7197}" type="sibTrans" cxnId="{2DFAF377-F67B-472C-A8A0-8982C820CC72}">
      <dgm:prSet/>
      <dgm:spPr/>
      <dgm:t>
        <a:bodyPr/>
        <a:lstStyle/>
        <a:p>
          <a:endParaRPr lang="en-US"/>
        </a:p>
      </dgm:t>
    </dgm:pt>
    <dgm:pt modelId="{373AD04E-F1D5-4D5C-9678-FED396E30FB7}">
      <dgm:prSet phldrT="[Text]" custT="1"/>
      <dgm:spPr/>
      <dgm:t>
        <a:bodyPr/>
        <a:lstStyle/>
        <a:p>
          <a:r>
            <a:rPr lang="en-US" sz="2400" dirty="0" smtClean="0"/>
            <a:t>TC-B</a:t>
          </a:r>
          <a:endParaRPr lang="en-US" sz="2400" dirty="0"/>
        </a:p>
      </dgm:t>
    </dgm:pt>
    <dgm:pt modelId="{012CC70F-5F65-4C27-B921-92EACEE8AFD4}" type="parTrans" cxnId="{6865AE54-42F4-4ABD-A633-D4F384C5BB64}">
      <dgm:prSet/>
      <dgm:spPr/>
      <dgm:t>
        <a:bodyPr/>
        <a:lstStyle/>
        <a:p>
          <a:endParaRPr lang="en-US"/>
        </a:p>
      </dgm:t>
    </dgm:pt>
    <dgm:pt modelId="{9AB6BE1B-4ECC-4F56-A35E-925DDF512E9C}" type="sibTrans" cxnId="{6865AE54-42F4-4ABD-A633-D4F384C5BB64}">
      <dgm:prSet/>
      <dgm:spPr/>
      <dgm:t>
        <a:bodyPr/>
        <a:lstStyle/>
        <a:p>
          <a:endParaRPr lang="en-US"/>
        </a:p>
      </dgm:t>
    </dgm:pt>
    <dgm:pt modelId="{364AB544-DD26-4FE2-AF59-41626BB32DA2}">
      <dgm:prSet custT="1"/>
      <dgm:spPr/>
      <dgm:t>
        <a:bodyPr/>
        <a:lstStyle/>
        <a:p>
          <a:endParaRPr lang="en-US" sz="2400" dirty="0"/>
        </a:p>
      </dgm:t>
    </dgm:pt>
    <dgm:pt modelId="{563237C9-44DE-492E-BCC7-67BEAF7CCEF2}" type="parTrans" cxnId="{07CEFBE5-F07E-4716-8837-ABC56E751330}">
      <dgm:prSet/>
      <dgm:spPr/>
      <dgm:t>
        <a:bodyPr/>
        <a:lstStyle/>
        <a:p>
          <a:endParaRPr lang="en-US"/>
        </a:p>
      </dgm:t>
    </dgm:pt>
    <dgm:pt modelId="{323406F2-D28F-41A6-AF35-51CB10205386}" type="sibTrans" cxnId="{07CEFBE5-F07E-4716-8837-ABC56E751330}">
      <dgm:prSet/>
      <dgm:spPr/>
      <dgm:t>
        <a:bodyPr/>
        <a:lstStyle/>
        <a:p>
          <a:endParaRPr lang="en-US"/>
        </a:p>
      </dgm:t>
    </dgm:pt>
    <dgm:pt modelId="{D6F5857D-8DAF-4DDE-A48C-A3C9F576B1C7}">
      <dgm:prSet custT="1"/>
      <dgm:spPr/>
      <dgm:t>
        <a:bodyPr/>
        <a:lstStyle/>
        <a:p>
          <a:endParaRPr lang="en-US" sz="2400" dirty="0"/>
        </a:p>
      </dgm:t>
    </dgm:pt>
    <dgm:pt modelId="{975C374A-0165-4F7C-886B-E54F4E77A053}" type="parTrans" cxnId="{D3ECC771-B049-419E-927A-7AF45EF0A642}">
      <dgm:prSet/>
      <dgm:spPr/>
      <dgm:t>
        <a:bodyPr/>
        <a:lstStyle/>
        <a:p>
          <a:endParaRPr lang="en-US"/>
        </a:p>
      </dgm:t>
    </dgm:pt>
    <dgm:pt modelId="{0B378C33-1754-4FCD-AF95-C75AA48BFF00}" type="sibTrans" cxnId="{D3ECC771-B049-419E-927A-7AF45EF0A642}">
      <dgm:prSet/>
      <dgm:spPr/>
      <dgm:t>
        <a:bodyPr/>
        <a:lstStyle/>
        <a:p>
          <a:endParaRPr lang="en-US"/>
        </a:p>
      </dgm:t>
    </dgm:pt>
    <dgm:pt modelId="{4C7C0EC6-2CA7-4E22-92AB-CA27E413C586}" type="pres">
      <dgm:prSet presAssocID="{5E12E2E9-649C-42C2-A824-AEF87F813295}" presName="Name0" presStyleCnt="0">
        <dgm:presLayoutVars>
          <dgm:dir/>
          <dgm:resizeHandles val="exact"/>
        </dgm:presLayoutVars>
      </dgm:prSet>
      <dgm:spPr/>
    </dgm:pt>
    <dgm:pt modelId="{C9FAB64F-7719-4CF4-92A2-446A896BC362}" type="pres">
      <dgm:prSet presAssocID="{A666A518-364F-49A5-839D-E7EE7456E2EB}" presName="parTxOnly" presStyleLbl="node1" presStyleIdx="0" presStyleCnt="5">
        <dgm:presLayoutVars>
          <dgm:bulletEnabled val="1"/>
        </dgm:presLayoutVars>
      </dgm:prSet>
      <dgm:spPr/>
      <dgm:t>
        <a:bodyPr/>
        <a:lstStyle/>
        <a:p>
          <a:endParaRPr lang="en-US"/>
        </a:p>
      </dgm:t>
    </dgm:pt>
    <dgm:pt modelId="{9CAECC38-E824-4E2C-94C1-ACC3CDC817AB}" type="pres">
      <dgm:prSet presAssocID="{FFB0876D-9C49-4465-921E-DAF92A7E3DB4}" presName="parSpace" presStyleCnt="0"/>
      <dgm:spPr/>
    </dgm:pt>
    <dgm:pt modelId="{7AE60393-B812-4321-A1AE-3A206B0B32BC}" type="pres">
      <dgm:prSet presAssocID="{6F8E4153-5BA3-4876-8192-01EAE243F9D4}" presName="parTxOnly" presStyleLbl="node1" presStyleIdx="1" presStyleCnt="5" custAng="0" custLinFactNeighborX="26522">
        <dgm:presLayoutVars>
          <dgm:bulletEnabled val="1"/>
        </dgm:presLayoutVars>
      </dgm:prSet>
      <dgm:spPr/>
      <dgm:t>
        <a:bodyPr/>
        <a:lstStyle/>
        <a:p>
          <a:endParaRPr lang="en-US"/>
        </a:p>
      </dgm:t>
    </dgm:pt>
    <dgm:pt modelId="{8D18414E-09CB-4363-9E04-A155CB5F3590}" type="pres">
      <dgm:prSet presAssocID="{DB7F4F52-B2C6-4852-B1C1-329DF84B7197}" presName="parSpace" presStyleCnt="0"/>
      <dgm:spPr/>
    </dgm:pt>
    <dgm:pt modelId="{49707F2A-DFBE-43D7-9849-AE07E3DA3464}" type="pres">
      <dgm:prSet presAssocID="{373AD04E-F1D5-4D5C-9678-FED396E30FB7}" presName="parTxOnly" presStyleLbl="node1" presStyleIdx="2" presStyleCnt="5">
        <dgm:presLayoutVars>
          <dgm:bulletEnabled val="1"/>
        </dgm:presLayoutVars>
      </dgm:prSet>
      <dgm:spPr/>
      <dgm:t>
        <a:bodyPr/>
        <a:lstStyle/>
        <a:p>
          <a:endParaRPr lang="en-US"/>
        </a:p>
      </dgm:t>
    </dgm:pt>
    <dgm:pt modelId="{828C662B-CF41-4D3D-AF6C-F41D665E159F}" type="pres">
      <dgm:prSet presAssocID="{9AB6BE1B-4ECC-4F56-A35E-925DDF512E9C}" presName="parSpace" presStyleCnt="0"/>
      <dgm:spPr/>
    </dgm:pt>
    <dgm:pt modelId="{FA326791-5788-4F02-A004-41C3E0AE99BA}" type="pres">
      <dgm:prSet presAssocID="{364AB544-DD26-4FE2-AF59-41626BB32DA2}" presName="parTxOnly" presStyleLbl="node1" presStyleIdx="3" presStyleCnt="5" custLinFactNeighborX="257">
        <dgm:presLayoutVars>
          <dgm:bulletEnabled val="1"/>
        </dgm:presLayoutVars>
      </dgm:prSet>
      <dgm:spPr/>
      <dgm:t>
        <a:bodyPr/>
        <a:lstStyle/>
        <a:p>
          <a:endParaRPr lang="en-US"/>
        </a:p>
      </dgm:t>
    </dgm:pt>
    <dgm:pt modelId="{13343999-F54B-440E-AF25-4314B8D5CC90}" type="pres">
      <dgm:prSet presAssocID="{323406F2-D28F-41A6-AF35-51CB10205386}" presName="parSpace" presStyleCnt="0"/>
      <dgm:spPr/>
    </dgm:pt>
    <dgm:pt modelId="{9773AFF2-5D9D-4935-89F3-209C152951A5}" type="pres">
      <dgm:prSet presAssocID="{D6F5857D-8DAF-4DDE-A48C-A3C9F576B1C7}" presName="parTxOnly" presStyleLbl="node1" presStyleIdx="4" presStyleCnt="5">
        <dgm:presLayoutVars>
          <dgm:bulletEnabled val="1"/>
        </dgm:presLayoutVars>
      </dgm:prSet>
      <dgm:spPr/>
      <dgm:t>
        <a:bodyPr/>
        <a:lstStyle/>
        <a:p>
          <a:endParaRPr lang="en-US"/>
        </a:p>
      </dgm:t>
    </dgm:pt>
  </dgm:ptLst>
  <dgm:cxnLst>
    <dgm:cxn modelId="{D3ECC771-B049-419E-927A-7AF45EF0A642}" srcId="{5E12E2E9-649C-42C2-A824-AEF87F813295}" destId="{D6F5857D-8DAF-4DDE-A48C-A3C9F576B1C7}" srcOrd="4" destOrd="0" parTransId="{975C374A-0165-4F7C-886B-E54F4E77A053}" sibTransId="{0B378C33-1754-4FCD-AF95-C75AA48BFF00}"/>
    <dgm:cxn modelId="{A732683C-7DD8-49AF-B768-9C911EEB3823}" type="presOf" srcId="{364AB544-DD26-4FE2-AF59-41626BB32DA2}" destId="{FA326791-5788-4F02-A004-41C3E0AE99BA}" srcOrd="0" destOrd="0" presId="urn:microsoft.com/office/officeart/2005/8/layout/hChevron3"/>
    <dgm:cxn modelId="{76031D88-5076-4D99-89DF-A2FAD020AA67}" type="presOf" srcId="{6F8E4153-5BA3-4876-8192-01EAE243F9D4}" destId="{7AE60393-B812-4321-A1AE-3A206B0B32BC}" srcOrd="0" destOrd="0" presId="urn:microsoft.com/office/officeart/2005/8/layout/hChevron3"/>
    <dgm:cxn modelId="{2DFAF377-F67B-472C-A8A0-8982C820CC72}" srcId="{5E12E2E9-649C-42C2-A824-AEF87F813295}" destId="{6F8E4153-5BA3-4876-8192-01EAE243F9D4}" srcOrd="1" destOrd="0" parTransId="{D6B3452D-0AD5-4928-B0CC-B4193E41B0DF}" sibTransId="{DB7F4F52-B2C6-4852-B1C1-329DF84B7197}"/>
    <dgm:cxn modelId="{B0755D70-0200-4852-BE7C-F2C801D020D7}" type="presOf" srcId="{5E12E2E9-649C-42C2-A824-AEF87F813295}" destId="{4C7C0EC6-2CA7-4E22-92AB-CA27E413C586}" srcOrd="0" destOrd="0" presId="urn:microsoft.com/office/officeart/2005/8/layout/hChevron3"/>
    <dgm:cxn modelId="{07CEFBE5-F07E-4716-8837-ABC56E751330}" srcId="{5E12E2E9-649C-42C2-A824-AEF87F813295}" destId="{364AB544-DD26-4FE2-AF59-41626BB32DA2}" srcOrd="3" destOrd="0" parTransId="{563237C9-44DE-492E-BCC7-67BEAF7CCEF2}" sibTransId="{323406F2-D28F-41A6-AF35-51CB10205386}"/>
    <dgm:cxn modelId="{7FF24ADF-E288-4DF8-BEA0-22ADBD78BF45}" type="presOf" srcId="{A666A518-364F-49A5-839D-E7EE7456E2EB}" destId="{C9FAB64F-7719-4CF4-92A2-446A896BC362}" srcOrd="0" destOrd="0" presId="urn:microsoft.com/office/officeart/2005/8/layout/hChevron3"/>
    <dgm:cxn modelId="{6865AE54-42F4-4ABD-A633-D4F384C5BB64}" srcId="{5E12E2E9-649C-42C2-A824-AEF87F813295}" destId="{373AD04E-F1D5-4D5C-9678-FED396E30FB7}" srcOrd="2" destOrd="0" parTransId="{012CC70F-5F65-4C27-B921-92EACEE8AFD4}" sibTransId="{9AB6BE1B-4ECC-4F56-A35E-925DDF512E9C}"/>
    <dgm:cxn modelId="{49CA549B-770B-424A-BC80-DC40DE96AEFD}" srcId="{5E12E2E9-649C-42C2-A824-AEF87F813295}" destId="{A666A518-364F-49A5-839D-E7EE7456E2EB}" srcOrd="0" destOrd="0" parTransId="{2F52964B-706C-45C7-A908-11ADB67F8E09}" sibTransId="{FFB0876D-9C49-4465-921E-DAF92A7E3DB4}"/>
    <dgm:cxn modelId="{38015080-0841-4767-B8F7-D94900046634}" type="presOf" srcId="{373AD04E-F1D5-4D5C-9678-FED396E30FB7}" destId="{49707F2A-DFBE-43D7-9849-AE07E3DA3464}" srcOrd="0" destOrd="0" presId="urn:microsoft.com/office/officeart/2005/8/layout/hChevron3"/>
    <dgm:cxn modelId="{3A7A115E-774A-47CA-9A1E-BE958E26D8BB}" type="presOf" srcId="{D6F5857D-8DAF-4DDE-A48C-A3C9F576B1C7}" destId="{9773AFF2-5D9D-4935-89F3-209C152951A5}" srcOrd="0" destOrd="0" presId="urn:microsoft.com/office/officeart/2005/8/layout/hChevron3"/>
    <dgm:cxn modelId="{BB06A254-036E-498C-B3B9-044C248CA834}" type="presParOf" srcId="{4C7C0EC6-2CA7-4E22-92AB-CA27E413C586}" destId="{C9FAB64F-7719-4CF4-92A2-446A896BC362}" srcOrd="0" destOrd="0" presId="urn:microsoft.com/office/officeart/2005/8/layout/hChevron3"/>
    <dgm:cxn modelId="{528F3243-9147-400B-8D72-1C28B67D4A97}" type="presParOf" srcId="{4C7C0EC6-2CA7-4E22-92AB-CA27E413C586}" destId="{9CAECC38-E824-4E2C-94C1-ACC3CDC817AB}" srcOrd="1" destOrd="0" presId="urn:microsoft.com/office/officeart/2005/8/layout/hChevron3"/>
    <dgm:cxn modelId="{09CC1B81-2E0E-4337-B2BB-481263695097}" type="presParOf" srcId="{4C7C0EC6-2CA7-4E22-92AB-CA27E413C586}" destId="{7AE60393-B812-4321-A1AE-3A206B0B32BC}" srcOrd="2" destOrd="0" presId="urn:microsoft.com/office/officeart/2005/8/layout/hChevron3"/>
    <dgm:cxn modelId="{093C4611-0BF3-46BA-A154-BA0DC3F8A183}" type="presParOf" srcId="{4C7C0EC6-2CA7-4E22-92AB-CA27E413C586}" destId="{8D18414E-09CB-4363-9E04-A155CB5F3590}" srcOrd="3" destOrd="0" presId="urn:microsoft.com/office/officeart/2005/8/layout/hChevron3"/>
    <dgm:cxn modelId="{75FA74FD-B462-4FDF-83BD-7C97723F197D}" type="presParOf" srcId="{4C7C0EC6-2CA7-4E22-92AB-CA27E413C586}" destId="{49707F2A-DFBE-43D7-9849-AE07E3DA3464}" srcOrd="4" destOrd="0" presId="urn:microsoft.com/office/officeart/2005/8/layout/hChevron3"/>
    <dgm:cxn modelId="{E5494AC1-8EE7-47D5-96DD-2E86E6FD082C}" type="presParOf" srcId="{4C7C0EC6-2CA7-4E22-92AB-CA27E413C586}" destId="{828C662B-CF41-4D3D-AF6C-F41D665E159F}" srcOrd="5" destOrd="0" presId="urn:microsoft.com/office/officeart/2005/8/layout/hChevron3"/>
    <dgm:cxn modelId="{BCBDE7A4-106F-412E-A33C-0E8851109DC0}" type="presParOf" srcId="{4C7C0EC6-2CA7-4E22-92AB-CA27E413C586}" destId="{FA326791-5788-4F02-A004-41C3E0AE99BA}" srcOrd="6" destOrd="0" presId="urn:microsoft.com/office/officeart/2005/8/layout/hChevron3"/>
    <dgm:cxn modelId="{57B28927-1F67-4339-8B74-838CAFA47AE2}" type="presParOf" srcId="{4C7C0EC6-2CA7-4E22-92AB-CA27E413C586}" destId="{13343999-F54B-440E-AF25-4314B8D5CC90}" srcOrd="7" destOrd="0" presId="urn:microsoft.com/office/officeart/2005/8/layout/hChevron3"/>
    <dgm:cxn modelId="{F7BA6FDB-9FF6-4F56-A368-356EE2D0489F}" type="presParOf" srcId="{4C7C0EC6-2CA7-4E22-92AB-CA27E413C586}" destId="{9773AFF2-5D9D-4935-89F3-209C152951A5}"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FAB64F-7719-4CF4-92A2-446A896BC362}">
      <dsp:nvSpPr>
        <dsp:cNvPr id="0" name=""/>
        <dsp:cNvSpPr/>
      </dsp:nvSpPr>
      <dsp:spPr>
        <a:xfrm>
          <a:off x="1116" y="0"/>
          <a:ext cx="2176611" cy="316588"/>
        </a:xfrm>
        <a:prstGeom prst="homePlat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64008" rIns="32004" bIns="64008" numCol="1" spcCol="1270" anchor="ctr" anchorCtr="0">
          <a:noAutofit/>
        </a:bodyPr>
        <a:lstStyle/>
        <a:p>
          <a:pPr lvl="0" algn="ctr" defTabSz="1066800">
            <a:lnSpc>
              <a:spcPct val="90000"/>
            </a:lnSpc>
            <a:spcBef>
              <a:spcPct val="0"/>
            </a:spcBef>
            <a:spcAft>
              <a:spcPct val="35000"/>
            </a:spcAft>
          </a:pPr>
          <a:r>
            <a:rPr lang="en-US" sz="2400" kern="1200" dirty="0" smtClean="0"/>
            <a:t>Teams</a:t>
          </a:r>
          <a:endParaRPr lang="en-US" sz="2400" kern="1200" dirty="0"/>
        </a:p>
      </dsp:txBody>
      <dsp:txXfrm>
        <a:off x="1116" y="0"/>
        <a:ext cx="2097464" cy="316588"/>
      </dsp:txXfrm>
    </dsp:sp>
    <dsp:sp modelId="{7AE60393-B812-4321-A1AE-3A206B0B32BC}">
      <dsp:nvSpPr>
        <dsp:cNvPr id="0" name=""/>
        <dsp:cNvSpPr/>
      </dsp:nvSpPr>
      <dsp:spPr>
        <a:xfrm>
          <a:off x="1857861" y="0"/>
          <a:ext cx="2176611" cy="316588"/>
        </a:xfrm>
        <a:prstGeom prst="chevron">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64008" rIns="32004" bIns="64008" numCol="1" spcCol="1270" anchor="ctr" anchorCtr="0">
          <a:noAutofit/>
        </a:bodyPr>
        <a:lstStyle/>
        <a:p>
          <a:pPr lvl="0" algn="l" defTabSz="1066800">
            <a:lnSpc>
              <a:spcPct val="90000"/>
            </a:lnSpc>
            <a:spcBef>
              <a:spcPct val="0"/>
            </a:spcBef>
            <a:spcAft>
              <a:spcPct val="35000"/>
            </a:spcAft>
          </a:pPr>
          <a:r>
            <a:rPr lang="en-US" sz="2400" kern="1200" dirty="0" smtClean="0"/>
            <a:t>Technology</a:t>
          </a:r>
          <a:endParaRPr lang="en-US" sz="2400" kern="1200" dirty="0"/>
        </a:p>
      </dsp:txBody>
      <dsp:txXfrm>
        <a:off x="2016155" y="0"/>
        <a:ext cx="1860023" cy="316588"/>
      </dsp:txXfrm>
    </dsp:sp>
    <dsp:sp modelId="{49707F2A-DFBE-43D7-9849-AE07E3DA3464}">
      <dsp:nvSpPr>
        <dsp:cNvPr id="0" name=""/>
        <dsp:cNvSpPr/>
      </dsp:nvSpPr>
      <dsp:spPr>
        <a:xfrm>
          <a:off x="3483694" y="0"/>
          <a:ext cx="2176611" cy="316588"/>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r>
            <a:rPr lang="en-US" sz="2400" kern="1200" dirty="0" smtClean="0"/>
            <a:t>TC-B</a:t>
          </a:r>
          <a:endParaRPr lang="en-US" sz="2400" kern="1200" dirty="0"/>
        </a:p>
      </dsp:txBody>
      <dsp:txXfrm>
        <a:off x="3641988" y="0"/>
        <a:ext cx="1860023" cy="316588"/>
      </dsp:txXfrm>
    </dsp:sp>
    <dsp:sp modelId="{FA326791-5788-4F02-A004-41C3E0AE99BA}">
      <dsp:nvSpPr>
        <dsp:cNvPr id="0" name=""/>
        <dsp:cNvSpPr/>
      </dsp:nvSpPr>
      <dsp:spPr>
        <a:xfrm>
          <a:off x="5226102" y="0"/>
          <a:ext cx="2176611" cy="316588"/>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endParaRPr lang="en-US" sz="2400" kern="1200" dirty="0"/>
        </a:p>
      </dsp:txBody>
      <dsp:txXfrm>
        <a:off x="5384396" y="0"/>
        <a:ext cx="1860023" cy="316588"/>
      </dsp:txXfrm>
    </dsp:sp>
    <dsp:sp modelId="{9773AFF2-5D9D-4935-89F3-209C152951A5}">
      <dsp:nvSpPr>
        <dsp:cNvPr id="0" name=""/>
        <dsp:cNvSpPr/>
      </dsp:nvSpPr>
      <dsp:spPr>
        <a:xfrm>
          <a:off x="6966272" y="0"/>
          <a:ext cx="2176611" cy="316588"/>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endParaRPr lang="en-US" sz="2400" kern="1200" dirty="0"/>
        </a:p>
      </dsp:txBody>
      <dsp:txXfrm>
        <a:off x="7124566" y="0"/>
        <a:ext cx="1860023" cy="316588"/>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31532912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Shape 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3" name="Shape 7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txBox="1"/>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 sz="1200" b="0" i="0" u="none" strike="noStrike" cap="none">
                <a:solidFill>
                  <a:schemeClr val="dk1"/>
                </a:solidFill>
                <a:latin typeface="Arial"/>
                <a:ea typeface="Arial"/>
                <a:cs typeface="Arial"/>
                <a:sym typeface="Arial"/>
              </a:rPr>
              <a:t>5</a:t>
            </a:fld>
            <a:endParaRPr lang="en" sz="1200" b="0" i="0" u="none" strike="noStrike" cap="none">
              <a:solidFill>
                <a:schemeClr val="dk1"/>
              </a:solidFill>
              <a:latin typeface="Arial"/>
              <a:ea typeface="Arial"/>
              <a:cs typeface="Arial"/>
              <a:sym typeface="Arial"/>
            </a:endParaRPr>
          </a:p>
        </p:txBody>
      </p:sp>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99" name="Shape 9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None/>
            </a:pPr>
            <a:endParaRPr sz="1200" b="1" i="0" u="none" strike="noStrike" cap="non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4" name="Shape 13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9" name="Shape 1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Shape 1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8" name="Shape 14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8" name="Shape 15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3" name="Shape 1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Clr>
                <a:schemeClr val="dk2"/>
              </a:buClr>
              <a:buSzPct val="100000"/>
              <a:buFont typeface="Arial"/>
              <a:buNone/>
            </a:pPr>
            <a:r>
              <a:rPr lang="en"/>
              <a:t>- We have consistently heard common desires to create breakthrough change around big issues like disparity, income equality, public safety, and quality of life</a:t>
            </a:r>
          </a:p>
          <a:p>
            <a:pPr lvl="0">
              <a:spcBef>
                <a:spcPts val="0"/>
              </a:spcBef>
              <a:buNone/>
            </a:pPr>
            <a:r>
              <a:rPr lang="en"/>
              <a:t>- Has our traditional strategic planning process been good at affecting change, changing the path per the changing needs of the Commission and the organization, is it getting us to where Gainesville wants to be?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8" name="Shape 16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9" name="Shape 1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Discuss 4 main areas of focus, including building a strong economy; equity in services, future planning and becoming a model community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4" name="Shape 18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457200" lvl="0" indent="-228600" rtl="0">
              <a:spcBef>
                <a:spcPts val="0"/>
              </a:spcBef>
              <a:buChar char="-"/>
            </a:pPr>
            <a:r>
              <a:rPr lang="en"/>
              <a:t>Instead, how can we approach big challenges differently, so positive change is evident in the lives of our citizens?</a:t>
            </a:r>
          </a:p>
          <a:p>
            <a:pPr marL="457200" lvl="0" indent="-228600" rtl="0">
              <a:spcBef>
                <a:spcPts val="0"/>
              </a:spcBef>
              <a:buChar char="-"/>
            </a:pPr>
            <a:r>
              <a:rPr lang="en"/>
              <a:t>As an organization, we are learning how to re-create what we do around our citizens’ experiences, to incorporate the human element into developing and changing government programs and services. </a:t>
            </a:r>
          </a:p>
          <a:p>
            <a:pPr marL="457200" lvl="0" indent="-228600" rtl="0">
              <a:spcBef>
                <a:spcPts val="0"/>
              </a:spcBef>
              <a:buChar char="-"/>
            </a:pPr>
            <a:r>
              <a:rPr lang="en"/>
              <a:t>We are learning to observe and experiment with new ideas, and to fail and quickly try again.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Shape 1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9" name="Shape 18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28600" rtl="0">
              <a:spcBef>
                <a:spcPts val="0"/>
              </a:spcBef>
              <a:buChar char="-"/>
            </a:pPr>
            <a:r>
              <a:rPr lang="en"/>
              <a:t>As stated by our partner, the University of Florida, who is concurrently developing big ideas to guide their strategic redevelopment</a:t>
            </a:r>
          </a:p>
          <a:p>
            <a:pPr marL="457200" lvl="0" indent="-228600" rtl="0">
              <a:spcBef>
                <a:spcPts val="0"/>
              </a:spcBef>
              <a:buChar char="-"/>
            </a:pPr>
            <a:r>
              <a:rPr lang="en"/>
              <a:t>Preeminence...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Shape 1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6" name="Shape 19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Shape 2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4" name="Shape 20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Collaborative Planning: UF: $250,000 to fund local research:  Potential issues include,  Access to Housing, Cooperative Business Ownership,  Neighborhood Vitality Index, Urban Growth and Business Development</a:t>
            </a:r>
          </a:p>
          <a:p>
            <a:pPr lvl="0">
              <a:spcBef>
                <a:spcPts val="0"/>
              </a:spcBef>
              <a:buNone/>
            </a:pPr>
            <a:endParaRPr/>
          </a:p>
          <a:p>
            <a:pPr lvl="0">
              <a:spcBef>
                <a:spcPts val="0"/>
              </a:spcBef>
              <a:buNone/>
            </a:pPr>
            <a:r>
              <a:rPr lang="en"/>
              <a:t>Volunteer Corps: Opportunities to leverage student, faculty and staff engagement; Joining the Cities of Service Coalition provides access to AmeriCorps VISTAs, plans to develop a volunteerism Website</a:t>
            </a:r>
          </a:p>
          <a:p>
            <a:pPr lvl="0">
              <a:spcBef>
                <a:spcPts val="0"/>
              </a:spcBef>
              <a:buNone/>
            </a:pPr>
            <a:endParaRPr/>
          </a:p>
          <a:p>
            <a:pPr lvl="0">
              <a:spcBef>
                <a:spcPts val="0"/>
              </a:spcBef>
              <a:buNone/>
            </a:pPr>
            <a:r>
              <a:rPr lang="en"/>
              <a:t>Fellowships: Research, Internships, etc.</a:t>
            </a:r>
            <a:br>
              <a:rPr lang="en"/>
            </a:br>
            <a:r>
              <a:rPr lang="en"/>
              <a:t>Example: Graham Center Fellowship; Opportunity to replicate across 16 Colleges</a:t>
            </a:r>
          </a:p>
          <a:p>
            <a:pPr lvl="0">
              <a:spcBef>
                <a:spcPts val="0"/>
              </a:spcBef>
              <a:buNone/>
            </a:pPr>
            <a:endParaRPr/>
          </a:p>
          <a:p>
            <a:pPr lvl="0">
              <a:spcBef>
                <a:spcPts val="0"/>
              </a:spcBef>
              <a:buNone/>
            </a:pPr>
            <a:r>
              <a:rPr lang="en"/>
              <a:t>Smart Cities Lab:  City, University of Florida &amp; Florida Department of Transportation have a joint initiative to test autonomous vehicles and connected infrastructure </a:t>
            </a:r>
            <a:br>
              <a:rPr lang="en"/>
            </a:br>
            <a:r>
              <a:rPr lang="en"/>
              <a:t>Advanced Computing &amp; Information Systems (ACIS) Lab, Smart University Town Conference</a:t>
            </a:r>
          </a:p>
          <a:p>
            <a:pPr lvl="0" rtl="0">
              <a:spcBef>
                <a:spcPts val="0"/>
              </a:spcBef>
              <a:buNone/>
            </a:pPr>
            <a:r>
              <a:rPr lang="en"/>
              <a:t>Anthony Lyons appointed to a Global Smart Cities Connect Advisory Board</a:t>
            </a:r>
            <a:br>
              <a:rPr lang="en"/>
            </a:br>
            <a:r>
              <a:rPr lang="en"/>
              <a:t/>
            </a:r>
            <a:br>
              <a:rPr lang="en"/>
            </a:br>
            <a:r>
              <a:rPr lang="en"/>
              <a:t/>
            </a:r>
            <a:br>
              <a:rPr lang="en"/>
            </a:br>
            <a:endParaRPr lang="e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9" name="Shape 1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842" y="8685071"/>
            <a:ext cx="2971592" cy="457358"/>
          </a:xfrm>
          <a:prstGeom prst="rect">
            <a:avLst/>
          </a:prstGeom>
        </p:spPr>
        <p:txBody>
          <a:bodyPr lIns="90398" tIns="45199" rIns="90398" bIns="45199"/>
          <a:lstStyle/>
          <a:p>
            <a:fld id="{13A60AD2-3769-41AA-9C02-D18D70FD7EA1}" type="slidenum">
              <a:rPr lang="en-US" smtClean="0"/>
              <a:t>18</a:t>
            </a:fld>
            <a:endParaRPr lang="en-US" dirty="0"/>
          </a:p>
        </p:txBody>
      </p:sp>
    </p:spTree>
    <p:extLst>
      <p:ext uri="{BB962C8B-B14F-4D97-AF65-F5344CB8AC3E}">
        <p14:creationId xmlns:p14="http://schemas.microsoft.com/office/powerpoint/2010/main" val="40309249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842" y="8685071"/>
            <a:ext cx="2971592" cy="457358"/>
          </a:xfrm>
          <a:prstGeom prst="rect">
            <a:avLst/>
          </a:prstGeom>
        </p:spPr>
        <p:txBody>
          <a:bodyPr lIns="90398" tIns="45199" rIns="90398" bIns="45199"/>
          <a:lstStyle/>
          <a:p>
            <a:fld id="{13A60AD2-3769-41AA-9C02-D18D70FD7EA1}" type="slidenum">
              <a:rPr lang="en-US" smtClean="0"/>
              <a:t>21</a:t>
            </a:fld>
            <a:endParaRPr lang="en-US" dirty="0"/>
          </a:p>
        </p:txBody>
      </p:sp>
    </p:spTree>
    <p:extLst>
      <p:ext uri="{BB962C8B-B14F-4D97-AF65-F5344CB8AC3E}">
        <p14:creationId xmlns:p14="http://schemas.microsoft.com/office/powerpoint/2010/main" val="11401260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842" y="8685071"/>
            <a:ext cx="2971592" cy="457358"/>
          </a:xfrm>
          <a:prstGeom prst="rect">
            <a:avLst/>
          </a:prstGeom>
        </p:spPr>
        <p:txBody>
          <a:bodyPr lIns="90398" tIns="45199" rIns="90398" bIns="45199"/>
          <a:lstStyle/>
          <a:p>
            <a:fld id="{13A60AD2-3769-41AA-9C02-D18D70FD7EA1}" type="slidenum">
              <a:rPr lang="en-US" smtClean="0"/>
              <a:t>22</a:t>
            </a:fld>
            <a:endParaRPr lang="en-US" dirty="0"/>
          </a:p>
        </p:txBody>
      </p:sp>
    </p:spTree>
    <p:extLst>
      <p:ext uri="{BB962C8B-B14F-4D97-AF65-F5344CB8AC3E}">
        <p14:creationId xmlns:p14="http://schemas.microsoft.com/office/powerpoint/2010/main" val="3120221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Shape 2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1" name="Shape 21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a:p>
            <a:pPr lvl="0">
              <a:spcBef>
                <a:spcPts val="0"/>
              </a:spcBef>
              <a:buNone/>
            </a:pPr>
            <a:r>
              <a:rPr lang="en"/>
              <a:t>Insert logs for UF, Santa Fe, Chamber of Commerce, School Board, Alachua County, UF Health, Career Source, Nonprofit and Civic Orgs</a:t>
            </a:r>
          </a:p>
          <a:p>
            <a:pPr lvl="0">
              <a:spcBef>
                <a:spcPts val="0"/>
              </a:spcBef>
              <a:buNone/>
            </a:pPr>
            <a:endParaRPr/>
          </a:p>
          <a:p>
            <a:pPr lvl="0">
              <a:spcBef>
                <a:spcPts val="0"/>
              </a:spcBef>
              <a:buClr>
                <a:srgbClr val="000000"/>
              </a:buClr>
              <a:buSzPct val="100000"/>
              <a:buFont typeface="Arial"/>
              <a:buNone/>
            </a:pPr>
            <a:r>
              <a:rPr lang="en"/>
              <a:t>We cannot do this work alone: We all play a crucial role</a:t>
            </a:r>
            <a:br>
              <a:rPr lang="en"/>
            </a:br>
            <a:r>
              <a:rPr lang="en"/>
              <a:t>Partnership slide</a:t>
            </a:r>
            <a:br>
              <a:rPr lang="en"/>
            </a:br>
            <a:r>
              <a:rPr lang="en"/>
              <a:t>Career source</a:t>
            </a:r>
            <a:br>
              <a:rPr lang="en"/>
            </a:br>
            <a:r>
              <a:rPr lang="en"/>
              <a:t>Santa Fe</a:t>
            </a:r>
            <a:br>
              <a:rPr lang="en"/>
            </a:br>
            <a:r>
              <a:rPr lang="en"/>
              <a:t>Chamber of Commerce</a:t>
            </a:r>
            <a:br>
              <a:rPr lang="en"/>
            </a:br>
            <a:r>
              <a:rPr lang="en"/>
              <a:t>Govt partners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Shape 2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3" name="Shape 22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Shape 2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1" name="Shape 28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8" name="Shape 28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Storm Busters - </a:t>
            </a:r>
            <a:r>
              <a:rPr lang="en" sz="1350">
                <a:solidFill>
                  <a:schemeClr val="dk1"/>
                </a:solidFill>
                <a:highlight>
                  <a:srgbClr val="FFFFFF"/>
                </a:highlight>
              </a:rPr>
              <a:t>engages volunteers to help mitigate damage from stormwater runoff and improve the health of the city's surrounding waterways by planting trees</a:t>
            </a:r>
          </a:p>
          <a:p>
            <a:pPr lvl="0">
              <a:spcBef>
                <a:spcPts val="0"/>
              </a:spcBef>
              <a:buNone/>
            </a:pPr>
            <a:endParaRPr sz="1350">
              <a:solidFill>
                <a:schemeClr val="dk1"/>
              </a:solidFill>
              <a:highlight>
                <a:srgbClr val="FFFFFF"/>
              </a:highlight>
            </a:endParaRPr>
          </a:p>
          <a:p>
            <a:pPr lvl="0">
              <a:spcBef>
                <a:spcPts val="0"/>
              </a:spcBef>
              <a:buNone/>
            </a:pPr>
            <a:r>
              <a:rPr lang="en" sz="1350">
                <a:solidFill>
                  <a:schemeClr val="dk1"/>
                </a:solidFill>
                <a:highlight>
                  <a:srgbClr val="FFFFFF"/>
                </a:highlight>
              </a:rPr>
              <a:t>Path Finders - engages local employers to provide volunteers to help middle school students develop career goals that will inspire them to achieve</a:t>
            </a:r>
          </a:p>
          <a:p>
            <a:pPr lvl="0">
              <a:spcBef>
                <a:spcPts val="0"/>
              </a:spcBef>
              <a:buNone/>
            </a:pPr>
            <a:endParaRPr sz="1350">
              <a:solidFill>
                <a:schemeClr val="dk1"/>
              </a:solidFill>
              <a:highlight>
                <a:srgbClr val="FFFFFF"/>
              </a:highlight>
            </a:endParaRPr>
          </a:p>
          <a:p>
            <a:pPr lvl="0" rtl="0">
              <a:spcBef>
                <a:spcPts val="0"/>
              </a:spcBef>
              <a:buNone/>
            </a:pPr>
            <a:r>
              <a:rPr lang="en" sz="1350">
                <a:solidFill>
                  <a:schemeClr val="dk1"/>
                </a:solidFill>
                <a:highlight>
                  <a:srgbClr val="FFFFFF"/>
                </a:highlight>
              </a:rPr>
              <a:t>Prepared is Protected - mobilizes knowledgeable volunteers to bolster disaster awareness and preparedness in their communities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Shape 2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5" name="Shape 29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sz="1350">
              <a:solidFill>
                <a:schemeClr val="dk1"/>
              </a:solidFill>
              <a:highlight>
                <a:srgbClr val="FFFFFF"/>
              </a:highlight>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Shape 3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2" name="Shape 3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sz="1350">
              <a:solidFill>
                <a:schemeClr val="dk1"/>
              </a:solidFill>
              <a:highlight>
                <a:srgbClr val="FFFFFF"/>
              </a:highlight>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Shape 2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9" name="Shape 22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Talk about the scope of city services:  full service local government - Fire, Policed, medical emergencies, CRA’s work in quality life in adjacent neighborhoods, Code Enforcement, Parks &amp; Rec - Depot Park and Wild Spaces funding, Master Plan for PRCA, GRU, electric, gas and stormwater utilities  </a:t>
            </a:r>
            <a:br>
              <a:rPr lang="en"/>
            </a:br>
            <a:r>
              <a:rPr lang="en"/>
              <a:t>What are some of your favorite aspects of Gainesvilled?  Concerts dat Bo Didyed Plaza? </a:t>
            </a:r>
            <a:br>
              <a:rPr lang="en"/>
            </a:br>
            <a:r>
              <a:rPr lang="en"/>
              <a:t/>
            </a:r>
            <a:br>
              <a:rPr lang="en"/>
            </a:br>
            <a:r>
              <a:rPr lang="en"/>
              <a:t>Partnerships with Architecturedd/ URP/Fine Arts/IFAS</a:t>
            </a:r>
            <a:br>
              <a:rPr lang="en"/>
            </a:br>
            <a:r>
              <a:rPr lang="en"/>
              <a:t/>
            </a:r>
            <a:br>
              <a:rPr lang="en"/>
            </a:br>
            <a:r>
              <a:rPr lang="en"/>
              <a:t>Play up the possibilities and connections</a:t>
            </a:r>
            <a:br>
              <a:rPr lang="en"/>
            </a:br>
            <a:endParaRPr lang="e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4" name="Shape 2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p:bg>
      <p:bgPr>
        <a:solidFill>
          <a:srgbClr val="FF9E00"/>
        </a:solidFill>
        <a:effectLst/>
      </p:bgPr>
    </p:bg>
    <p:spTree>
      <p:nvGrpSpPr>
        <p:cNvPr id="1" name="Shape 50"/>
        <p:cNvGrpSpPr/>
        <p:nvPr/>
      </p:nvGrpSpPr>
      <p:grpSpPr>
        <a:xfrm>
          <a:off x="0" y="0"/>
          <a:ext cx="0" cy="0"/>
          <a:chOff x="0" y="0"/>
          <a:chExt cx="0" cy="0"/>
        </a:xfrm>
      </p:grpSpPr>
      <p:sp>
        <p:nvSpPr>
          <p:cNvPr id="51" name="Shape 51"/>
          <p:cNvSpPr/>
          <p:nvPr/>
        </p:nvSpPr>
        <p:spPr>
          <a:xfrm>
            <a:off x="818062" y="805650"/>
            <a:ext cx="7507875" cy="3532200"/>
          </a:xfrm>
          <a:custGeom>
            <a:avLst/>
            <a:gdLst/>
            <a:ahLst/>
            <a:cxnLst/>
            <a:rect l="0" t="0" r="0" b="0"/>
            <a:pathLst>
              <a:path w="300315" h="141288" extrusionOk="0">
                <a:moveTo>
                  <a:pt x="121105" y="0"/>
                </a:moveTo>
                <a:lnTo>
                  <a:pt x="0" y="0"/>
                </a:lnTo>
                <a:lnTo>
                  <a:pt x="0" y="141288"/>
                </a:lnTo>
                <a:lnTo>
                  <a:pt x="300315" y="141288"/>
                </a:lnTo>
                <a:lnTo>
                  <a:pt x="300315" y="305"/>
                </a:lnTo>
                <a:lnTo>
                  <a:pt x="179211" y="305"/>
                </a:lnTo>
              </a:path>
            </a:pathLst>
          </a:custGeom>
          <a:noFill/>
          <a:ln w="152400" cap="flat" cmpd="sng">
            <a:solidFill>
              <a:srgbClr val="FFFFFF"/>
            </a:solidFill>
            <a:prstDash val="solid"/>
            <a:miter/>
            <a:headEnd type="none" w="lg" len="lg"/>
            <a:tailEnd type="none" w="lg" len="lg"/>
          </a:ln>
        </p:spPr>
      </p:sp>
      <p:sp>
        <p:nvSpPr>
          <p:cNvPr id="52" name="Shape 52"/>
          <p:cNvSpPr txBox="1">
            <a:spLocks noGrp="1"/>
          </p:cNvSpPr>
          <p:nvPr>
            <p:ph type="ctrTitle"/>
          </p:nvPr>
        </p:nvSpPr>
        <p:spPr>
          <a:xfrm>
            <a:off x="2296350" y="1991850"/>
            <a:ext cx="4551300" cy="1159800"/>
          </a:xfrm>
          <a:prstGeom prst="rect">
            <a:avLst/>
          </a:prstGeom>
        </p:spPr>
        <p:txBody>
          <a:bodyPr lIns="91425" tIns="91425" rIns="91425" bIns="91425" anchor="ctr" anchorCtr="0"/>
          <a:lstStyle>
            <a:lvl1pPr lvl="0" algn="ctr" rtl="0">
              <a:spcBef>
                <a:spcPts val="0"/>
              </a:spcBef>
              <a:buClr>
                <a:srgbClr val="434343"/>
              </a:buClr>
              <a:buSzPct val="100000"/>
              <a:defRPr sz="3000">
                <a:solidFill>
                  <a:srgbClr val="434343"/>
                </a:solidFill>
              </a:defRPr>
            </a:lvl1pPr>
            <a:lvl2pPr lvl="1" algn="ctr" rtl="0">
              <a:spcBef>
                <a:spcPts val="0"/>
              </a:spcBef>
              <a:buClr>
                <a:srgbClr val="434343"/>
              </a:buClr>
              <a:buSzPct val="100000"/>
              <a:defRPr sz="3000">
                <a:solidFill>
                  <a:srgbClr val="434343"/>
                </a:solidFill>
              </a:defRPr>
            </a:lvl2pPr>
            <a:lvl3pPr lvl="2" algn="ctr" rtl="0">
              <a:spcBef>
                <a:spcPts val="0"/>
              </a:spcBef>
              <a:buClr>
                <a:srgbClr val="434343"/>
              </a:buClr>
              <a:buSzPct val="100000"/>
              <a:defRPr sz="3000">
                <a:solidFill>
                  <a:srgbClr val="434343"/>
                </a:solidFill>
              </a:defRPr>
            </a:lvl3pPr>
            <a:lvl4pPr lvl="3" algn="ctr" rtl="0">
              <a:spcBef>
                <a:spcPts val="0"/>
              </a:spcBef>
              <a:buClr>
                <a:srgbClr val="434343"/>
              </a:buClr>
              <a:buSzPct val="100000"/>
              <a:defRPr sz="3000">
                <a:solidFill>
                  <a:srgbClr val="434343"/>
                </a:solidFill>
              </a:defRPr>
            </a:lvl4pPr>
            <a:lvl5pPr lvl="4" algn="ctr" rtl="0">
              <a:spcBef>
                <a:spcPts val="0"/>
              </a:spcBef>
              <a:buClr>
                <a:srgbClr val="434343"/>
              </a:buClr>
              <a:buSzPct val="100000"/>
              <a:defRPr sz="3000">
                <a:solidFill>
                  <a:srgbClr val="434343"/>
                </a:solidFill>
              </a:defRPr>
            </a:lvl5pPr>
            <a:lvl6pPr lvl="5" algn="ctr" rtl="0">
              <a:spcBef>
                <a:spcPts val="0"/>
              </a:spcBef>
              <a:buClr>
                <a:srgbClr val="434343"/>
              </a:buClr>
              <a:buSzPct val="100000"/>
              <a:defRPr sz="3000">
                <a:solidFill>
                  <a:srgbClr val="434343"/>
                </a:solidFill>
              </a:defRPr>
            </a:lvl6pPr>
            <a:lvl7pPr lvl="6" algn="ctr" rtl="0">
              <a:spcBef>
                <a:spcPts val="0"/>
              </a:spcBef>
              <a:buClr>
                <a:srgbClr val="434343"/>
              </a:buClr>
              <a:buSzPct val="100000"/>
              <a:defRPr sz="3000">
                <a:solidFill>
                  <a:srgbClr val="434343"/>
                </a:solidFill>
              </a:defRPr>
            </a:lvl7pPr>
            <a:lvl8pPr lvl="7" algn="ctr" rtl="0">
              <a:spcBef>
                <a:spcPts val="0"/>
              </a:spcBef>
              <a:buClr>
                <a:srgbClr val="434343"/>
              </a:buClr>
              <a:buSzPct val="100000"/>
              <a:defRPr sz="3000">
                <a:solidFill>
                  <a:srgbClr val="434343"/>
                </a:solidFill>
              </a:defRPr>
            </a:lvl8pPr>
            <a:lvl9pPr lvl="8" algn="ctr" rtl="0">
              <a:spcBef>
                <a:spcPts val="0"/>
              </a:spcBef>
              <a:buClr>
                <a:srgbClr val="434343"/>
              </a:buClr>
              <a:buSzPct val="100000"/>
              <a:defRPr sz="3000">
                <a:solidFill>
                  <a:srgbClr val="434343"/>
                </a:solidFil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ubtitle">
    <p:bg>
      <p:bgPr>
        <a:solidFill>
          <a:srgbClr val="FF9E00"/>
        </a:solidFill>
        <a:effectLst/>
      </p:bgPr>
    </p:bg>
    <p:spTree>
      <p:nvGrpSpPr>
        <p:cNvPr id="1" name="Shape 53"/>
        <p:cNvGrpSpPr/>
        <p:nvPr/>
      </p:nvGrpSpPr>
      <p:grpSpPr>
        <a:xfrm>
          <a:off x="0" y="0"/>
          <a:ext cx="0" cy="0"/>
          <a:chOff x="0" y="0"/>
          <a:chExt cx="0" cy="0"/>
        </a:xfrm>
      </p:grpSpPr>
      <p:sp>
        <p:nvSpPr>
          <p:cNvPr id="54" name="Shape 54"/>
          <p:cNvSpPr/>
          <p:nvPr/>
        </p:nvSpPr>
        <p:spPr>
          <a:xfrm>
            <a:off x="818062" y="805650"/>
            <a:ext cx="7507875" cy="3532200"/>
          </a:xfrm>
          <a:custGeom>
            <a:avLst/>
            <a:gdLst/>
            <a:ahLst/>
            <a:cxnLst/>
            <a:rect l="0" t="0" r="0" b="0"/>
            <a:pathLst>
              <a:path w="300315" h="141288" extrusionOk="0">
                <a:moveTo>
                  <a:pt x="121105" y="0"/>
                </a:moveTo>
                <a:lnTo>
                  <a:pt x="0" y="0"/>
                </a:lnTo>
                <a:lnTo>
                  <a:pt x="0" y="141288"/>
                </a:lnTo>
                <a:lnTo>
                  <a:pt x="300315" y="141288"/>
                </a:lnTo>
                <a:lnTo>
                  <a:pt x="300315" y="305"/>
                </a:lnTo>
                <a:lnTo>
                  <a:pt x="179211" y="305"/>
                </a:lnTo>
              </a:path>
            </a:pathLst>
          </a:custGeom>
          <a:noFill/>
          <a:ln w="76200" cap="flat" cmpd="sng">
            <a:solidFill>
              <a:srgbClr val="FFFFFF"/>
            </a:solidFill>
            <a:prstDash val="solid"/>
            <a:miter/>
            <a:headEnd type="none" w="lg" len="lg"/>
            <a:tailEnd type="none" w="lg" len="lg"/>
          </a:ln>
        </p:spPr>
      </p:sp>
      <p:sp>
        <p:nvSpPr>
          <p:cNvPr id="55" name="Shape 55"/>
          <p:cNvSpPr txBox="1">
            <a:spLocks noGrp="1"/>
          </p:cNvSpPr>
          <p:nvPr>
            <p:ph type="ctrTitle"/>
          </p:nvPr>
        </p:nvSpPr>
        <p:spPr>
          <a:xfrm>
            <a:off x="1933200" y="2189999"/>
            <a:ext cx="5277600" cy="447600"/>
          </a:xfrm>
          <a:prstGeom prst="rect">
            <a:avLst/>
          </a:prstGeom>
        </p:spPr>
        <p:txBody>
          <a:bodyPr lIns="91425" tIns="91425" rIns="91425" bIns="91425" anchor="b" anchorCtr="0"/>
          <a:lstStyle>
            <a:lvl1pPr lvl="0" algn="ctr" rtl="0">
              <a:spcBef>
                <a:spcPts val="0"/>
              </a:spcBef>
              <a:buClr>
                <a:srgbClr val="434343"/>
              </a:buClr>
              <a:buSzPct val="100000"/>
              <a:defRPr sz="2400" b="0">
                <a:solidFill>
                  <a:srgbClr val="434343"/>
                </a:solidFill>
              </a:defRPr>
            </a:lvl1pPr>
            <a:lvl2pPr lvl="1" algn="ctr" rtl="0">
              <a:spcBef>
                <a:spcPts val="0"/>
              </a:spcBef>
              <a:buClr>
                <a:srgbClr val="434343"/>
              </a:buClr>
              <a:buSzPct val="100000"/>
              <a:defRPr sz="2400" b="0">
                <a:solidFill>
                  <a:srgbClr val="434343"/>
                </a:solidFill>
              </a:defRPr>
            </a:lvl2pPr>
            <a:lvl3pPr lvl="2" algn="ctr" rtl="0">
              <a:spcBef>
                <a:spcPts val="0"/>
              </a:spcBef>
              <a:buClr>
                <a:srgbClr val="434343"/>
              </a:buClr>
              <a:buSzPct val="100000"/>
              <a:defRPr sz="2400" b="0">
                <a:solidFill>
                  <a:srgbClr val="434343"/>
                </a:solidFill>
              </a:defRPr>
            </a:lvl3pPr>
            <a:lvl4pPr lvl="3" algn="ctr" rtl="0">
              <a:spcBef>
                <a:spcPts val="0"/>
              </a:spcBef>
              <a:buClr>
                <a:srgbClr val="434343"/>
              </a:buClr>
              <a:buSzPct val="100000"/>
              <a:defRPr sz="2400" b="0">
                <a:solidFill>
                  <a:srgbClr val="434343"/>
                </a:solidFill>
              </a:defRPr>
            </a:lvl4pPr>
            <a:lvl5pPr lvl="4" algn="ctr" rtl="0">
              <a:spcBef>
                <a:spcPts val="0"/>
              </a:spcBef>
              <a:buClr>
                <a:srgbClr val="434343"/>
              </a:buClr>
              <a:buSzPct val="100000"/>
              <a:defRPr sz="2400" b="0">
                <a:solidFill>
                  <a:srgbClr val="434343"/>
                </a:solidFill>
              </a:defRPr>
            </a:lvl5pPr>
            <a:lvl6pPr lvl="5" algn="ctr" rtl="0">
              <a:spcBef>
                <a:spcPts val="0"/>
              </a:spcBef>
              <a:buClr>
                <a:srgbClr val="434343"/>
              </a:buClr>
              <a:buSzPct val="100000"/>
              <a:defRPr sz="2400" b="0">
                <a:solidFill>
                  <a:srgbClr val="434343"/>
                </a:solidFill>
              </a:defRPr>
            </a:lvl6pPr>
            <a:lvl7pPr lvl="6" algn="ctr" rtl="0">
              <a:spcBef>
                <a:spcPts val="0"/>
              </a:spcBef>
              <a:buClr>
                <a:srgbClr val="434343"/>
              </a:buClr>
              <a:buSzPct val="100000"/>
              <a:defRPr sz="2400" b="0">
                <a:solidFill>
                  <a:srgbClr val="434343"/>
                </a:solidFill>
              </a:defRPr>
            </a:lvl7pPr>
            <a:lvl8pPr lvl="7" algn="ctr" rtl="0">
              <a:spcBef>
                <a:spcPts val="0"/>
              </a:spcBef>
              <a:buClr>
                <a:srgbClr val="434343"/>
              </a:buClr>
              <a:buSzPct val="100000"/>
              <a:defRPr sz="2400" b="0">
                <a:solidFill>
                  <a:srgbClr val="434343"/>
                </a:solidFill>
              </a:defRPr>
            </a:lvl8pPr>
            <a:lvl9pPr lvl="8" algn="ctr" rtl="0">
              <a:spcBef>
                <a:spcPts val="0"/>
              </a:spcBef>
              <a:buClr>
                <a:srgbClr val="434343"/>
              </a:buClr>
              <a:buSzPct val="100000"/>
              <a:defRPr sz="2400" b="0">
                <a:solidFill>
                  <a:srgbClr val="434343"/>
                </a:solidFill>
              </a:defRPr>
            </a:lvl9pPr>
          </a:lstStyle>
          <a:p>
            <a:endParaRPr/>
          </a:p>
        </p:txBody>
      </p:sp>
      <p:sp>
        <p:nvSpPr>
          <p:cNvPr id="56" name="Shape 56"/>
          <p:cNvSpPr txBox="1">
            <a:spLocks noGrp="1"/>
          </p:cNvSpPr>
          <p:nvPr>
            <p:ph type="subTitle" idx="1"/>
          </p:nvPr>
        </p:nvSpPr>
        <p:spPr>
          <a:xfrm>
            <a:off x="685800" y="2505900"/>
            <a:ext cx="7772400" cy="447600"/>
          </a:xfrm>
          <a:prstGeom prst="rect">
            <a:avLst/>
          </a:prstGeom>
        </p:spPr>
        <p:txBody>
          <a:bodyPr lIns="91425" tIns="91425" rIns="91425" bIns="91425" anchor="t" anchorCtr="0"/>
          <a:lstStyle>
            <a:lvl1pPr lvl="0" algn="ctr" rtl="0">
              <a:spcBef>
                <a:spcPts val="0"/>
              </a:spcBef>
              <a:buClr>
                <a:srgbClr val="FFFFFF"/>
              </a:buClr>
              <a:buSzPct val="100000"/>
              <a:buNone/>
              <a:defRPr sz="1800">
                <a:solidFill>
                  <a:srgbClr val="FFFFFF"/>
                </a:solidFill>
              </a:defRPr>
            </a:lvl1pPr>
            <a:lvl2pPr lvl="1" algn="ctr" rtl="0">
              <a:spcBef>
                <a:spcPts val="0"/>
              </a:spcBef>
              <a:buClr>
                <a:srgbClr val="FFFFFF"/>
              </a:buClr>
              <a:buNone/>
              <a:defRPr sz="1800">
                <a:solidFill>
                  <a:srgbClr val="FFFFFF"/>
                </a:solidFill>
              </a:defRPr>
            </a:lvl2pPr>
            <a:lvl3pPr lvl="2" algn="ctr" rtl="0">
              <a:spcBef>
                <a:spcPts val="0"/>
              </a:spcBef>
              <a:buClr>
                <a:srgbClr val="FFFFFF"/>
              </a:buClr>
              <a:buSzPct val="100000"/>
              <a:buNone/>
              <a:defRPr sz="1800">
                <a:solidFill>
                  <a:srgbClr val="FFFFFF"/>
                </a:solidFill>
              </a:defRPr>
            </a:lvl3pPr>
            <a:lvl4pPr lvl="3" algn="ctr" rtl="0">
              <a:spcBef>
                <a:spcPts val="0"/>
              </a:spcBef>
              <a:buClr>
                <a:srgbClr val="FFFFFF"/>
              </a:buClr>
              <a:buNone/>
              <a:defRPr>
                <a:solidFill>
                  <a:srgbClr val="FFFFFF"/>
                </a:solidFill>
              </a:defRPr>
            </a:lvl4pPr>
            <a:lvl5pPr lvl="4" algn="ctr" rtl="0">
              <a:spcBef>
                <a:spcPts val="0"/>
              </a:spcBef>
              <a:buClr>
                <a:srgbClr val="FFFFFF"/>
              </a:buClr>
              <a:buNone/>
              <a:defRPr>
                <a:solidFill>
                  <a:srgbClr val="FFFFFF"/>
                </a:solidFill>
              </a:defRPr>
            </a:lvl5pPr>
            <a:lvl6pPr lvl="5" algn="ctr" rtl="0">
              <a:spcBef>
                <a:spcPts val="0"/>
              </a:spcBef>
              <a:buClr>
                <a:srgbClr val="FFFFFF"/>
              </a:buClr>
              <a:buNone/>
              <a:defRPr>
                <a:solidFill>
                  <a:srgbClr val="FFFFFF"/>
                </a:solidFill>
              </a:defRPr>
            </a:lvl6pPr>
            <a:lvl7pPr lvl="6" algn="ctr" rtl="0">
              <a:spcBef>
                <a:spcPts val="0"/>
              </a:spcBef>
              <a:buClr>
                <a:srgbClr val="FFFFFF"/>
              </a:buClr>
              <a:buNone/>
              <a:defRPr>
                <a:solidFill>
                  <a:srgbClr val="FFFFFF"/>
                </a:solidFill>
              </a:defRPr>
            </a:lvl7pPr>
            <a:lvl8pPr lvl="7" algn="ctr" rtl="0">
              <a:spcBef>
                <a:spcPts val="0"/>
              </a:spcBef>
              <a:buClr>
                <a:srgbClr val="FFFFFF"/>
              </a:buClr>
              <a:buNone/>
              <a:defRPr>
                <a:solidFill>
                  <a:srgbClr val="FFFFFF"/>
                </a:solidFill>
              </a:defRPr>
            </a:lvl8pPr>
            <a:lvl9pPr lvl="8" algn="ctr" rtl="0">
              <a:spcBef>
                <a:spcPts val="0"/>
              </a:spcBef>
              <a:buClr>
                <a:srgbClr val="FFFFFF"/>
              </a:buClr>
              <a:buNone/>
              <a:defRPr>
                <a:solidFill>
                  <a:srgbClr val="FFFFFF"/>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Blank inverse">
    <p:bg>
      <p:bgPr>
        <a:solidFill>
          <a:srgbClr val="434343"/>
        </a:solidFill>
        <a:effectLst/>
      </p:bgPr>
    </p:bg>
    <p:spTree>
      <p:nvGrpSpPr>
        <p:cNvPr id="1" name="Shape 57"/>
        <p:cNvGrpSpPr/>
        <p:nvPr/>
      </p:nvGrpSpPr>
      <p:grpSpPr>
        <a:xfrm>
          <a:off x="0" y="0"/>
          <a:ext cx="0" cy="0"/>
          <a:chOff x="0" y="0"/>
          <a:chExt cx="0" cy="0"/>
        </a:xfrm>
      </p:grpSpPr>
      <p:sp>
        <p:nvSpPr>
          <p:cNvPr id="58" name="Shape 58"/>
          <p:cNvSpPr/>
          <p:nvPr/>
        </p:nvSpPr>
        <p:spPr>
          <a:xfrm>
            <a:off x="558124" y="550425"/>
            <a:ext cx="8028197" cy="4042637"/>
          </a:xfrm>
          <a:custGeom>
            <a:avLst/>
            <a:gdLst/>
            <a:ahLst/>
            <a:cxnLst/>
            <a:rect l="0" t="0" r="0" b="0"/>
            <a:pathLst>
              <a:path w="344965" h="183798" extrusionOk="0">
                <a:moveTo>
                  <a:pt x="144041" y="38"/>
                </a:moveTo>
                <a:lnTo>
                  <a:pt x="0" y="0"/>
                </a:lnTo>
                <a:lnTo>
                  <a:pt x="0" y="183798"/>
                </a:lnTo>
                <a:lnTo>
                  <a:pt x="344965" y="183798"/>
                </a:lnTo>
                <a:lnTo>
                  <a:pt x="344965" y="0"/>
                </a:lnTo>
                <a:lnTo>
                  <a:pt x="202146" y="38"/>
                </a:lnTo>
              </a:path>
            </a:pathLst>
          </a:custGeom>
          <a:noFill/>
          <a:ln w="76200" cap="flat" cmpd="sng">
            <a:solidFill>
              <a:srgbClr val="FFFFFF"/>
            </a:solidFill>
            <a:prstDash val="solid"/>
            <a:miter/>
            <a:headEnd type="none" w="lg" len="lg"/>
            <a:tailEnd type="none" w="lg" len="lg"/>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 3 columns">
    <p:spTree>
      <p:nvGrpSpPr>
        <p:cNvPr id="1" name="Shape 59"/>
        <p:cNvGrpSpPr/>
        <p:nvPr/>
      </p:nvGrpSpPr>
      <p:grpSpPr>
        <a:xfrm>
          <a:off x="0" y="0"/>
          <a:ext cx="0" cy="0"/>
          <a:chOff x="0" y="0"/>
          <a:chExt cx="0" cy="0"/>
        </a:xfrm>
      </p:grpSpPr>
      <p:sp>
        <p:nvSpPr>
          <p:cNvPr id="60" name="Shape 60"/>
          <p:cNvSpPr/>
          <p:nvPr/>
        </p:nvSpPr>
        <p:spPr>
          <a:xfrm>
            <a:off x="259950" y="274275"/>
            <a:ext cx="8624125" cy="4594950"/>
          </a:xfrm>
          <a:custGeom>
            <a:avLst/>
            <a:gdLst/>
            <a:ahLst/>
            <a:cxnLst/>
            <a:rect l="0" t="0" r="0" b="0"/>
            <a:pathLst>
              <a:path w="344965" h="183798" extrusionOk="0">
                <a:moveTo>
                  <a:pt x="114070" y="38"/>
                </a:moveTo>
                <a:lnTo>
                  <a:pt x="0" y="0"/>
                </a:lnTo>
                <a:lnTo>
                  <a:pt x="0" y="183798"/>
                </a:lnTo>
                <a:lnTo>
                  <a:pt x="344965" y="183798"/>
                </a:lnTo>
                <a:lnTo>
                  <a:pt x="344965" y="0"/>
                </a:lnTo>
                <a:lnTo>
                  <a:pt x="231506" y="0"/>
                </a:lnTo>
              </a:path>
            </a:pathLst>
          </a:custGeom>
          <a:noFill/>
          <a:ln w="76200" cap="flat" cmpd="sng">
            <a:solidFill>
              <a:srgbClr val="FF9E00"/>
            </a:solidFill>
            <a:prstDash val="solid"/>
            <a:miter/>
            <a:headEnd type="none" w="lg" len="lg"/>
            <a:tailEnd type="none" w="lg" len="lg"/>
          </a:ln>
        </p:spPr>
      </p:sp>
      <p:sp>
        <p:nvSpPr>
          <p:cNvPr id="61" name="Shape 61"/>
          <p:cNvSpPr txBox="1">
            <a:spLocks noGrp="1"/>
          </p:cNvSpPr>
          <p:nvPr>
            <p:ph type="title"/>
          </p:nvPr>
        </p:nvSpPr>
        <p:spPr>
          <a:xfrm>
            <a:off x="3241650" y="91565"/>
            <a:ext cx="2660700" cy="7338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2" name="Shape 62"/>
          <p:cNvSpPr txBox="1">
            <a:spLocks noGrp="1"/>
          </p:cNvSpPr>
          <p:nvPr>
            <p:ph type="body" idx="1"/>
          </p:nvPr>
        </p:nvSpPr>
        <p:spPr>
          <a:xfrm>
            <a:off x="753900" y="971550"/>
            <a:ext cx="2440500" cy="3241500"/>
          </a:xfrm>
          <a:prstGeom prst="rect">
            <a:avLst/>
          </a:prstGeom>
        </p:spPr>
        <p:txBody>
          <a:bodyPr lIns="91425" tIns="91425" rIns="91425" bIns="91425" anchor="t" anchorCtr="0"/>
          <a:lstStyle>
            <a:lvl1pPr lvl="0" rtl="0">
              <a:spcBef>
                <a:spcPts val="0"/>
              </a:spcBef>
              <a:buSzPct val="100000"/>
              <a:defRPr sz="1800"/>
            </a:lvl1pPr>
            <a:lvl2pPr lvl="1" rtl="0">
              <a:spcBef>
                <a:spcPts val="0"/>
              </a:spcBef>
              <a:defRPr sz="1800"/>
            </a:lvl2pPr>
            <a:lvl3pPr lvl="2" rtl="0">
              <a:spcBef>
                <a:spcPts val="0"/>
              </a:spcBef>
              <a:buSzPct val="100000"/>
              <a:defRPr sz="1800"/>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3" name="Shape 63"/>
          <p:cNvSpPr txBox="1">
            <a:spLocks noGrp="1"/>
          </p:cNvSpPr>
          <p:nvPr>
            <p:ph type="body" idx="2"/>
          </p:nvPr>
        </p:nvSpPr>
        <p:spPr>
          <a:xfrm>
            <a:off x="3319596" y="971550"/>
            <a:ext cx="2440500" cy="3241500"/>
          </a:xfrm>
          <a:prstGeom prst="rect">
            <a:avLst/>
          </a:prstGeom>
        </p:spPr>
        <p:txBody>
          <a:bodyPr lIns="91425" tIns="91425" rIns="91425" bIns="91425" anchor="t" anchorCtr="0"/>
          <a:lstStyle>
            <a:lvl1pPr lvl="0" rtl="0">
              <a:spcBef>
                <a:spcPts val="0"/>
              </a:spcBef>
              <a:buSzPct val="100000"/>
              <a:defRPr sz="1800"/>
            </a:lvl1pPr>
            <a:lvl2pPr lvl="1" rtl="0">
              <a:spcBef>
                <a:spcPts val="0"/>
              </a:spcBef>
              <a:defRPr sz="1800"/>
            </a:lvl2pPr>
            <a:lvl3pPr lvl="2" rtl="0">
              <a:spcBef>
                <a:spcPts val="0"/>
              </a:spcBef>
              <a:buSzPct val="100000"/>
              <a:defRPr sz="1800"/>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4" name="Shape 64"/>
          <p:cNvSpPr txBox="1">
            <a:spLocks noGrp="1"/>
          </p:cNvSpPr>
          <p:nvPr>
            <p:ph type="body" idx="3"/>
          </p:nvPr>
        </p:nvSpPr>
        <p:spPr>
          <a:xfrm>
            <a:off x="5885291" y="971550"/>
            <a:ext cx="2440499" cy="3241500"/>
          </a:xfrm>
          <a:prstGeom prst="rect">
            <a:avLst/>
          </a:prstGeom>
        </p:spPr>
        <p:txBody>
          <a:bodyPr lIns="91425" tIns="91425" rIns="91425" bIns="91425" anchor="t" anchorCtr="0"/>
          <a:lstStyle>
            <a:lvl1pPr lvl="0" rtl="0">
              <a:spcBef>
                <a:spcPts val="0"/>
              </a:spcBef>
              <a:buSzPct val="100000"/>
              <a:defRPr sz="1800"/>
            </a:lvl1pPr>
            <a:lvl2pPr lvl="1" rtl="0">
              <a:spcBef>
                <a:spcPts val="0"/>
              </a:spcBef>
              <a:defRPr sz="1800"/>
            </a:lvl2pPr>
            <a:lvl3pPr lvl="2" rtl="0">
              <a:spcBef>
                <a:spcPts val="0"/>
              </a:spcBef>
              <a:buSzPct val="100000"/>
              <a:defRPr sz="1800"/>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857250"/>
            <a:ext cx="2125980" cy="1783080"/>
          </a:xfrm>
        </p:spPr>
        <p:txBody>
          <a:bodyPr anchor="b">
            <a:normAutofit/>
          </a:bodyPr>
          <a:lstStyle>
            <a:lvl1pPr>
              <a:defRPr sz="2400" b="0" baseline="0"/>
            </a:lvl1pPr>
          </a:lstStyle>
          <a:p>
            <a:r>
              <a:rPr lang="en-US" smtClean="0"/>
              <a:t>Click to edit Master title style</a:t>
            </a:r>
            <a:endParaRPr lang="en-US" dirty="0"/>
          </a:p>
        </p:txBody>
      </p:sp>
      <p:sp>
        <p:nvSpPr>
          <p:cNvPr id="3" name="Content Placeholder 2"/>
          <p:cNvSpPr>
            <a:spLocks noGrp="1"/>
          </p:cNvSpPr>
          <p:nvPr>
            <p:ph idx="1"/>
          </p:nvPr>
        </p:nvSpPr>
        <p:spPr>
          <a:xfrm>
            <a:off x="2900934" y="651510"/>
            <a:ext cx="5486400" cy="3840480"/>
          </a:xfrm>
        </p:spPr>
        <p:txBody>
          <a:bodyPr/>
          <a:lstStyle>
            <a:lvl1pPr>
              <a:defRPr sz="15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2024" y="2620632"/>
            <a:ext cx="2125980" cy="1741493"/>
          </a:xfrm>
        </p:spPr>
        <p:txBody>
          <a:bodyPr anchor="t">
            <a:normAutofit/>
          </a:bodyPr>
          <a:lstStyle>
            <a:lvl1pPr marL="0" indent="0">
              <a:lnSpc>
                <a:spcPct val="100000"/>
              </a:lnSpc>
              <a:buNone/>
              <a:defRPr sz="1100">
                <a:solidFill>
                  <a:srgbClr val="FFFFFF"/>
                </a:solidFill>
              </a:defRPr>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8" name="Date Placeholder 7"/>
          <p:cNvSpPr>
            <a:spLocks noGrp="1"/>
          </p:cNvSpPr>
          <p:nvPr>
            <p:ph type="dt" sz="half" idx="10"/>
          </p:nvPr>
        </p:nvSpPr>
        <p:spPr>
          <a:xfrm>
            <a:off x="196849" y="4767263"/>
            <a:ext cx="2057400" cy="273844"/>
          </a:xfrm>
          <a:prstGeom prst="rect">
            <a:avLst/>
          </a:prstGeom>
        </p:spPr>
        <p:txBody>
          <a:bodyPr lIns="68580" tIns="34290" rIns="68580" bIns="34290"/>
          <a:lstStyle/>
          <a:p>
            <a:fld id="{5586B75A-687E-405C-8A0B-8D00578BA2C3}" type="datetimeFigureOut">
              <a:rPr lang="en-US" dirty="0"/>
              <a:pPr/>
              <a:t>4/18/2017</a:t>
            </a:fld>
            <a:endParaRPr lang="en-US" dirty="0"/>
          </a:p>
        </p:txBody>
      </p:sp>
      <p:sp>
        <p:nvSpPr>
          <p:cNvPr id="9" name="Footer Placeholder 8"/>
          <p:cNvSpPr>
            <a:spLocks noGrp="1"/>
          </p:cNvSpPr>
          <p:nvPr>
            <p:ph type="ftr" sz="quarter" idx="11"/>
          </p:nvPr>
        </p:nvSpPr>
        <p:spPr>
          <a:xfrm>
            <a:off x="2901951" y="4767263"/>
            <a:ext cx="4433638" cy="273844"/>
          </a:xfrm>
          <a:prstGeom prst="rect">
            <a:avLst/>
          </a:prstGeom>
        </p:spPr>
        <p:txBody>
          <a:bodyPr lIns="68580" tIns="34290" rIns="68580" bIns="34290"/>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42339103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96849" y="4767263"/>
            <a:ext cx="2057400" cy="273844"/>
          </a:xfrm>
          <a:prstGeom prst="rect">
            <a:avLst/>
          </a:prstGeom>
        </p:spPr>
        <p:txBody>
          <a:bodyPr lIns="68580" tIns="34290" rIns="68580" bIns="34290"/>
          <a:lstStyle/>
          <a:p>
            <a:fld id="{5586B75A-687E-405C-8A0B-8D00578BA2C3}" type="datetimeFigureOut">
              <a:rPr lang="en-US" dirty="0"/>
              <a:pPr/>
              <a:t>4/18/2017</a:t>
            </a:fld>
            <a:endParaRPr lang="en-US" dirty="0"/>
          </a:p>
        </p:txBody>
      </p:sp>
      <p:sp>
        <p:nvSpPr>
          <p:cNvPr id="5" name="Footer Placeholder 4"/>
          <p:cNvSpPr>
            <a:spLocks noGrp="1"/>
          </p:cNvSpPr>
          <p:nvPr>
            <p:ph type="ftr" sz="quarter" idx="11"/>
          </p:nvPr>
        </p:nvSpPr>
        <p:spPr>
          <a:xfrm>
            <a:off x="2901951" y="4767263"/>
            <a:ext cx="4433638" cy="273844"/>
          </a:xfrm>
          <a:prstGeom prst="rect">
            <a:avLst/>
          </a:prstGeom>
        </p:spPr>
        <p:txBody>
          <a:bodyPr lIns="68580" tIns="34290" rIns="68580" bIns="34290"/>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10888301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Custom layout 4">
    <p:bg>
      <p:bgPr>
        <a:solidFill>
          <a:srgbClr val="FFFFFF"/>
        </a:solidFill>
        <a:effectLst/>
      </p:bgPr>
    </p:bg>
    <p:spTree>
      <p:nvGrpSpPr>
        <p:cNvPr id="1" name="Shape 64"/>
        <p:cNvGrpSpPr/>
        <p:nvPr/>
      </p:nvGrpSpPr>
      <p:grpSpPr>
        <a:xfrm>
          <a:off x="0" y="0"/>
          <a:ext cx="0" cy="0"/>
          <a:chOff x="0" y="0"/>
          <a:chExt cx="0" cy="0"/>
        </a:xfrm>
      </p:grpSpPr>
      <p:sp>
        <p:nvSpPr>
          <p:cNvPr id="65" name="Shape 65"/>
          <p:cNvSpPr/>
          <p:nvPr/>
        </p:nvSpPr>
        <p:spPr>
          <a:xfrm>
            <a:off x="0" y="0"/>
            <a:ext cx="9144000" cy="5143500"/>
          </a:xfrm>
          <a:prstGeom prst="rect">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66" name="Shape 66"/>
          <p:cNvSpPr/>
          <p:nvPr/>
        </p:nvSpPr>
        <p:spPr>
          <a:xfrm>
            <a:off x="0" y="0"/>
            <a:ext cx="3512700" cy="5143500"/>
          </a:xfrm>
          <a:prstGeom prst="rect">
            <a:avLst/>
          </a:prstGeom>
          <a:solidFill>
            <a:srgbClr val="000000"/>
          </a:solidFill>
          <a:ln>
            <a:noFill/>
          </a:ln>
        </p:spPr>
        <p:txBody>
          <a:bodyPr lIns="91425" tIns="91425" rIns="91425" bIns="91425" anchor="ctr" anchorCtr="0">
            <a:noAutofit/>
          </a:bodyPr>
          <a:lstStyle/>
          <a:p>
            <a:pPr lvl="0">
              <a:spcBef>
                <a:spcPts val="0"/>
              </a:spcBef>
              <a:buNone/>
            </a:pPr>
            <a:endParaRPr/>
          </a:p>
        </p:txBody>
      </p:sp>
      <p:sp>
        <p:nvSpPr>
          <p:cNvPr id="67" name="Shape 67"/>
          <p:cNvSpPr txBox="1">
            <a:spLocks noGrp="1"/>
          </p:cNvSpPr>
          <p:nvPr>
            <p:ph type="title"/>
          </p:nvPr>
        </p:nvSpPr>
        <p:spPr>
          <a:xfrm>
            <a:off x="311700" y="307825"/>
            <a:ext cx="2631900" cy="4316700"/>
          </a:xfrm>
          <a:prstGeom prst="rect">
            <a:avLst/>
          </a:prstGeom>
          <a:noFill/>
        </p:spPr>
        <p:txBody>
          <a:bodyPr lIns="91425" tIns="91425" rIns="91425" bIns="91425" anchor="t" anchorCtr="0"/>
          <a:lstStyle>
            <a:lvl1pPr lvl="0" algn="l">
              <a:lnSpc>
                <a:spcPct val="100000"/>
              </a:lnSpc>
              <a:spcBef>
                <a:spcPts val="0"/>
              </a:spcBef>
              <a:spcAft>
                <a:spcPts val="0"/>
              </a:spcAft>
              <a:buClr>
                <a:srgbClr val="FFFFFF"/>
              </a:buClr>
              <a:buSzPct val="100000"/>
              <a:buNone/>
              <a:defRPr sz="3000" b="1">
                <a:solidFill>
                  <a:srgbClr val="FFFFFF"/>
                </a:solidFill>
              </a:defRPr>
            </a:lvl1pPr>
            <a:lvl2pPr lvl="1" algn="l">
              <a:lnSpc>
                <a:spcPct val="100000"/>
              </a:lnSpc>
              <a:spcBef>
                <a:spcPts val="0"/>
              </a:spcBef>
              <a:spcAft>
                <a:spcPts val="0"/>
              </a:spcAft>
              <a:buClr>
                <a:srgbClr val="FFFFFF"/>
              </a:buClr>
              <a:buSzPct val="100000"/>
              <a:buNone/>
              <a:defRPr sz="3000" b="1">
                <a:solidFill>
                  <a:srgbClr val="FFFFFF"/>
                </a:solidFill>
              </a:defRPr>
            </a:lvl2pPr>
            <a:lvl3pPr lvl="2" algn="l">
              <a:lnSpc>
                <a:spcPct val="100000"/>
              </a:lnSpc>
              <a:spcBef>
                <a:spcPts val="0"/>
              </a:spcBef>
              <a:spcAft>
                <a:spcPts val="0"/>
              </a:spcAft>
              <a:buClr>
                <a:srgbClr val="FFFFFF"/>
              </a:buClr>
              <a:buSzPct val="100000"/>
              <a:buNone/>
              <a:defRPr sz="3000" b="1">
                <a:solidFill>
                  <a:srgbClr val="FFFFFF"/>
                </a:solidFill>
              </a:defRPr>
            </a:lvl3pPr>
            <a:lvl4pPr lvl="3" algn="l">
              <a:lnSpc>
                <a:spcPct val="100000"/>
              </a:lnSpc>
              <a:spcBef>
                <a:spcPts val="0"/>
              </a:spcBef>
              <a:spcAft>
                <a:spcPts val="0"/>
              </a:spcAft>
              <a:buClr>
                <a:srgbClr val="FFFFFF"/>
              </a:buClr>
              <a:buSzPct val="100000"/>
              <a:buNone/>
              <a:defRPr sz="3000" b="1">
                <a:solidFill>
                  <a:srgbClr val="FFFFFF"/>
                </a:solidFill>
              </a:defRPr>
            </a:lvl4pPr>
            <a:lvl5pPr lvl="4" algn="l">
              <a:lnSpc>
                <a:spcPct val="100000"/>
              </a:lnSpc>
              <a:spcBef>
                <a:spcPts val="0"/>
              </a:spcBef>
              <a:spcAft>
                <a:spcPts val="0"/>
              </a:spcAft>
              <a:buClr>
                <a:srgbClr val="FFFFFF"/>
              </a:buClr>
              <a:buSzPct val="100000"/>
              <a:buNone/>
              <a:defRPr sz="3000" b="1">
                <a:solidFill>
                  <a:srgbClr val="FFFFFF"/>
                </a:solidFill>
              </a:defRPr>
            </a:lvl5pPr>
            <a:lvl6pPr lvl="5" algn="l">
              <a:lnSpc>
                <a:spcPct val="100000"/>
              </a:lnSpc>
              <a:spcBef>
                <a:spcPts val="0"/>
              </a:spcBef>
              <a:spcAft>
                <a:spcPts val="0"/>
              </a:spcAft>
              <a:buClr>
                <a:srgbClr val="FFFFFF"/>
              </a:buClr>
              <a:buSzPct val="100000"/>
              <a:buNone/>
              <a:defRPr sz="3000" b="1">
                <a:solidFill>
                  <a:srgbClr val="FFFFFF"/>
                </a:solidFill>
              </a:defRPr>
            </a:lvl6pPr>
            <a:lvl7pPr lvl="6" algn="l">
              <a:lnSpc>
                <a:spcPct val="100000"/>
              </a:lnSpc>
              <a:spcBef>
                <a:spcPts val="0"/>
              </a:spcBef>
              <a:spcAft>
                <a:spcPts val="0"/>
              </a:spcAft>
              <a:buClr>
                <a:srgbClr val="FFFFFF"/>
              </a:buClr>
              <a:buSzPct val="100000"/>
              <a:buNone/>
              <a:defRPr sz="3000" b="1">
                <a:solidFill>
                  <a:srgbClr val="FFFFFF"/>
                </a:solidFill>
              </a:defRPr>
            </a:lvl7pPr>
            <a:lvl8pPr lvl="7" algn="l">
              <a:lnSpc>
                <a:spcPct val="100000"/>
              </a:lnSpc>
              <a:spcBef>
                <a:spcPts val="0"/>
              </a:spcBef>
              <a:spcAft>
                <a:spcPts val="0"/>
              </a:spcAft>
              <a:buClr>
                <a:srgbClr val="FFFFFF"/>
              </a:buClr>
              <a:buSzPct val="100000"/>
              <a:buNone/>
              <a:defRPr sz="3000" b="1">
                <a:solidFill>
                  <a:srgbClr val="FFFFFF"/>
                </a:solidFill>
              </a:defRPr>
            </a:lvl8pPr>
            <a:lvl9pPr lvl="8" algn="l">
              <a:lnSpc>
                <a:spcPct val="100000"/>
              </a:lnSpc>
              <a:spcBef>
                <a:spcPts val="0"/>
              </a:spcBef>
              <a:spcAft>
                <a:spcPts val="0"/>
              </a:spcAft>
              <a:buClr>
                <a:srgbClr val="FFFFFF"/>
              </a:buClr>
              <a:buSzPct val="100000"/>
              <a:buNone/>
              <a:defRPr sz="3000" b="1">
                <a:solidFill>
                  <a:srgbClr val="FFFFFF"/>
                </a:solidFill>
              </a:defRPr>
            </a:lvl9pPr>
          </a:lstStyle>
          <a:p>
            <a:endParaRPr/>
          </a:p>
        </p:txBody>
      </p:sp>
      <p:sp>
        <p:nvSpPr>
          <p:cNvPr id="68" name="Shape 68"/>
          <p:cNvSpPr txBox="1">
            <a:spLocks noGrp="1"/>
          </p:cNvSpPr>
          <p:nvPr>
            <p:ph type="body" idx="1"/>
          </p:nvPr>
        </p:nvSpPr>
        <p:spPr>
          <a:xfrm>
            <a:off x="4011825" y="364950"/>
            <a:ext cx="4850400" cy="4259700"/>
          </a:xfrm>
          <a:prstGeom prst="rect">
            <a:avLst/>
          </a:prstGeom>
          <a:noFill/>
        </p:spPr>
        <p:txBody>
          <a:bodyPr lIns="91425" tIns="91425" rIns="91425" bIns="91425" anchor="t" anchorCtr="0"/>
          <a:lstStyle>
            <a:lvl1pPr lvl="0" algn="l">
              <a:lnSpc>
                <a:spcPct val="115000"/>
              </a:lnSpc>
              <a:spcBef>
                <a:spcPts val="0"/>
              </a:spcBef>
              <a:spcAft>
                <a:spcPts val="1600"/>
              </a:spcAft>
              <a:buClr>
                <a:schemeClr val="dk2"/>
              </a:buClr>
              <a:buSzPct val="100000"/>
              <a:defRPr sz="1800">
                <a:solidFill>
                  <a:schemeClr val="dk2"/>
                </a:solidFill>
              </a:defRPr>
            </a:lvl1pPr>
            <a:lvl2pPr lvl="1" algn="l">
              <a:lnSpc>
                <a:spcPct val="115000"/>
              </a:lnSpc>
              <a:spcBef>
                <a:spcPts val="0"/>
              </a:spcBef>
              <a:spcAft>
                <a:spcPts val="1600"/>
              </a:spcAft>
              <a:buClr>
                <a:schemeClr val="dk2"/>
              </a:buClr>
              <a:defRPr sz="1400">
                <a:solidFill>
                  <a:schemeClr val="dk2"/>
                </a:solidFill>
              </a:defRPr>
            </a:lvl2pPr>
            <a:lvl3pPr lvl="2" algn="l">
              <a:lnSpc>
                <a:spcPct val="115000"/>
              </a:lnSpc>
              <a:spcBef>
                <a:spcPts val="0"/>
              </a:spcBef>
              <a:spcAft>
                <a:spcPts val="1600"/>
              </a:spcAft>
              <a:buClr>
                <a:schemeClr val="dk2"/>
              </a:buClr>
              <a:defRPr sz="1400">
                <a:solidFill>
                  <a:schemeClr val="dk2"/>
                </a:solidFill>
              </a:defRPr>
            </a:lvl3pPr>
            <a:lvl4pPr lvl="3" algn="l">
              <a:lnSpc>
                <a:spcPct val="115000"/>
              </a:lnSpc>
              <a:spcBef>
                <a:spcPts val="0"/>
              </a:spcBef>
              <a:spcAft>
                <a:spcPts val="1600"/>
              </a:spcAft>
              <a:buClr>
                <a:schemeClr val="dk2"/>
              </a:buClr>
              <a:defRPr sz="1400">
                <a:solidFill>
                  <a:schemeClr val="dk2"/>
                </a:solidFill>
              </a:defRPr>
            </a:lvl4pPr>
            <a:lvl5pPr lvl="4" algn="l">
              <a:lnSpc>
                <a:spcPct val="115000"/>
              </a:lnSpc>
              <a:spcBef>
                <a:spcPts val="0"/>
              </a:spcBef>
              <a:spcAft>
                <a:spcPts val="1600"/>
              </a:spcAft>
              <a:buClr>
                <a:schemeClr val="dk2"/>
              </a:buClr>
              <a:defRPr sz="1400">
                <a:solidFill>
                  <a:schemeClr val="dk2"/>
                </a:solidFill>
              </a:defRPr>
            </a:lvl5pPr>
            <a:lvl6pPr lvl="5" algn="l">
              <a:lnSpc>
                <a:spcPct val="115000"/>
              </a:lnSpc>
              <a:spcBef>
                <a:spcPts val="0"/>
              </a:spcBef>
              <a:spcAft>
                <a:spcPts val="1600"/>
              </a:spcAft>
              <a:buClr>
                <a:schemeClr val="dk2"/>
              </a:buClr>
              <a:defRPr sz="1400">
                <a:solidFill>
                  <a:schemeClr val="dk2"/>
                </a:solidFill>
              </a:defRPr>
            </a:lvl6pPr>
            <a:lvl7pPr lvl="6" algn="l">
              <a:lnSpc>
                <a:spcPct val="115000"/>
              </a:lnSpc>
              <a:spcBef>
                <a:spcPts val="0"/>
              </a:spcBef>
              <a:spcAft>
                <a:spcPts val="1600"/>
              </a:spcAft>
              <a:buClr>
                <a:schemeClr val="dk2"/>
              </a:buClr>
              <a:defRPr sz="1400">
                <a:solidFill>
                  <a:schemeClr val="dk2"/>
                </a:solidFill>
              </a:defRPr>
            </a:lvl7pPr>
            <a:lvl8pPr lvl="7" algn="l">
              <a:lnSpc>
                <a:spcPct val="115000"/>
              </a:lnSpc>
              <a:spcBef>
                <a:spcPts val="0"/>
              </a:spcBef>
              <a:spcAft>
                <a:spcPts val="1600"/>
              </a:spcAft>
              <a:buClr>
                <a:schemeClr val="dk2"/>
              </a:buClr>
              <a:defRPr sz="1400">
                <a:solidFill>
                  <a:schemeClr val="dk2"/>
                </a:solidFill>
              </a:defRPr>
            </a:lvl8pPr>
            <a:lvl9pPr lvl="8" algn="l">
              <a:lnSpc>
                <a:spcPct val="115000"/>
              </a:lnSpc>
              <a:spcBef>
                <a:spcPts val="0"/>
              </a:spcBef>
              <a:spcAft>
                <a:spcPts val="1600"/>
              </a:spcAft>
              <a:buClr>
                <a:schemeClr val="dk2"/>
              </a:buClr>
              <a:defRPr sz="1400">
                <a:solidFill>
                  <a:schemeClr val="dk2"/>
                </a:solidFill>
              </a:defRPr>
            </a:lvl9pPr>
          </a:lstStyle>
          <a:p>
            <a:endParaRPr/>
          </a:p>
        </p:txBody>
      </p:sp>
      <p:sp>
        <p:nvSpPr>
          <p:cNvPr id="69" name="Shape 69"/>
          <p:cNvSpPr txBox="1">
            <a:spLocks noGrp="1"/>
          </p:cNvSpPr>
          <p:nvPr>
            <p:ph type="sldNum" idx="12"/>
          </p:nvPr>
        </p:nvSpPr>
        <p:spPr>
          <a:xfrm>
            <a:off x="8472457" y="4663216"/>
            <a:ext cx="548700" cy="393600"/>
          </a:xfrm>
          <a:prstGeom prst="rect">
            <a:avLst/>
          </a:prstGeom>
          <a:noFill/>
        </p:spPr>
        <p:txBody>
          <a:bodyPr lIns="91425" tIns="91425" rIns="91425" bIns="91425" anchor="ctr" anchorCtr="0">
            <a:noAutofit/>
          </a:bodyPr>
          <a:lstStyle/>
          <a:p>
            <a:pPr lvl="0" algn="r">
              <a:lnSpc>
                <a:spcPct val="100000"/>
              </a:lnSpc>
              <a:spcBef>
                <a:spcPts val="0"/>
              </a:spcBef>
              <a:spcAft>
                <a:spcPts val="0"/>
              </a:spcAft>
              <a:buNone/>
            </a:pPr>
            <a:fld id="{00000000-1234-1234-1234-123412341234}" type="slidenum">
              <a:rPr lang="en" sz="1000">
                <a:solidFill>
                  <a:schemeClr val="dk2"/>
                </a:solidFill>
              </a:rPr>
              <a:t>‹#›</a:t>
            </a:fld>
            <a:endParaRPr lang="en" sz="1000">
              <a:solidFill>
                <a:schemeClr val="dk2"/>
              </a:solidFill>
            </a:endParaRPr>
          </a:p>
        </p:txBody>
      </p:sp>
    </p:spTree>
    <p:extLst>
      <p:ext uri="{BB962C8B-B14F-4D97-AF65-F5344CB8AC3E}">
        <p14:creationId xmlns:p14="http://schemas.microsoft.com/office/powerpoint/2010/main" val="167283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r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4" r:id="rId16"/>
    <p:sldLayoutId id="2147483665" r:id="rId17"/>
    <p:sldLayoutId id="2147483666"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26" Type="http://schemas.openxmlformats.org/officeDocument/2006/relationships/image" Target="../media/image27.png"/><Relationship Id="rId3" Type="http://schemas.openxmlformats.org/officeDocument/2006/relationships/image" Target="../media/image4.png"/><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5" Type="http://schemas.openxmlformats.org/officeDocument/2006/relationships/image" Target="../media/image26.png"/><Relationship Id="rId2" Type="http://schemas.openxmlformats.org/officeDocument/2006/relationships/notesSlide" Target="../notesSlides/notesSlide4.xml"/><Relationship Id="rId16" Type="http://schemas.openxmlformats.org/officeDocument/2006/relationships/image" Target="../media/image17.png"/><Relationship Id="rId20" Type="http://schemas.openxmlformats.org/officeDocument/2006/relationships/image" Target="../media/image21.png"/><Relationship Id="rId29" Type="http://schemas.openxmlformats.org/officeDocument/2006/relationships/image" Target="../media/image30.png"/><Relationship Id="rId1" Type="http://schemas.openxmlformats.org/officeDocument/2006/relationships/slideLayout" Target="../slideLayouts/slideLayout11.xml"/><Relationship Id="rId6" Type="http://schemas.openxmlformats.org/officeDocument/2006/relationships/image" Target="../media/image7.png"/><Relationship Id="rId11" Type="http://schemas.openxmlformats.org/officeDocument/2006/relationships/image" Target="../media/image12.png"/><Relationship Id="rId24" Type="http://schemas.openxmlformats.org/officeDocument/2006/relationships/image" Target="../media/image25.png"/><Relationship Id="rId32" Type="http://schemas.openxmlformats.org/officeDocument/2006/relationships/image" Target="../media/image33.pn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png"/><Relationship Id="rId28" Type="http://schemas.openxmlformats.org/officeDocument/2006/relationships/image" Target="../media/image29.png"/><Relationship Id="rId10" Type="http://schemas.openxmlformats.org/officeDocument/2006/relationships/image" Target="../media/image11.png"/><Relationship Id="rId19" Type="http://schemas.openxmlformats.org/officeDocument/2006/relationships/image" Target="../media/image20.png"/><Relationship Id="rId31" Type="http://schemas.openxmlformats.org/officeDocument/2006/relationships/image" Target="../media/image32.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17.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66666"/>
        </a:solidFill>
        <a:effectLst/>
      </p:bgPr>
    </p:bg>
    <p:spTree>
      <p:nvGrpSpPr>
        <p:cNvPr id="1" name="Shape 68"/>
        <p:cNvGrpSpPr/>
        <p:nvPr/>
      </p:nvGrpSpPr>
      <p:grpSpPr>
        <a:xfrm>
          <a:off x="0" y="0"/>
          <a:ext cx="0" cy="0"/>
          <a:chOff x="0" y="0"/>
          <a:chExt cx="0" cy="0"/>
        </a:xfrm>
      </p:grpSpPr>
      <p:sp>
        <p:nvSpPr>
          <p:cNvPr id="69" name="Shape 69"/>
          <p:cNvSpPr txBox="1">
            <a:spLocks noGrp="1"/>
          </p:cNvSpPr>
          <p:nvPr>
            <p:ph type="ctrTitle"/>
          </p:nvPr>
        </p:nvSpPr>
        <p:spPr>
          <a:xfrm>
            <a:off x="311708" y="744575"/>
            <a:ext cx="8520600" cy="2052600"/>
          </a:xfrm>
          <a:prstGeom prst="rect">
            <a:avLst/>
          </a:prstGeom>
        </p:spPr>
        <p:txBody>
          <a:bodyPr lIns="91425" tIns="91425" rIns="91425" bIns="91425" anchor="b" anchorCtr="0">
            <a:noAutofit/>
          </a:bodyPr>
          <a:lstStyle/>
          <a:p>
            <a:pPr lvl="0">
              <a:spcBef>
                <a:spcPts val="0"/>
              </a:spcBef>
              <a:buNone/>
            </a:pPr>
            <a:r>
              <a:rPr lang="en" dirty="0" smtClean="0">
                <a:solidFill>
                  <a:srgbClr val="FFC02B"/>
                </a:solidFill>
                <a:latin typeface="Oswald"/>
                <a:ea typeface="Oswald"/>
                <a:cs typeface="Oswald"/>
                <a:sym typeface="Oswald"/>
              </a:rPr>
              <a:t>Citizen-Centered </a:t>
            </a:r>
            <a:r>
              <a:rPr lang="en" dirty="0">
                <a:solidFill>
                  <a:srgbClr val="FFC02B"/>
                </a:solidFill>
                <a:latin typeface="Oswald"/>
                <a:ea typeface="Oswald"/>
                <a:cs typeface="Oswald"/>
                <a:sym typeface="Oswald"/>
              </a:rPr>
              <a:t>Gainesville</a:t>
            </a:r>
          </a:p>
        </p:txBody>
      </p:sp>
      <p:sp>
        <p:nvSpPr>
          <p:cNvPr id="70" name="Shape 70"/>
          <p:cNvSpPr txBox="1">
            <a:spLocks noGrp="1"/>
          </p:cNvSpPr>
          <p:nvPr>
            <p:ph type="subTitle" idx="1"/>
          </p:nvPr>
        </p:nvSpPr>
        <p:spPr>
          <a:xfrm>
            <a:off x="311700" y="2834125"/>
            <a:ext cx="8520600" cy="792600"/>
          </a:xfrm>
          <a:prstGeom prst="rect">
            <a:avLst/>
          </a:prstGeom>
        </p:spPr>
        <p:txBody>
          <a:bodyPr lIns="91425" tIns="91425" rIns="91425" bIns="91425" anchor="t" anchorCtr="0">
            <a:noAutofit/>
          </a:bodyPr>
          <a:lstStyle/>
          <a:p>
            <a:pPr lvl="0">
              <a:spcBef>
                <a:spcPts val="0"/>
              </a:spcBef>
              <a:buNone/>
            </a:pPr>
            <a:r>
              <a:rPr lang="en" dirty="0" smtClean="0">
                <a:solidFill>
                  <a:schemeClr val="lt1"/>
                </a:solidFill>
                <a:latin typeface="Oswald"/>
                <a:ea typeface="Oswald"/>
                <a:cs typeface="Oswald"/>
                <a:sym typeface="Oswald"/>
              </a:rPr>
              <a:t>Bob Woods, Communications &amp; Marketing Manager</a:t>
            </a:r>
            <a:endParaRPr lang="en" dirty="0">
              <a:solidFill>
                <a:schemeClr val="lt1"/>
              </a:solidFill>
              <a:latin typeface="Oswald"/>
              <a:ea typeface="Oswald"/>
              <a:cs typeface="Oswald"/>
              <a:sym typeface="Oswald"/>
            </a:endParaRPr>
          </a:p>
          <a:p>
            <a:pPr lvl="0">
              <a:spcBef>
                <a:spcPts val="0"/>
              </a:spcBef>
              <a:buNone/>
            </a:pPr>
            <a:r>
              <a:rPr lang="en" dirty="0">
                <a:solidFill>
                  <a:schemeClr val="lt1"/>
                </a:solidFill>
                <a:latin typeface="Oswald"/>
                <a:ea typeface="Oswald"/>
                <a:cs typeface="Oswald"/>
                <a:sym typeface="Oswald"/>
              </a:rPr>
              <a:t>City of Gainesville</a:t>
            </a:r>
          </a:p>
          <a:p>
            <a:pPr lvl="0" algn="r" rtl="0">
              <a:spcBef>
                <a:spcPts val="0"/>
              </a:spcBef>
              <a:buNone/>
            </a:pPr>
            <a:endParaRPr sz="1800" dirty="0">
              <a:solidFill>
                <a:srgbClr val="00ABBE"/>
              </a:solidFill>
              <a:latin typeface="Oswald"/>
              <a:ea typeface="Oswald"/>
              <a:cs typeface="Oswald"/>
              <a:sym typeface="Oswald"/>
            </a:endParaRPr>
          </a:p>
          <a:p>
            <a:pPr lvl="0" algn="r" rtl="0">
              <a:spcBef>
                <a:spcPts val="0"/>
              </a:spcBef>
              <a:buNone/>
            </a:pPr>
            <a:endParaRPr sz="1800" dirty="0">
              <a:solidFill>
                <a:srgbClr val="00ABBE"/>
              </a:solidFill>
              <a:latin typeface="Oswald"/>
              <a:ea typeface="Oswald"/>
              <a:cs typeface="Oswald"/>
              <a:sym typeface="Oswald"/>
            </a:endParaRPr>
          </a:p>
          <a:p>
            <a:pPr lvl="0" algn="r">
              <a:spcBef>
                <a:spcPts val="0"/>
              </a:spcBef>
              <a:buNone/>
            </a:pPr>
            <a:r>
              <a:rPr lang="en" sz="1800" dirty="0" smtClean="0">
                <a:solidFill>
                  <a:srgbClr val="00ABBE"/>
                </a:solidFill>
                <a:latin typeface="Oswald"/>
                <a:ea typeface="Oswald"/>
                <a:cs typeface="Oswald"/>
                <a:sym typeface="Oswald"/>
              </a:rPr>
              <a:t>Economic Leadership Symposium</a:t>
            </a:r>
            <a:endParaRPr lang="en" sz="1800" dirty="0">
              <a:solidFill>
                <a:srgbClr val="00ABBE"/>
              </a:solidFill>
              <a:latin typeface="Oswald"/>
              <a:ea typeface="Oswald"/>
              <a:cs typeface="Oswald"/>
              <a:sym typeface="Oswald"/>
            </a:endParaRPr>
          </a:p>
          <a:p>
            <a:pPr lvl="0" algn="r">
              <a:spcBef>
                <a:spcPts val="0"/>
              </a:spcBef>
              <a:buNone/>
            </a:pPr>
            <a:r>
              <a:rPr lang="en" sz="1800" dirty="0" smtClean="0">
                <a:solidFill>
                  <a:srgbClr val="00ABBE"/>
                </a:solidFill>
                <a:latin typeface="Oswald"/>
                <a:ea typeface="Oswald"/>
                <a:cs typeface="Oswald"/>
                <a:sym typeface="Oswald"/>
              </a:rPr>
              <a:t>April 20, </a:t>
            </a:r>
            <a:r>
              <a:rPr lang="en" sz="1800" dirty="0">
                <a:solidFill>
                  <a:srgbClr val="00ABBE"/>
                </a:solidFill>
                <a:latin typeface="Oswald"/>
                <a:ea typeface="Oswald"/>
                <a:cs typeface="Oswald"/>
                <a:sym typeface="Oswald"/>
              </a:rPr>
              <a:t>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FDAFC"/>
        </a:solidFill>
        <a:effectLst/>
      </p:bgPr>
    </p:bg>
    <p:spTree>
      <p:nvGrpSpPr>
        <p:cNvPr id="1" name="Shape 74"/>
        <p:cNvGrpSpPr/>
        <p:nvPr/>
      </p:nvGrpSpPr>
      <p:grpSpPr>
        <a:xfrm>
          <a:off x="0" y="0"/>
          <a:ext cx="0" cy="0"/>
          <a:chOff x="0" y="0"/>
          <a:chExt cx="0" cy="0"/>
        </a:xfrm>
      </p:grpSpPr>
      <p:sp>
        <p:nvSpPr>
          <p:cNvPr id="75" name="Shape 75"/>
          <p:cNvSpPr txBox="1"/>
          <p:nvPr/>
        </p:nvSpPr>
        <p:spPr>
          <a:xfrm>
            <a:off x="628225" y="825375"/>
            <a:ext cx="4966200" cy="2357400"/>
          </a:xfrm>
          <a:prstGeom prst="rect">
            <a:avLst/>
          </a:prstGeom>
          <a:noFill/>
          <a:ln>
            <a:noFill/>
          </a:ln>
        </p:spPr>
        <p:txBody>
          <a:bodyPr lIns="91425" tIns="91425" rIns="91425" bIns="91425" anchor="t" anchorCtr="0">
            <a:noAutofit/>
          </a:bodyPr>
          <a:lstStyle/>
          <a:p>
            <a:pPr lvl="0" algn="ctr">
              <a:spcBef>
                <a:spcPts val="0"/>
              </a:spcBef>
              <a:buNone/>
            </a:pPr>
            <a:r>
              <a:rPr lang="en" sz="6000">
                <a:solidFill>
                  <a:schemeClr val="lt1"/>
                </a:solidFill>
                <a:latin typeface="Oxygen"/>
                <a:ea typeface="Oxygen"/>
                <a:cs typeface="Oxygen"/>
                <a:sym typeface="Oxygen"/>
              </a:rPr>
              <a:t>We started with one simple question...</a:t>
            </a:r>
          </a:p>
        </p:txBody>
      </p:sp>
      <p:pic>
        <p:nvPicPr>
          <p:cNvPr id="77" name="Shape 77"/>
          <p:cNvPicPr preferRelativeResize="0"/>
          <p:nvPr/>
        </p:nvPicPr>
        <p:blipFill>
          <a:blip r:embed="rId3">
            <a:alphaModFix/>
          </a:blip>
          <a:stretch>
            <a:fillRect/>
          </a:stretch>
        </p:blipFill>
        <p:spPr>
          <a:xfrm>
            <a:off x="297275" y="307525"/>
            <a:ext cx="8557125" cy="4520749"/>
          </a:xfrm>
          <a:prstGeom prst="rect">
            <a:avLst/>
          </a:prstGeom>
          <a:noFill/>
          <a:ln w="38100" cap="flat" cmpd="sng">
            <a:solidFill>
              <a:schemeClr val="dk2"/>
            </a:solidFill>
            <a:prstDash val="solid"/>
            <a:round/>
            <a:headEnd type="none" w="med" len="med"/>
            <a:tailEnd type="none" w="med" len="me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900" y="1809750"/>
            <a:ext cx="4565100" cy="572700"/>
          </a:xfrm>
          <a:prstGeom prst="rect">
            <a:avLst/>
          </a:prstGeom>
        </p:spPr>
        <p:txBody>
          <a:bodyPr lIns="91425" tIns="91425" rIns="91425" bIns="91425" anchor="t" anchorCtr="0">
            <a:noAutofit/>
          </a:bodyPr>
          <a:lstStyle/>
          <a:p>
            <a:pPr lvl="0" algn="ctr" rtl="0">
              <a:spcBef>
                <a:spcPts val="0"/>
              </a:spcBef>
              <a:buNone/>
            </a:pPr>
            <a:r>
              <a:rPr lang="en" dirty="0"/>
              <a:t>Which would you </a:t>
            </a:r>
            <a:r>
              <a:rPr lang="en" dirty="0" smtClean="0"/>
              <a:t/>
            </a:r>
            <a:br>
              <a:rPr lang="en" dirty="0" smtClean="0"/>
            </a:br>
            <a:r>
              <a:rPr lang="en" dirty="0" smtClean="0"/>
              <a:t>rather </a:t>
            </a:r>
            <a:r>
              <a:rPr lang="en" dirty="0"/>
              <a:t>visit? </a:t>
            </a:r>
          </a:p>
          <a:p>
            <a:pPr lvl="0" algn="ctr">
              <a:spcBef>
                <a:spcPts val="0"/>
              </a:spcBef>
              <a:buNone/>
            </a:pPr>
            <a:endParaRPr dirty="0"/>
          </a:p>
        </p:txBody>
      </p:sp>
      <p:pic>
        <p:nvPicPr>
          <p:cNvPr id="7" name="Shape 94" descr="TC sinage.jpg"/>
          <p:cNvPicPr preferRelativeResize="0"/>
          <p:nvPr/>
        </p:nvPicPr>
        <p:blipFill>
          <a:blip r:embed="rId3">
            <a:alphaModFix/>
          </a:blip>
          <a:stretch>
            <a:fillRect/>
          </a:stretch>
        </p:blipFill>
        <p:spPr>
          <a:xfrm>
            <a:off x="4572000" y="-19049"/>
            <a:ext cx="3871951" cy="5162550"/>
          </a:xfrm>
          <a:prstGeom prst="rect">
            <a:avLst/>
          </a:prstGeom>
          <a:noFill/>
          <a:ln>
            <a:noFill/>
          </a:ln>
        </p:spPr>
      </p:pic>
    </p:spTree>
    <p:extLst>
      <p:ext uri="{BB962C8B-B14F-4D97-AF65-F5344CB8AC3E}">
        <p14:creationId xmlns:p14="http://schemas.microsoft.com/office/powerpoint/2010/main" val="777666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200" y="703650"/>
            <a:ext cx="8520600" cy="572700"/>
          </a:xfrm>
        </p:spPr>
        <p:txBody>
          <a:bodyPr/>
          <a:lstStyle/>
          <a:p>
            <a:r>
              <a:rPr lang="en-US" dirty="0"/>
              <a:t>o</a:t>
            </a:r>
            <a:r>
              <a:rPr lang="en-US" dirty="0" smtClean="0"/>
              <a:t>r…</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4167" y="4964"/>
            <a:ext cx="6879833" cy="5138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8998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Shape 101" descr="DT_logoFade"/>
          <p:cNvPicPr preferRelativeResize="0"/>
          <p:nvPr/>
        </p:nvPicPr>
        <p:blipFill rotWithShape="1">
          <a:blip r:embed="rId3">
            <a:alphaModFix/>
          </a:blip>
          <a:srcRect/>
          <a:stretch/>
        </p:blipFill>
        <p:spPr>
          <a:xfrm>
            <a:off x="2133600" y="772715"/>
            <a:ext cx="3570684" cy="3570684"/>
          </a:xfrm>
          <a:prstGeom prst="rect">
            <a:avLst/>
          </a:prstGeom>
          <a:noFill/>
          <a:ln>
            <a:noFill/>
          </a:ln>
        </p:spPr>
      </p:pic>
      <p:pic>
        <p:nvPicPr>
          <p:cNvPr id="102" name="Shape 102" descr="NASA.png"/>
          <p:cNvPicPr preferRelativeResize="0"/>
          <p:nvPr/>
        </p:nvPicPr>
        <p:blipFill rotWithShape="1">
          <a:blip r:embed="rId4">
            <a:alphaModFix/>
          </a:blip>
          <a:srcRect/>
          <a:stretch/>
        </p:blipFill>
        <p:spPr>
          <a:xfrm>
            <a:off x="2133600" y="4629150"/>
            <a:ext cx="554037" cy="342900"/>
          </a:xfrm>
          <a:prstGeom prst="rect">
            <a:avLst/>
          </a:prstGeom>
          <a:noFill/>
          <a:ln>
            <a:noFill/>
          </a:ln>
        </p:spPr>
      </p:pic>
      <p:pic>
        <p:nvPicPr>
          <p:cNvPr id="103" name="Shape 103" descr="HEC_Paris.png"/>
          <p:cNvPicPr preferRelativeResize="0"/>
          <p:nvPr/>
        </p:nvPicPr>
        <p:blipFill rotWithShape="1">
          <a:blip r:embed="rId5">
            <a:alphaModFix/>
          </a:blip>
          <a:srcRect/>
          <a:stretch/>
        </p:blipFill>
        <p:spPr>
          <a:xfrm>
            <a:off x="4572000" y="2776537"/>
            <a:ext cx="838199" cy="280987"/>
          </a:xfrm>
          <a:prstGeom prst="rect">
            <a:avLst/>
          </a:prstGeom>
          <a:noFill/>
          <a:ln>
            <a:noFill/>
          </a:ln>
        </p:spPr>
      </p:pic>
      <p:pic>
        <p:nvPicPr>
          <p:cNvPr id="104" name="Shape 104" descr="London_business_school.png"/>
          <p:cNvPicPr preferRelativeResize="0"/>
          <p:nvPr/>
        </p:nvPicPr>
        <p:blipFill rotWithShape="1">
          <a:blip r:embed="rId6">
            <a:alphaModFix/>
          </a:blip>
          <a:srcRect/>
          <a:stretch/>
        </p:blipFill>
        <p:spPr>
          <a:xfrm>
            <a:off x="3352800" y="3943350"/>
            <a:ext cx="400049" cy="404812"/>
          </a:xfrm>
          <a:prstGeom prst="rect">
            <a:avLst/>
          </a:prstGeom>
          <a:noFill/>
          <a:ln>
            <a:noFill/>
          </a:ln>
        </p:spPr>
      </p:pic>
      <p:pic>
        <p:nvPicPr>
          <p:cNvPr id="105" name="Shape 105" descr="General_Electric.png"/>
          <p:cNvPicPr preferRelativeResize="0"/>
          <p:nvPr/>
        </p:nvPicPr>
        <p:blipFill rotWithShape="1">
          <a:blip r:embed="rId7">
            <a:alphaModFix/>
          </a:blip>
          <a:srcRect/>
          <a:stretch/>
        </p:blipFill>
        <p:spPr>
          <a:xfrm>
            <a:off x="2133600" y="4005262"/>
            <a:ext cx="342900" cy="342900"/>
          </a:xfrm>
          <a:prstGeom prst="rect">
            <a:avLst/>
          </a:prstGeom>
          <a:noFill/>
          <a:ln>
            <a:noFill/>
          </a:ln>
        </p:spPr>
      </p:pic>
      <p:pic>
        <p:nvPicPr>
          <p:cNvPr id="106" name="Shape 106" descr="Bayer.png"/>
          <p:cNvPicPr preferRelativeResize="0"/>
          <p:nvPr/>
        </p:nvPicPr>
        <p:blipFill rotWithShape="1">
          <a:blip r:embed="rId8">
            <a:alphaModFix/>
          </a:blip>
          <a:srcRect/>
          <a:stretch/>
        </p:blipFill>
        <p:spPr>
          <a:xfrm>
            <a:off x="7543800" y="2686050"/>
            <a:ext cx="1119188" cy="377428"/>
          </a:xfrm>
          <a:prstGeom prst="rect">
            <a:avLst/>
          </a:prstGeom>
          <a:noFill/>
          <a:ln>
            <a:noFill/>
          </a:ln>
        </p:spPr>
      </p:pic>
      <p:pic>
        <p:nvPicPr>
          <p:cNvPr id="107" name="Shape 107" descr="ExxonMobil.png"/>
          <p:cNvPicPr preferRelativeResize="0"/>
          <p:nvPr/>
        </p:nvPicPr>
        <p:blipFill rotWithShape="1">
          <a:blip r:embed="rId9">
            <a:alphaModFix/>
          </a:blip>
          <a:srcRect/>
          <a:stretch/>
        </p:blipFill>
        <p:spPr>
          <a:xfrm>
            <a:off x="425450" y="4115990"/>
            <a:ext cx="1174749" cy="170259"/>
          </a:xfrm>
          <a:prstGeom prst="rect">
            <a:avLst/>
          </a:prstGeom>
          <a:noFill/>
          <a:ln>
            <a:noFill/>
          </a:ln>
        </p:spPr>
      </p:pic>
      <p:pic>
        <p:nvPicPr>
          <p:cNvPr id="108" name="Shape 108" descr="Microsoft.png"/>
          <p:cNvPicPr preferRelativeResize="0"/>
          <p:nvPr/>
        </p:nvPicPr>
        <p:blipFill rotWithShape="1">
          <a:blip r:embed="rId10">
            <a:alphaModFix/>
          </a:blip>
          <a:srcRect/>
          <a:stretch/>
        </p:blipFill>
        <p:spPr>
          <a:xfrm>
            <a:off x="451638" y="2057400"/>
            <a:ext cx="1382700" cy="171600"/>
          </a:xfrm>
          <a:prstGeom prst="rect">
            <a:avLst/>
          </a:prstGeom>
          <a:noFill/>
          <a:ln>
            <a:noFill/>
          </a:ln>
        </p:spPr>
      </p:pic>
      <p:pic>
        <p:nvPicPr>
          <p:cNvPr id="109" name="Shape 109" descr="Nokia.png"/>
          <p:cNvPicPr preferRelativeResize="0"/>
          <p:nvPr/>
        </p:nvPicPr>
        <p:blipFill rotWithShape="1">
          <a:blip r:embed="rId11">
            <a:alphaModFix/>
          </a:blip>
          <a:srcRect/>
          <a:stretch/>
        </p:blipFill>
        <p:spPr>
          <a:xfrm>
            <a:off x="6477000" y="4714875"/>
            <a:ext cx="914400" cy="200024"/>
          </a:xfrm>
          <a:prstGeom prst="rect">
            <a:avLst/>
          </a:prstGeom>
          <a:noFill/>
          <a:ln>
            <a:noFill/>
          </a:ln>
        </p:spPr>
      </p:pic>
      <p:pic>
        <p:nvPicPr>
          <p:cNvPr id="110" name="Shape 110" descr="PepsiCo"/>
          <p:cNvPicPr preferRelativeResize="0"/>
          <p:nvPr/>
        </p:nvPicPr>
        <p:blipFill rotWithShape="1">
          <a:blip r:embed="rId12">
            <a:alphaModFix/>
          </a:blip>
          <a:srcRect/>
          <a:stretch/>
        </p:blipFill>
        <p:spPr>
          <a:xfrm>
            <a:off x="2209800" y="1101328"/>
            <a:ext cx="2209799" cy="384571"/>
          </a:xfrm>
          <a:prstGeom prst="rect">
            <a:avLst/>
          </a:prstGeom>
          <a:noFill/>
          <a:ln>
            <a:noFill/>
          </a:ln>
        </p:spPr>
      </p:pic>
      <p:pic>
        <p:nvPicPr>
          <p:cNvPr id="111" name="Shape 111" descr="DOW"/>
          <p:cNvPicPr preferRelativeResize="0"/>
          <p:nvPr/>
        </p:nvPicPr>
        <p:blipFill rotWithShape="1">
          <a:blip r:embed="rId13">
            <a:alphaModFix/>
          </a:blip>
          <a:srcRect/>
          <a:stretch/>
        </p:blipFill>
        <p:spPr>
          <a:xfrm>
            <a:off x="2590800" y="3336134"/>
            <a:ext cx="1676400" cy="415500"/>
          </a:xfrm>
          <a:prstGeom prst="rect">
            <a:avLst/>
          </a:prstGeom>
          <a:noFill/>
          <a:ln>
            <a:noFill/>
          </a:ln>
        </p:spPr>
      </p:pic>
      <p:pic>
        <p:nvPicPr>
          <p:cNvPr id="112" name="Shape 112" descr="Google"/>
          <p:cNvPicPr preferRelativeResize="0"/>
          <p:nvPr/>
        </p:nvPicPr>
        <p:blipFill rotWithShape="1">
          <a:blip r:embed="rId14">
            <a:alphaModFix/>
          </a:blip>
          <a:srcRect/>
          <a:stretch/>
        </p:blipFill>
        <p:spPr>
          <a:xfrm>
            <a:off x="4724400" y="2007393"/>
            <a:ext cx="1524000" cy="392906"/>
          </a:xfrm>
          <a:prstGeom prst="rect">
            <a:avLst/>
          </a:prstGeom>
          <a:noFill/>
          <a:ln>
            <a:noFill/>
          </a:ln>
        </p:spPr>
      </p:pic>
      <p:pic>
        <p:nvPicPr>
          <p:cNvPr id="113" name="Shape 113"/>
          <p:cNvPicPr preferRelativeResize="0"/>
          <p:nvPr/>
        </p:nvPicPr>
        <p:blipFill rotWithShape="1">
          <a:blip r:embed="rId15">
            <a:alphaModFix/>
          </a:blip>
          <a:srcRect/>
          <a:stretch/>
        </p:blipFill>
        <p:spPr>
          <a:xfrm>
            <a:off x="533400" y="2686050"/>
            <a:ext cx="1066799" cy="513159"/>
          </a:xfrm>
          <a:prstGeom prst="rect">
            <a:avLst/>
          </a:prstGeom>
          <a:noFill/>
          <a:ln>
            <a:noFill/>
          </a:ln>
        </p:spPr>
      </p:pic>
      <p:pic>
        <p:nvPicPr>
          <p:cNvPr id="114" name="Shape 114"/>
          <p:cNvPicPr preferRelativeResize="0"/>
          <p:nvPr/>
        </p:nvPicPr>
        <p:blipFill rotWithShape="1">
          <a:blip r:embed="rId16">
            <a:alphaModFix/>
          </a:blip>
          <a:srcRect/>
          <a:stretch/>
        </p:blipFill>
        <p:spPr>
          <a:xfrm>
            <a:off x="2743200" y="2514600"/>
            <a:ext cx="1371599" cy="771525"/>
          </a:xfrm>
          <a:prstGeom prst="rect">
            <a:avLst/>
          </a:prstGeom>
          <a:noFill/>
          <a:ln>
            <a:noFill/>
          </a:ln>
        </p:spPr>
      </p:pic>
      <p:pic>
        <p:nvPicPr>
          <p:cNvPr id="115" name="Shape 115"/>
          <p:cNvPicPr preferRelativeResize="0"/>
          <p:nvPr/>
        </p:nvPicPr>
        <p:blipFill rotWithShape="1">
          <a:blip r:embed="rId17">
            <a:alphaModFix/>
          </a:blip>
          <a:srcRect/>
          <a:stretch/>
        </p:blipFill>
        <p:spPr>
          <a:xfrm>
            <a:off x="2590800" y="2000250"/>
            <a:ext cx="1524000" cy="364331"/>
          </a:xfrm>
          <a:prstGeom prst="rect">
            <a:avLst/>
          </a:prstGeom>
          <a:noFill/>
          <a:ln>
            <a:noFill/>
          </a:ln>
        </p:spPr>
      </p:pic>
      <p:pic>
        <p:nvPicPr>
          <p:cNvPr id="116" name="Shape 116"/>
          <p:cNvPicPr preferRelativeResize="0"/>
          <p:nvPr/>
        </p:nvPicPr>
        <p:blipFill rotWithShape="1">
          <a:blip r:embed="rId18">
            <a:alphaModFix/>
          </a:blip>
          <a:srcRect/>
          <a:stretch/>
        </p:blipFill>
        <p:spPr>
          <a:xfrm>
            <a:off x="8001000" y="4457700"/>
            <a:ext cx="514349" cy="514349"/>
          </a:xfrm>
          <a:prstGeom prst="rect">
            <a:avLst/>
          </a:prstGeom>
          <a:noFill/>
          <a:ln>
            <a:noFill/>
          </a:ln>
        </p:spPr>
      </p:pic>
      <p:pic>
        <p:nvPicPr>
          <p:cNvPr id="117" name="Shape 117"/>
          <p:cNvPicPr preferRelativeResize="0"/>
          <p:nvPr/>
        </p:nvPicPr>
        <p:blipFill rotWithShape="1">
          <a:blip r:embed="rId19">
            <a:alphaModFix/>
          </a:blip>
          <a:srcRect/>
          <a:stretch/>
        </p:blipFill>
        <p:spPr>
          <a:xfrm>
            <a:off x="7162800" y="2000250"/>
            <a:ext cx="1725612" cy="342900"/>
          </a:xfrm>
          <a:prstGeom prst="rect">
            <a:avLst/>
          </a:prstGeom>
          <a:noFill/>
          <a:ln>
            <a:noFill/>
          </a:ln>
        </p:spPr>
      </p:pic>
      <p:pic>
        <p:nvPicPr>
          <p:cNvPr id="118" name="Shape 118"/>
          <p:cNvPicPr preferRelativeResize="0"/>
          <p:nvPr/>
        </p:nvPicPr>
        <p:blipFill rotWithShape="1">
          <a:blip r:embed="rId20">
            <a:alphaModFix/>
          </a:blip>
          <a:srcRect/>
          <a:stretch/>
        </p:blipFill>
        <p:spPr>
          <a:xfrm>
            <a:off x="5943600" y="2571750"/>
            <a:ext cx="1193800" cy="564356"/>
          </a:xfrm>
          <a:prstGeom prst="rect">
            <a:avLst/>
          </a:prstGeom>
          <a:noFill/>
          <a:ln>
            <a:noFill/>
          </a:ln>
        </p:spPr>
      </p:pic>
      <p:pic>
        <p:nvPicPr>
          <p:cNvPr id="119" name="Shape 119"/>
          <p:cNvPicPr preferRelativeResize="0"/>
          <p:nvPr/>
        </p:nvPicPr>
        <p:blipFill rotWithShape="1">
          <a:blip r:embed="rId21">
            <a:alphaModFix/>
          </a:blip>
          <a:srcRect/>
          <a:stretch/>
        </p:blipFill>
        <p:spPr>
          <a:xfrm>
            <a:off x="7391400" y="1028700"/>
            <a:ext cx="1219199" cy="685800"/>
          </a:xfrm>
          <a:prstGeom prst="rect">
            <a:avLst/>
          </a:prstGeom>
          <a:noFill/>
          <a:ln>
            <a:noFill/>
          </a:ln>
        </p:spPr>
      </p:pic>
      <p:pic>
        <p:nvPicPr>
          <p:cNvPr id="120" name="Shape 120"/>
          <p:cNvPicPr preferRelativeResize="0"/>
          <p:nvPr/>
        </p:nvPicPr>
        <p:blipFill rotWithShape="1">
          <a:blip r:embed="rId22">
            <a:alphaModFix/>
          </a:blip>
          <a:srcRect/>
          <a:stretch/>
        </p:blipFill>
        <p:spPr>
          <a:xfrm>
            <a:off x="588962" y="1038225"/>
            <a:ext cx="1163637" cy="561974"/>
          </a:xfrm>
          <a:prstGeom prst="rect">
            <a:avLst/>
          </a:prstGeom>
          <a:noFill/>
          <a:ln>
            <a:noFill/>
          </a:ln>
        </p:spPr>
      </p:pic>
      <p:pic>
        <p:nvPicPr>
          <p:cNvPr id="121" name="Shape 121"/>
          <p:cNvPicPr preferRelativeResize="0"/>
          <p:nvPr/>
        </p:nvPicPr>
        <p:blipFill rotWithShape="1">
          <a:blip r:embed="rId23">
            <a:alphaModFix/>
          </a:blip>
          <a:srcRect/>
          <a:stretch/>
        </p:blipFill>
        <p:spPr>
          <a:xfrm>
            <a:off x="4572000" y="4686300"/>
            <a:ext cx="1371599" cy="171450"/>
          </a:xfrm>
          <a:prstGeom prst="rect">
            <a:avLst/>
          </a:prstGeom>
          <a:noFill/>
          <a:ln>
            <a:noFill/>
          </a:ln>
        </p:spPr>
      </p:pic>
      <p:pic>
        <p:nvPicPr>
          <p:cNvPr id="122" name="Shape 122"/>
          <p:cNvPicPr preferRelativeResize="0"/>
          <p:nvPr/>
        </p:nvPicPr>
        <p:blipFill rotWithShape="1">
          <a:blip r:embed="rId24">
            <a:alphaModFix/>
          </a:blip>
          <a:srcRect/>
          <a:stretch/>
        </p:blipFill>
        <p:spPr>
          <a:xfrm>
            <a:off x="533400" y="3394472"/>
            <a:ext cx="1219199" cy="298846"/>
          </a:xfrm>
          <a:prstGeom prst="rect">
            <a:avLst/>
          </a:prstGeom>
          <a:noFill/>
          <a:ln>
            <a:noFill/>
          </a:ln>
        </p:spPr>
      </p:pic>
      <p:pic>
        <p:nvPicPr>
          <p:cNvPr id="123" name="Shape 123"/>
          <p:cNvPicPr preferRelativeResize="0"/>
          <p:nvPr/>
        </p:nvPicPr>
        <p:blipFill rotWithShape="1">
          <a:blip r:embed="rId25">
            <a:alphaModFix/>
          </a:blip>
          <a:srcRect/>
          <a:stretch/>
        </p:blipFill>
        <p:spPr>
          <a:xfrm>
            <a:off x="7315200" y="3371850"/>
            <a:ext cx="1512888" cy="273843"/>
          </a:xfrm>
          <a:prstGeom prst="rect">
            <a:avLst/>
          </a:prstGeom>
          <a:noFill/>
          <a:ln>
            <a:noFill/>
          </a:ln>
        </p:spPr>
      </p:pic>
      <p:pic>
        <p:nvPicPr>
          <p:cNvPr id="124" name="Shape 124"/>
          <p:cNvPicPr preferRelativeResize="0"/>
          <p:nvPr/>
        </p:nvPicPr>
        <p:blipFill rotWithShape="1">
          <a:blip r:embed="rId26">
            <a:alphaModFix/>
          </a:blip>
          <a:srcRect/>
          <a:stretch/>
        </p:blipFill>
        <p:spPr>
          <a:xfrm>
            <a:off x="3352800" y="4572000"/>
            <a:ext cx="457199" cy="457199"/>
          </a:xfrm>
          <a:prstGeom prst="rect">
            <a:avLst/>
          </a:prstGeom>
          <a:noFill/>
          <a:ln>
            <a:noFill/>
          </a:ln>
        </p:spPr>
      </p:pic>
      <p:pic>
        <p:nvPicPr>
          <p:cNvPr id="125" name="Shape 125"/>
          <p:cNvPicPr preferRelativeResize="0"/>
          <p:nvPr/>
        </p:nvPicPr>
        <p:blipFill rotWithShape="1">
          <a:blip r:embed="rId27">
            <a:alphaModFix/>
          </a:blip>
          <a:srcRect/>
          <a:stretch/>
        </p:blipFill>
        <p:spPr>
          <a:xfrm>
            <a:off x="7924800" y="3829050"/>
            <a:ext cx="914400" cy="445293"/>
          </a:xfrm>
          <a:prstGeom prst="rect">
            <a:avLst/>
          </a:prstGeom>
          <a:noFill/>
          <a:ln>
            <a:noFill/>
          </a:ln>
        </p:spPr>
      </p:pic>
      <p:pic>
        <p:nvPicPr>
          <p:cNvPr id="126" name="Shape 126"/>
          <p:cNvPicPr preferRelativeResize="0"/>
          <p:nvPr/>
        </p:nvPicPr>
        <p:blipFill rotWithShape="1">
          <a:blip r:embed="rId28">
            <a:alphaModFix/>
          </a:blip>
          <a:srcRect/>
          <a:stretch/>
        </p:blipFill>
        <p:spPr>
          <a:xfrm>
            <a:off x="4724400" y="3886200"/>
            <a:ext cx="944562" cy="504824"/>
          </a:xfrm>
          <a:prstGeom prst="rect">
            <a:avLst/>
          </a:prstGeom>
          <a:noFill/>
          <a:ln>
            <a:noFill/>
          </a:ln>
        </p:spPr>
      </p:pic>
      <p:pic>
        <p:nvPicPr>
          <p:cNvPr id="127" name="Shape 127"/>
          <p:cNvPicPr preferRelativeResize="0"/>
          <p:nvPr/>
        </p:nvPicPr>
        <p:blipFill rotWithShape="1">
          <a:blip r:embed="rId29">
            <a:alphaModFix/>
          </a:blip>
          <a:srcRect/>
          <a:stretch/>
        </p:blipFill>
        <p:spPr>
          <a:xfrm>
            <a:off x="6324600" y="3790950"/>
            <a:ext cx="1131888" cy="781050"/>
          </a:xfrm>
          <a:prstGeom prst="rect">
            <a:avLst/>
          </a:prstGeom>
          <a:noFill/>
          <a:ln>
            <a:noFill/>
          </a:ln>
        </p:spPr>
      </p:pic>
      <p:pic>
        <p:nvPicPr>
          <p:cNvPr id="128" name="Shape 128"/>
          <p:cNvPicPr preferRelativeResize="0"/>
          <p:nvPr/>
        </p:nvPicPr>
        <p:blipFill rotWithShape="1">
          <a:blip r:embed="rId30">
            <a:alphaModFix/>
          </a:blip>
          <a:srcRect/>
          <a:stretch/>
        </p:blipFill>
        <p:spPr>
          <a:xfrm>
            <a:off x="4876800" y="3412331"/>
            <a:ext cx="1752600" cy="245268"/>
          </a:xfrm>
          <a:prstGeom prst="rect">
            <a:avLst/>
          </a:prstGeom>
          <a:noFill/>
          <a:ln>
            <a:noFill/>
          </a:ln>
        </p:spPr>
      </p:pic>
      <p:pic>
        <p:nvPicPr>
          <p:cNvPr id="129" name="Shape 129"/>
          <p:cNvPicPr preferRelativeResize="0"/>
          <p:nvPr/>
        </p:nvPicPr>
        <p:blipFill rotWithShape="1">
          <a:blip r:embed="rId31">
            <a:alphaModFix/>
          </a:blip>
          <a:srcRect/>
          <a:stretch/>
        </p:blipFill>
        <p:spPr>
          <a:xfrm>
            <a:off x="304800" y="4686300"/>
            <a:ext cx="1600199" cy="185737"/>
          </a:xfrm>
          <a:prstGeom prst="rect">
            <a:avLst/>
          </a:prstGeom>
          <a:noFill/>
          <a:ln>
            <a:noFill/>
          </a:ln>
        </p:spPr>
      </p:pic>
      <p:pic>
        <p:nvPicPr>
          <p:cNvPr id="130" name="Shape 130"/>
          <p:cNvPicPr preferRelativeResize="0"/>
          <p:nvPr/>
        </p:nvPicPr>
        <p:blipFill rotWithShape="1">
          <a:blip r:embed="rId32">
            <a:alphaModFix/>
          </a:blip>
          <a:srcRect/>
          <a:stretch/>
        </p:blipFill>
        <p:spPr>
          <a:xfrm>
            <a:off x="4953000" y="1200150"/>
            <a:ext cx="2133599" cy="385762"/>
          </a:xfrm>
          <a:prstGeom prst="rect">
            <a:avLst/>
          </a:prstGeom>
          <a:noFill/>
          <a:ln>
            <a:noFill/>
          </a:ln>
        </p:spPr>
      </p:pic>
      <p:sp>
        <p:nvSpPr>
          <p:cNvPr id="131" name="Shape 131"/>
          <p:cNvSpPr txBox="1">
            <a:spLocks noGrp="1"/>
          </p:cNvSpPr>
          <p:nvPr>
            <p:ph type="title" idx="4294967295"/>
          </p:nvPr>
        </p:nvSpPr>
        <p:spPr>
          <a:xfrm>
            <a:off x="311700" y="319225"/>
            <a:ext cx="8520600" cy="572700"/>
          </a:xfrm>
          <a:prstGeom prst="rect">
            <a:avLst/>
          </a:prstGeom>
        </p:spPr>
        <p:txBody>
          <a:bodyPr lIns="91425" tIns="91425" rIns="91425" bIns="91425" anchor="t" anchorCtr="0">
            <a:noAutofit/>
          </a:bodyPr>
          <a:lstStyle/>
          <a:p>
            <a:pPr lvl="0" rtl="0">
              <a:spcBef>
                <a:spcPts val="0"/>
              </a:spcBef>
              <a:buNone/>
            </a:pPr>
            <a:r>
              <a:rPr lang="en"/>
              <a:t>Private Sector Using Human Centered Design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9C0DD"/>
        </a:solidFill>
        <a:effectLst/>
      </p:bgPr>
    </p:bg>
    <p:spTree>
      <p:nvGrpSpPr>
        <p:cNvPr id="1" name="Shape 135"/>
        <p:cNvGrpSpPr/>
        <p:nvPr/>
      </p:nvGrpSpPr>
      <p:grpSpPr>
        <a:xfrm>
          <a:off x="0" y="0"/>
          <a:ext cx="0" cy="0"/>
          <a:chOff x="0" y="0"/>
          <a:chExt cx="0" cy="0"/>
        </a:xfrm>
      </p:grpSpPr>
      <p:pic>
        <p:nvPicPr>
          <p:cNvPr id="136" name="Shape 136"/>
          <p:cNvPicPr preferRelativeResize="0"/>
          <p:nvPr/>
        </p:nvPicPr>
        <p:blipFill>
          <a:blip r:embed="rId3">
            <a:alphaModFix/>
          </a:blip>
          <a:stretch>
            <a:fillRect/>
          </a:stretch>
        </p:blipFill>
        <p:spPr>
          <a:xfrm>
            <a:off x="-57150" y="0"/>
            <a:ext cx="9258301"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C232"/>
        </a:solidFill>
        <a:effectLst/>
      </p:bgPr>
    </p:bg>
    <p:spTree>
      <p:nvGrpSpPr>
        <p:cNvPr id="1" name="Shape 140"/>
        <p:cNvGrpSpPr/>
        <p:nvPr/>
      </p:nvGrpSpPr>
      <p:grpSpPr>
        <a:xfrm>
          <a:off x="0" y="0"/>
          <a:ext cx="0" cy="0"/>
          <a:chOff x="0" y="0"/>
          <a:chExt cx="0" cy="0"/>
        </a:xfrm>
      </p:grpSpPr>
      <p:sp>
        <p:nvSpPr>
          <p:cNvPr id="141" name="Shape 141"/>
          <p:cNvSpPr txBox="1">
            <a:spLocks noGrp="1"/>
          </p:cNvSpPr>
          <p:nvPr>
            <p:ph type="ctrTitle"/>
          </p:nvPr>
        </p:nvSpPr>
        <p:spPr>
          <a:xfrm>
            <a:off x="2040150" y="885674"/>
            <a:ext cx="5277600" cy="447600"/>
          </a:xfrm>
          <a:prstGeom prst="rect">
            <a:avLst/>
          </a:prstGeom>
        </p:spPr>
        <p:txBody>
          <a:bodyPr lIns="91425" tIns="91425" rIns="91425" bIns="91425" anchor="b" anchorCtr="0">
            <a:noAutofit/>
          </a:bodyPr>
          <a:lstStyle/>
          <a:p>
            <a:pPr lvl="0" rtl="0">
              <a:spcBef>
                <a:spcPts val="0"/>
              </a:spcBef>
              <a:buNone/>
            </a:pPr>
            <a:r>
              <a:rPr lang="en" b="1">
                <a:solidFill>
                  <a:srgbClr val="FFFFFF"/>
                </a:solidFill>
                <a:latin typeface="Oswald"/>
                <a:ea typeface="Oswald"/>
                <a:cs typeface="Oswald"/>
                <a:sym typeface="Oswald"/>
              </a:rPr>
              <a:t>WE CALL IT</a:t>
            </a:r>
          </a:p>
        </p:txBody>
      </p:sp>
      <p:sp>
        <p:nvSpPr>
          <p:cNvPr id="142" name="Shape 142"/>
          <p:cNvSpPr txBox="1">
            <a:spLocks noGrp="1"/>
          </p:cNvSpPr>
          <p:nvPr>
            <p:ph type="subTitle" idx="1"/>
          </p:nvPr>
        </p:nvSpPr>
        <p:spPr>
          <a:xfrm>
            <a:off x="757100" y="1463396"/>
            <a:ext cx="7772400" cy="2216700"/>
          </a:xfrm>
          <a:prstGeom prst="rect">
            <a:avLst/>
          </a:prstGeom>
        </p:spPr>
        <p:txBody>
          <a:bodyPr lIns="91425" tIns="91425" rIns="91425" bIns="91425" anchor="t" anchorCtr="0">
            <a:noAutofit/>
          </a:bodyPr>
          <a:lstStyle/>
          <a:p>
            <a:pPr lvl="0">
              <a:spcBef>
                <a:spcPts val="0"/>
              </a:spcBef>
              <a:buNone/>
            </a:pPr>
            <a:r>
              <a:rPr lang="en" sz="7200" dirty="0" smtClean="0">
                <a:solidFill>
                  <a:srgbClr val="666666"/>
                </a:solidFill>
                <a:latin typeface="Oswald"/>
                <a:ea typeface="Oswald"/>
                <a:cs typeface="Oswald"/>
                <a:sym typeface="Oswald"/>
              </a:rPr>
              <a:t>Citizen-Centered </a:t>
            </a:r>
            <a:endParaRPr lang="en" sz="7200" dirty="0">
              <a:solidFill>
                <a:srgbClr val="666666"/>
              </a:solidFill>
              <a:latin typeface="Oswald"/>
              <a:ea typeface="Oswald"/>
              <a:cs typeface="Oswald"/>
              <a:sym typeface="Oswald"/>
            </a:endParaRPr>
          </a:p>
          <a:p>
            <a:pPr lvl="0" rtl="0">
              <a:spcBef>
                <a:spcPts val="0"/>
              </a:spcBef>
              <a:buNone/>
            </a:pPr>
            <a:r>
              <a:rPr lang="en" sz="7200" dirty="0">
                <a:solidFill>
                  <a:srgbClr val="666666"/>
                </a:solidFill>
                <a:latin typeface="Oswald"/>
                <a:ea typeface="Oswald"/>
                <a:cs typeface="Oswald"/>
                <a:sym typeface="Oswald"/>
              </a:rPr>
              <a:t>Gainesville</a:t>
            </a:r>
          </a:p>
        </p:txBody>
      </p:sp>
      <p:grpSp>
        <p:nvGrpSpPr>
          <p:cNvPr id="143" name="Shape 143"/>
          <p:cNvGrpSpPr/>
          <p:nvPr/>
        </p:nvGrpSpPr>
        <p:grpSpPr>
          <a:xfrm>
            <a:off x="4426680" y="2610340"/>
            <a:ext cx="290628" cy="546679"/>
            <a:chOff x="3386850" y="2264625"/>
            <a:chExt cx="203950" cy="509250"/>
          </a:xfrm>
        </p:grpSpPr>
        <p:sp>
          <p:nvSpPr>
            <p:cNvPr id="144" name="Shape 144"/>
            <p:cNvSpPr/>
            <p:nvPr/>
          </p:nvSpPr>
          <p:spPr>
            <a:xfrm>
              <a:off x="3386850" y="2370850"/>
              <a:ext cx="203950" cy="403025"/>
            </a:xfrm>
            <a:custGeom>
              <a:avLst/>
              <a:gdLst/>
              <a:ahLst/>
              <a:cxnLst/>
              <a:rect l="0" t="0" r="0" b="0"/>
              <a:pathLst>
                <a:path w="8158" h="16121" extrusionOk="0">
                  <a:moveTo>
                    <a:pt x="3249" y="1"/>
                  </a:moveTo>
                  <a:lnTo>
                    <a:pt x="3004" y="50"/>
                  </a:lnTo>
                  <a:lnTo>
                    <a:pt x="2785" y="99"/>
                  </a:lnTo>
                  <a:lnTo>
                    <a:pt x="2565" y="172"/>
                  </a:lnTo>
                  <a:lnTo>
                    <a:pt x="2369" y="269"/>
                  </a:lnTo>
                  <a:lnTo>
                    <a:pt x="2174" y="367"/>
                  </a:lnTo>
                  <a:lnTo>
                    <a:pt x="1979" y="465"/>
                  </a:lnTo>
                  <a:lnTo>
                    <a:pt x="1808" y="587"/>
                  </a:lnTo>
                  <a:lnTo>
                    <a:pt x="1637" y="734"/>
                  </a:lnTo>
                  <a:lnTo>
                    <a:pt x="1490" y="880"/>
                  </a:lnTo>
                  <a:lnTo>
                    <a:pt x="1344" y="1027"/>
                  </a:lnTo>
                  <a:lnTo>
                    <a:pt x="1075" y="1369"/>
                  </a:lnTo>
                  <a:lnTo>
                    <a:pt x="855" y="1784"/>
                  </a:lnTo>
                  <a:lnTo>
                    <a:pt x="660" y="2199"/>
                  </a:lnTo>
                  <a:lnTo>
                    <a:pt x="489" y="2687"/>
                  </a:lnTo>
                  <a:lnTo>
                    <a:pt x="342" y="3176"/>
                  </a:lnTo>
                  <a:lnTo>
                    <a:pt x="245" y="3738"/>
                  </a:lnTo>
                  <a:lnTo>
                    <a:pt x="147" y="4299"/>
                  </a:lnTo>
                  <a:lnTo>
                    <a:pt x="74" y="4910"/>
                  </a:lnTo>
                  <a:lnTo>
                    <a:pt x="49" y="5545"/>
                  </a:lnTo>
                  <a:lnTo>
                    <a:pt x="25" y="6204"/>
                  </a:lnTo>
                  <a:lnTo>
                    <a:pt x="0" y="6888"/>
                  </a:lnTo>
                  <a:lnTo>
                    <a:pt x="25" y="7035"/>
                  </a:lnTo>
                  <a:lnTo>
                    <a:pt x="49" y="7181"/>
                  </a:lnTo>
                  <a:lnTo>
                    <a:pt x="98" y="7328"/>
                  </a:lnTo>
                  <a:lnTo>
                    <a:pt x="171" y="7425"/>
                  </a:lnTo>
                  <a:lnTo>
                    <a:pt x="269" y="7523"/>
                  </a:lnTo>
                  <a:lnTo>
                    <a:pt x="391" y="7596"/>
                  </a:lnTo>
                  <a:lnTo>
                    <a:pt x="513" y="7645"/>
                  </a:lnTo>
                  <a:lnTo>
                    <a:pt x="660" y="7670"/>
                  </a:lnTo>
                  <a:lnTo>
                    <a:pt x="806" y="7645"/>
                  </a:lnTo>
                  <a:lnTo>
                    <a:pt x="928" y="7596"/>
                  </a:lnTo>
                  <a:lnTo>
                    <a:pt x="1051" y="7523"/>
                  </a:lnTo>
                  <a:lnTo>
                    <a:pt x="1148" y="7425"/>
                  </a:lnTo>
                  <a:lnTo>
                    <a:pt x="1222" y="7328"/>
                  </a:lnTo>
                  <a:lnTo>
                    <a:pt x="1270" y="7181"/>
                  </a:lnTo>
                  <a:lnTo>
                    <a:pt x="1295" y="7035"/>
                  </a:lnTo>
                  <a:lnTo>
                    <a:pt x="1319" y="6888"/>
                  </a:lnTo>
                  <a:lnTo>
                    <a:pt x="1344" y="6278"/>
                  </a:lnTo>
                  <a:lnTo>
                    <a:pt x="1417" y="5569"/>
                  </a:lnTo>
                  <a:lnTo>
                    <a:pt x="1515" y="4861"/>
                  </a:lnTo>
                  <a:lnTo>
                    <a:pt x="1637" y="4153"/>
                  </a:lnTo>
                  <a:lnTo>
                    <a:pt x="1759" y="3542"/>
                  </a:lnTo>
                  <a:lnTo>
                    <a:pt x="1881" y="3029"/>
                  </a:lnTo>
                  <a:lnTo>
                    <a:pt x="2003" y="2687"/>
                  </a:lnTo>
                  <a:lnTo>
                    <a:pt x="2052" y="2614"/>
                  </a:lnTo>
                  <a:lnTo>
                    <a:pt x="2101" y="2590"/>
                  </a:lnTo>
                  <a:lnTo>
                    <a:pt x="2101" y="2639"/>
                  </a:lnTo>
                  <a:lnTo>
                    <a:pt x="2125" y="2736"/>
                  </a:lnTo>
                  <a:lnTo>
                    <a:pt x="2125" y="3151"/>
                  </a:lnTo>
                  <a:lnTo>
                    <a:pt x="2076" y="4568"/>
                  </a:lnTo>
                  <a:lnTo>
                    <a:pt x="1954" y="6595"/>
                  </a:lnTo>
                  <a:lnTo>
                    <a:pt x="1832" y="8866"/>
                  </a:lnTo>
                  <a:lnTo>
                    <a:pt x="1539" y="13165"/>
                  </a:lnTo>
                  <a:lnTo>
                    <a:pt x="1392" y="15119"/>
                  </a:lnTo>
                  <a:lnTo>
                    <a:pt x="1392" y="15290"/>
                  </a:lnTo>
                  <a:lnTo>
                    <a:pt x="1417" y="15461"/>
                  </a:lnTo>
                  <a:lnTo>
                    <a:pt x="1466" y="15607"/>
                  </a:lnTo>
                  <a:lnTo>
                    <a:pt x="1563" y="15754"/>
                  </a:lnTo>
                  <a:lnTo>
                    <a:pt x="1661" y="15900"/>
                  </a:lnTo>
                  <a:lnTo>
                    <a:pt x="1783" y="15998"/>
                  </a:lnTo>
                  <a:lnTo>
                    <a:pt x="1930" y="16071"/>
                  </a:lnTo>
                  <a:lnTo>
                    <a:pt x="2101" y="16120"/>
                  </a:lnTo>
                  <a:lnTo>
                    <a:pt x="2394" y="16120"/>
                  </a:lnTo>
                  <a:lnTo>
                    <a:pt x="2516" y="16071"/>
                  </a:lnTo>
                  <a:lnTo>
                    <a:pt x="2662" y="15998"/>
                  </a:lnTo>
                  <a:lnTo>
                    <a:pt x="2785" y="15925"/>
                  </a:lnTo>
                  <a:lnTo>
                    <a:pt x="2882" y="15803"/>
                  </a:lnTo>
                  <a:lnTo>
                    <a:pt x="2956" y="15680"/>
                  </a:lnTo>
                  <a:lnTo>
                    <a:pt x="3029" y="15534"/>
                  </a:lnTo>
                  <a:lnTo>
                    <a:pt x="3053" y="15387"/>
                  </a:lnTo>
                  <a:lnTo>
                    <a:pt x="3713" y="8549"/>
                  </a:lnTo>
                  <a:lnTo>
                    <a:pt x="3737" y="8476"/>
                  </a:lnTo>
                  <a:lnTo>
                    <a:pt x="3786" y="8354"/>
                  </a:lnTo>
                  <a:lnTo>
                    <a:pt x="3835" y="8305"/>
                  </a:lnTo>
                  <a:lnTo>
                    <a:pt x="3884" y="8231"/>
                  </a:lnTo>
                  <a:lnTo>
                    <a:pt x="3981" y="8207"/>
                  </a:lnTo>
                  <a:lnTo>
                    <a:pt x="4079" y="8183"/>
                  </a:lnTo>
                  <a:lnTo>
                    <a:pt x="4177" y="8207"/>
                  </a:lnTo>
                  <a:lnTo>
                    <a:pt x="4274" y="8231"/>
                  </a:lnTo>
                  <a:lnTo>
                    <a:pt x="4323" y="8305"/>
                  </a:lnTo>
                  <a:lnTo>
                    <a:pt x="4372" y="8354"/>
                  </a:lnTo>
                  <a:lnTo>
                    <a:pt x="4421" y="8476"/>
                  </a:lnTo>
                  <a:lnTo>
                    <a:pt x="4445" y="8549"/>
                  </a:lnTo>
                  <a:lnTo>
                    <a:pt x="5105" y="15387"/>
                  </a:lnTo>
                  <a:lnTo>
                    <a:pt x="5129" y="15534"/>
                  </a:lnTo>
                  <a:lnTo>
                    <a:pt x="5202" y="15680"/>
                  </a:lnTo>
                  <a:lnTo>
                    <a:pt x="5276" y="15803"/>
                  </a:lnTo>
                  <a:lnTo>
                    <a:pt x="5373" y="15925"/>
                  </a:lnTo>
                  <a:lnTo>
                    <a:pt x="5496" y="15998"/>
                  </a:lnTo>
                  <a:lnTo>
                    <a:pt x="5642" y="16071"/>
                  </a:lnTo>
                  <a:lnTo>
                    <a:pt x="5764" y="16120"/>
                  </a:lnTo>
                  <a:lnTo>
                    <a:pt x="6057" y="16120"/>
                  </a:lnTo>
                  <a:lnTo>
                    <a:pt x="6228" y="16071"/>
                  </a:lnTo>
                  <a:lnTo>
                    <a:pt x="6375" y="15998"/>
                  </a:lnTo>
                  <a:lnTo>
                    <a:pt x="6497" y="15900"/>
                  </a:lnTo>
                  <a:lnTo>
                    <a:pt x="6595" y="15754"/>
                  </a:lnTo>
                  <a:lnTo>
                    <a:pt x="6692" y="15607"/>
                  </a:lnTo>
                  <a:lnTo>
                    <a:pt x="6741" y="15461"/>
                  </a:lnTo>
                  <a:lnTo>
                    <a:pt x="6766" y="15290"/>
                  </a:lnTo>
                  <a:lnTo>
                    <a:pt x="6766" y="15119"/>
                  </a:lnTo>
                  <a:lnTo>
                    <a:pt x="6619" y="13165"/>
                  </a:lnTo>
                  <a:lnTo>
                    <a:pt x="6350" y="8915"/>
                  </a:lnTo>
                  <a:lnTo>
                    <a:pt x="6204" y="6619"/>
                  </a:lnTo>
                  <a:lnTo>
                    <a:pt x="6106" y="4617"/>
                  </a:lnTo>
                  <a:lnTo>
                    <a:pt x="6057" y="3176"/>
                  </a:lnTo>
                  <a:lnTo>
                    <a:pt x="6057" y="2761"/>
                  </a:lnTo>
                  <a:lnTo>
                    <a:pt x="6057" y="2590"/>
                  </a:lnTo>
                  <a:lnTo>
                    <a:pt x="6106" y="2590"/>
                  </a:lnTo>
                  <a:lnTo>
                    <a:pt x="6155" y="2687"/>
                  </a:lnTo>
                  <a:lnTo>
                    <a:pt x="6253" y="3005"/>
                  </a:lnTo>
                  <a:lnTo>
                    <a:pt x="6399" y="3493"/>
                  </a:lnTo>
                  <a:lnTo>
                    <a:pt x="6521" y="4128"/>
                  </a:lnTo>
                  <a:lnTo>
                    <a:pt x="6643" y="4837"/>
                  </a:lnTo>
                  <a:lnTo>
                    <a:pt x="6741" y="5569"/>
                  </a:lnTo>
                  <a:lnTo>
                    <a:pt x="6814" y="6278"/>
                  </a:lnTo>
                  <a:lnTo>
                    <a:pt x="6839" y="6888"/>
                  </a:lnTo>
                  <a:lnTo>
                    <a:pt x="6863" y="7035"/>
                  </a:lnTo>
                  <a:lnTo>
                    <a:pt x="6888" y="7181"/>
                  </a:lnTo>
                  <a:lnTo>
                    <a:pt x="6936" y="7328"/>
                  </a:lnTo>
                  <a:lnTo>
                    <a:pt x="7010" y="7425"/>
                  </a:lnTo>
                  <a:lnTo>
                    <a:pt x="7107" y="7523"/>
                  </a:lnTo>
                  <a:lnTo>
                    <a:pt x="7230" y="7596"/>
                  </a:lnTo>
                  <a:lnTo>
                    <a:pt x="7352" y="7645"/>
                  </a:lnTo>
                  <a:lnTo>
                    <a:pt x="7498" y="7670"/>
                  </a:lnTo>
                  <a:lnTo>
                    <a:pt x="7645" y="7645"/>
                  </a:lnTo>
                  <a:lnTo>
                    <a:pt x="7767" y="7596"/>
                  </a:lnTo>
                  <a:lnTo>
                    <a:pt x="7889" y="7523"/>
                  </a:lnTo>
                  <a:lnTo>
                    <a:pt x="7987" y="7425"/>
                  </a:lnTo>
                  <a:lnTo>
                    <a:pt x="8060" y="7328"/>
                  </a:lnTo>
                  <a:lnTo>
                    <a:pt x="8109" y="7181"/>
                  </a:lnTo>
                  <a:lnTo>
                    <a:pt x="8133" y="7035"/>
                  </a:lnTo>
                  <a:lnTo>
                    <a:pt x="8158" y="6888"/>
                  </a:lnTo>
                  <a:lnTo>
                    <a:pt x="8133" y="5520"/>
                  </a:lnTo>
                  <a:lnTo>
                    <a:pt x="8109" y="4885"/>
                  </a:lnTo>
                  <a:lnTo>
                    <a:pt x="8060" y="4299"/>
                  </a:lnTo>
                  <a:lnTo>
                    <a:pt x="7987" y="3713"/>
                  </a:lnTo>
                  <a:lnTo>
                    <a:pt x="7889" y="3176"/>
                  </a:lnTo>
                  <a:lnTo>
                    <a:pt x="7767" y="2663"/>
                  </a:lnTo>
                  <a:lnTo>
                    <a:pt x="7620" y="2174"/>
                  </a:lnTo>
                  <a:lnTo>
                    <a:pt x="7425" y="1759"/>
                  </a:lnTo>
                  <a:lnTo>
                    <a:pt x="7205" y="1369"/>
                  </a:lnTo>
                  <a:lnTo>
                    <a:pt x="7083" y="1173"/>
                  </a:lnTo>
                  <a:lnTo>
                    <a:pt x="6936" y="1002"/>
                  </a:lnTo>
                  <a:lnTo>
                    <a:pt x="6790" y="856"/>
                  </a:lnTo>
                  <a:lnTo>
                    <a:pt x="6643" y="709"/>
                  </a:lnTo>
                  <a:lnTo>
                    <a:pt x="6472" y="563"/>
                  </a:lnTo>
                  <a:lnTo>
                    <a:pt x="6277" y="440"/>
                  </a:lnTo>
                  <a:lnTo>
                    <a:pt x="6082" y="343"/>
                  </a:lnTo>
                  <a:lnTo>
                    <a:pt x="5886" y="245"/>
                  </a:lnTo>
                  <a:lnTo>
                    <a:pt x="5666" y="172"/>
                  </a:lnTo>
                  <a:lnTo>
                    <a:pt x="5422" y="99"/>
                  </a:lnTo>
                  <a:lnTo>
                    <a:pt x="5178" y="50"/>
                  </a:lnTo>
                  <a:lnTo>
                    <a:pt x="4909" y="1"/>
                  </a:lnTo>
                  <a:lnTo>
                    <a:pt x="4714" y="74"/>
                  </a:lnTo>
                  <a:lnTo>
                    <a:pt x="4519" y="147"/>
                  </a:lnTo>
                  <a:lnTo>
                    <a:pt x="4299" y="196"/>
                  </a:lnTo>
                  <a:lnTo>
                    <a:pt x="3859" y="196"/>
                  </a:lnTo>
                  <a:lnTo>
                    <a:pt x="3664" y="147"/>
                  </a:lnTo>
                  <a:lnTo>
                    <a:pt x="3444" y="99"/>
                  </a:lnTo>
                  <a:lnTo>
                    <a:pt x="3249" y="1"/>
                  </a:lnTo>
                  <a:close/>
                </a:path>
              </a:pathLst>
            </a:custGeom>
            <a:solidFill>
              <a:srgbClr val="666666"/>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solidFill>
                  <a:srgbClr val="666666"/>
                </a:solidFill>
              </a:endParaRPr>
            </a:p>
          </p:txBody>
        </p:sp>
        <p:sp>
          <p:nvSpPr>
            <p:cNvPr id="145" name="Shape 145"/>
            <p:cNvSpPr/>
            <p:nvPr/>
          </p:nvSpPr>
          <p:spPr>
            <a:xfrm>
              <a:off x="3446075" y="2264625"/>
              <a:ext cx="85500" cy="94050"/>
            </a:xfrm>
            <a:custGeom>
              <a:avLst/>
              <a:gdLst/>
              <a:ahLst/>
              <a:cxnLst/>
              <a:rect l="0" t="0" r="0" b="0"/>
              <a:pathLst>
                <a:path w="3420" h="3762" extrusionOk="0">
                  <a:moveTo>
                    <a:pt x="1539" y="0"/>
                  </a:moveTo>
                  <a:lnTo>
                    <a:pt x="1368" y="25"/>
                  </a:lnTo>
                  <a:lnTo>
                    <a:pt x="1197" y="49"/>
                  </a:lnTo>
                  <a:lnTo>
                    <a:pt x="1051" y="122"/>
                  </a:lnTo>
                  <a:lnTo>
                    <a:pt x="904" y="171"/>
                  </a:lnTo>
                  <a:lnTo>
                    <a:pt x="757" y="269"/>
                  </a:lnTo>
                  <a:lnTo>
                    <a:pt x="611" y="342"/>
                  </a:lnTo>
                  <a:lnTo>
                    <a:pt x="489" y="464"/>
                  </a:lnTo>
                  <a:lnTo>
                    <a:pt x="391" y="586"/>
                  </a:lnTo>
                  <a:lnTo>
                    <a:pt x="293" y="708"/>
                  </a:lnTo>
                  <a:lnTo>
                    <a:pt x="196" y="855"/>
                  </a:lnTo>
                  <a:lnTo>
                    <a:pt x="122" y="1002"/>
                  </a:lnTo>
                  <a:lnTo>
                    <a:pt x="74" y="1148"/>
                  </a:lnTo>
                  <a:lnTo>
                    <a:pt x="25" y="1319"/>
                  </a:lnTo>
                  <a:lnTo>
                    <a:pt x="0" y="1514"/>
                  </a:lnTo>
                  <a:lnTo>
                    <a:pt x="0" y="1710"/>
                  </a:lnTo>
                  <a:lnTo>
                    <a:pt x="0" y="1905"/>
                  </a:lnTo>
                  <a:lnTo>
                    <a:pt x="25" y="2101"/>
                  </a:lnTo>
                  <a:lnTo>
                    <a:pt x="74" y="2272"/>
                  </a:lnTo>
                  <a:lnTo>
                    <a:pt x="122" y="2467"/>
                  </a:lnTo>
                  <a:lnTo>
                    <a:pt x="196" y="2638"/>
                  </a:lnTo>
                  <a:lnTo>
                    <a:pt x="293" y="2809"/>
                  </a:lnTo>
                  <a:lnTo>
                    <a:pt x="391" y="2980"/>
                  </a:lnTo>
                  <a:lnTo>
                    <a:pt x="489" y="3126"/>
                  </a:lnTo>
                  <a:lnTo>
                    <a:pt x="611" y="3273"/>
                  </a:lnTo>
                  <a:lnTo>
                    <a:pt x="757" y="3395"/>
                  </a:lnTo>
                  <a:lnTo>
                    <a:pt x="904" y="3493"/>
                  </a:lnTo>
                  <a:lnTo>
                    <a:pt x="1051" y="3590"/>
                  </a:lnTo>
                  <a:lnTo>
                    <a:pt x="1197" y="3664"/>
                  </a:lnTo>
                  <a:lnTo>
                    <a:pt x="1368" y="3713"/>
                  </a:lnTo>
                  <a:lnTo>
                    <a:pt x="1539" y="3761"/>
                  </a:lnTo>
                  <a:lnTo>
                    <a:pt x="1881" y="3761"/>
                  </a:lnTo>
                  <a:lnTo>
                    <a:pt x="2052" y="3713"/>
                  </a:lnTo>
                  <a:lnTo>
                    <a:pt x="2223" y="3664"/>
                  </a:lnTo>
                  <a:lnTo>
                    <a:pt x="2369" y="3590"/>
                  </a:lnTo>
                  <a:lnTo>
                    <a:pt x="2516" y="3493"/>
                  </a:lnTo>
                  <a:lnTo>
                    <a:pt x="2662" y="3395"/>
                  </a:lnTo>
                  <a:lnTo>
                    <a:pt x="2809" y="3273"/>
                  </a:lnTo>
                  <a:lnTo>
                    <a:pt x="2931" y="3126"/>
                  </a:lnTo>
                  <a:lnTo>
                    <a:pt x="3029" y="2980"/>
                  </a:lnTo>
                  <a:lnTo>
                    <a:pt x="3127" y="2809"/>
                  </a:lnTo>
                  <a:lnTo>
                    <a:pt x="3224" y="2638"/>
                  </a:lnTo>
                  <a:lnTo>
                    <a:pt x="3297" y="2467"/>
                  </a:lnTo>
                  <a:lnTo>
                    <a:pt x="3346" y="2272"/>
                  </a:lnTo>
                  <a:lnTo>
                    <a:pt x="3395" y="2101"/>
                  </a:lnTo>
                  <a:lnTo>
                    <a:pt x="3420" y="1905"/>
                  </a:lnTo>
                  <a:lnTo>
                    <a:pt x="3420" y="1710"/>
                  </a:lnTo>
                  <a:lnTo>
                    <a:pt x="3420" y="1514"/>
                  </a:lnTo>
                  <a:lnTo>
                    <a:pt x="3395" y="1319"/>
                  </a:lnTo>
                  <a:lnTo>
                    <a:pt x="3346" y="1148"/>
                  </a:lnTo>
                  <a:lnTo>
                    <a:pt x="3297" y="1002"/>
                  </a:lnTo>
                  <a:lnTo>
                    <a:pt x="3224" y="855"/>
                  </a:lnTo>
                  <a:lnTo>
                    <a:pt x="3127" y="708"/>
                  </a:lnTo>
                  <a:lnTo>
                    <a:pt x="3029" y="586"/>
                  </a:lnTo>
                  <a:lnTo>
                    <a:pt x="2931" y="464"/>
                  </a:lnTo>
                  <a:lnTo>
                    <a:pt x="2809" y="342"/>
                  </a:lnTo>
                  <a:lnTo>
                    <a:pt x="2662" y="269"/>
                  </a:lnTo>
                  <a:lnTo>
                    <a:pt x="2516" y="171"/>
                  </a:lnTo>
                  <a:lnTo>
                    <a:pt x="2369" y="122"/>
                  </a:lnTo>
                  <a:lnTo>
                    <a:pt x="2223" y="49"/>
                  </a:lnTo>
                  <a:lnTo>
                    <a:pt x="2052" y="25"/>
                  </a:lnTo>
                  <a:lnTo>
                    <a:pt x="1881" y="0"/>
                  </a:lnTo>
                  <a:close/>
                </a:path>
              </a:pathLst>
            </a:custGeom>
            <a:solidFill>
              <a:srgbClr val="666666"/>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solidFill>
                  <a:srgbClr val="666666"/>
                </a:solidFil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Shape 150"/>
          <p:cNvSpPr txBox="1"/>
          <p:nvPr/>
        </p:nvSpPr>
        <p:spPr>
          <a:xfrm>
            <a:off x="2914075" y="1087150"/>
            <a:ext cx="2528999" cy="1005899"/>
          </a:xfrm>
          <a:prstGeom prst="rect">
            <a:avLst/>
          </a:prstGeom>
          <a:noFill/>
          <a:ln>
            <a:noFill/>
          </a:ln>
        </p:spPr>
        <p:txBody>
          <a:bodyPr lIns="91425" tIns="91425" rIns="91425" bIns="91425" anchor="t" anchorCtr="0">
            <a:noAutofit/>
          </a:bodyPr>
          <a:lstStyle/>
          <a:p>
            <a:pPr lvl="0" rtl="0">
              <a:lnSpc>
                <a:spcPct val="115000"/>
              </a:lnSpc>
              <a:spcBef>
                <a:spcPts val="0"/>
              </a:spcBef>
              <a:buClr>
                <a:srgbClr val="000000"/>
              </a:buClr>
              <a:buFont typeface="Arial"/>
              <a:buNone/>
            </a:pPr>
            <a:endParaRPr sz="1200" b="1">
              <a:solidFill>
                <a:srgbClr val="666666"/>
              </a:solidFill>
            </a:endParaRPr>
          </a:p>
          <a:p>
            <a:pPr lvl="0" rtl="0">
              <a:lnSpc>
                <a:spcPct val="115000"/>
              </a:lnSpc>
              <a:spcBef>
                <a:spcPts val="0"/>
              </a:spcBef>
              <a:buClr>
                <a:srgbClr val="000000"/>
              </a:buClr>
              <a:buFont typeface="Arial"/>
              <a:buNone/>
            </a:pPr>
            <a:endParaRPr sz="1200">
              <a:solidFill>
                <a:srgbClr val="666666"/>
              </a:solidFill>
            </a:endParaRPr>
          </a:p>
        </p:txBody>
      </p:sp>
      <p:sp>
        <p:nvSpPr>
          <p:cNvPr id="151" name="Shape 151"/>
          <p:cNvSpPr txBox="1"/>
          <p:nvPr/>
        </p:nvSpPr>
        <p:spPr>
          <a:xfrm>
            <a:off x="5638925" y="1051425"/>
            <a:ext cx="2529000" cy="1005900"/>
          </a:xfrm>
          <a:prstGeom prst="rect">
            <a:avLst/>
          </a:prstGeom>
          <a:noFill/>
          <a:ln>
            <a:noFill/>
          </a:ln>
        </p:spPr>
        <p:txBody>
          <a:bodyPr lIns="91425" tIns="91425" rIns="91425" bIns="91425" anchor="t" anchorCtr="0">
            <a:noAutofit/>
          </a:bodyPr>
          <a:lstStyle/>
          <a:p>
            <a:pPr lvl="0" rtl="0">
              <a:lnSpc>
                <a:spcPct val="115000"/>
              </a:lnSpc>
              <a:spcBef>
                <a:spcPts val="0"/>
              </a:spcBef>
              <a:buNone/>
            </a:pPr>
            <a:endParaRPr sz="1200">
              <a:solidFill>
                <a:srgbClr val="666666"/>
              </a:solidFill>
            </a:endParaRPr>
          </a:p>
        </p:txBody>
      </p:sp>
      <p:sp>
        <p:nvSpPr>
          <p:cNvPr id="152" name="Shape 152"/>
          <p:cNvSpPr txBox="1"/>
          <p:nvPr/>
        </p:nvSpPr>
        <p:spPr>
          <a:xfrm>
            <a:off x="260675" y="1087150"/>
            <a:ext cx="2528999" cy="1005899"/>
          </a:xfrm>
          <a:prstGeom prst="rect">
            <a:avLst/>
          </a:prstGeom>
          <a:noFill/>
          <a:ln>
            <a:noFill/>
          </a:ln>
        </p:spPr>
        <p:txBody>
          <a:bodyPr lIns="91425" tIns="91425" rIns="91425" bIns="91425" anchor="t" anchorCtr="0">
            <a:noAutofit/>
          </a:bodyPr>
          <a:lstStyle/>
          <a:p>
            <a:pPr lvl="0" rtl="0">
              <a:lnSpc>
                <a:spcPct val="115000"/>
              </a:lnSpc>
              <a:spcBef>
                <a:spcPts val="0"/>
              </a:spcBef>
              <a:buClr>
                <a:srgbClr val="000000"/>
              </a:buClr>
              <a:buFont typeface="Arial"/>
              <a:buNone/>
            </a:pPr>
            <a:endParaRPr sz="1200" b="1">
              <a:solidFill>
                <a:srgbClr val="4A86E8"/>
              </a:solidFill>
            </a:endParaRPr>
          </a:p>
          <a:p>
            <a:pPr lvl="0" rtl="0">
              <a:lnSpc>
                <a:spcPct val="115000"/>
              </a:lnSpc>
              <a:spcBef>
                <a:spcPts val="0"/>
              </a:spcBef>
              <a:buClr>
                <a:srgbClr val="000000"/>
              </a:buClr>
              <a:buFont typeface="Arial"/>
              <a:buNone/>
            </a:pPr>
            <a:endParaRPr sz="1200">
              <a:solidFill>
                <a:srgbClr val="6AA84F"/>
              </a:solidFill>
            </a:endParaRPr>
          </a:p>
        </p:txBody>
      </p:sp>
      <p:sp>
        <p:nvSpPr>
          <p:cNvPr id="153" name="Shape 153"/>
          <p:cNvSpPr txBox="1"/>
          <p:nvPr/>
        </p:nvSpPr>
        <p:spPr>
          <a:xfrm>
            <a:off x="296400" y="510250"/>
            <a:ext cx="8296200" cy="576900"/>
          </a:xfrm>
          <a:prstGeom prst="rect">
            <a:avLst/>
          </a:prstGeom>
          <a:solidFill>
            <a:srgbClr val="666666"/>
          </a:solidFill>
          <a:ln>
            <a:noFill/>
          </a:ln>
        </p:spPr>
        <p:txBody>
          <a:bodyPr lIns="91425" tIns="91425" rIns="91425" bIns="91425" anchor="t" anchorCtr="0">
            <a:noAutofit/>
          </a:bodyPr>
          <a:lstStyle/>
          <a:p>
            <a:pPr lvl="0" algn="ctr" rtl="0">
              <a:lnSpc>
                <a:spcPct val="115000"/>
              </a:lnSpc>
              <a:spcBef>
                <a:spcPts val="0"/>
              </a:spcBef>
              <a:buClr>
                <a:srgbClr val="000000"/>
              </a:buClr>
              <a:buSzPct val="57894"/>
              <a:buFont typeface="Arial"/>
              <a:buNone/>
            </a:pPr>
            <a:r>
              <a:rPr lang="en" sz="1900" b="1">
                <a:solidFill>
                  <a:srgbClr val="FFFFFF"/>
                </a:solidFill>
              </a:rPr>
              <a:t>Nine Changes outlined in the Blue Ribbon Report</a:t>
            </a:r>
          </a:p>
          <a:p>
            <a:pPr lvl="0" algn="ctr" rtl="0">
              <a:lnSpc>
                <a:spcPct val="115000"/>
              </a:lnSpc>
              <a:spcBef>
                <a:spcPts val="0"/>
              </a:spcBef>
              <a:buClr>
                <a:srgbClr val="000000"/>
              </a:buClr>
              <a:buFont typeface="Arial"/>
              <a:buNone/>
            </a:pPr>
            <a:endParaRPr sz="1500">
              <a:solidFill>
                <a:srgbClr val="FFFFFF"/>
              </a:solidFill>
            </a:endParaRPr>
          </a:p>
        </p:txBody>
      </p:sp>
      <p:sp>
        <p:nvSpPr>
          <p:cNvPr id="154" name="Shape 154"/>
          <p:cNvSpPr txBox="1"/>
          <p:nvPr/>
        </p:nvSpPr>
        <p:spPr>
          <a:xfrm>
            <a:off x="392900" y="1232300"/>
            <a:ext cx="5246100" cy="34827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endParaRPr sz="1200" b="1"/>
          </a:p>
          <a:p>
            <a:pPr marL="457200" lvl="0" indent="0" rtl="0">
              <a:spcBef>
                <a:spcPts val="0"/>
              </a:spcBef>
              <a:buNone/>
            </a:pPr>
            <a:endParaRPr sz="1700" b="1">
              <a:solidFill>
                <a:srgbClr val="CC4125"/>
              </a:solidFill>
            </a:endParaRPr>
          </a:p>
          <a:p>
            <a:pPr marL="457200" lvl="0" indent="0" rtl="0">
              <a:spcBef>
                <a:spcPts val="0"/>
              </a:spcBef>
              <a:buNone/>
            </a:pPr>
            <a:r>
              <a:rPr lang="en" sz="1700" b="1">
                <a:solidFill>
                  <a:srgbClr val="CC4125"/>
                </a:solidFill>
              </a:rPr>
              <a:t>Change 1: </a:t>
            </a:r>
            <a:r>
              <a:rPr lang="en" sz="1700" b="1">
                <a:solidFill>
                  <a:srgbClr val="6AA84F"/>
                </a:solidFill>
              </a:rPr>
              <a:t>Our Commitment</a:t>
            </a:r>
          </a:p>
          <a:p>
            <a:pPr marL="457200" lvl="0" indent="0" rtl="0">
              <a:spcBef>
                <a:spcPts val="0"/>
              </a:spcBef>
              <a:buNone/>
            </a:pPr>
            <a:r>
              <a:rPr lang="en" sz="1700" b="1">
                <a:solidFill>
                  <a:srgbClr val="CC4125"/>
                </a:solidFill>
              </a:rPr>
              <a:t>Change 2:</a:t>
            </a:r>
            <a:r>
              <a:rPr lang="en" sz="1700" b="1"/>
              <a:t> </a:t>
            </a:r>
            <a:r>
              <a:rPr lang="en" sz="1700" b="1">
                <a:solidFill>
                  <a:srgbClr val="6AA84F"/>
                </a:solidFill>
              </a:rPr>
              <a:t>One Band, One Brand</a:t>
            </a:r>
          </a:p>
          <a:p>
            <a:pPr marL="457200" lvl="0" indent="0" rtl="0">
              <a:spcBef>
                <a:spcPts val="0"/>
              </a:spcBef>
              <a:buNone/>
            </a:pPr>
            <a:r>
              <a:rPr lang="en" sz="1700" b="1">
                <a:solidFill>
                  <a:srgbClr val="CC4125"/>
                </a:solidFill>
              </a:rPr>
              <a:t>Change 3: </a:t>
            </a:r>
            <a:r>
              <a:rPr lang="en" sz="1700" b="1">
                <a:solidFill>
                  <a:srgbClr val="6AA84F"/>
                </a:solidFill>
              </a:rPr>
              <a:t>Our “Get It Done” Plan</a:t>
            </a:r>
          </a:p>
          <a:p>
            <a:pPr marL="457200" lvl="0" indent="0" rtl="0">
              <a:spcBef>
                <a:spcPts val="0"/>
              </a:spcBef>
              <a:buNone/>
            </a:pPr>
            <a:r>
              <a:rPr lang="en" sz="1700" b="1">
                <a:solidFill>
                  <a:srgbClr val="CC4125"/>
                </a:solidFill>
              </a:rPr>
              <a:t>Change 4:</a:t>
            </a:r>
            <a:r>
              <a:rPr lang="en" sz="1700" b="1"/>
              <a:t> </a:t>
            </a:r>
            <a:r>
              <a:rPr lang="en" sz="1700" b="1">
                <a:solidFill>
                  <a:srgbClr val="6AA84F"/>
                </a:solidFill>
              </a:rPr>
              <a:t>The Talent to Win</a:t>
            </a:r>
          </a:p>
          <a:p>
            <a:pPr marL="457200" lvl="0" indent="0" rtl="0">
              <a:spcBef>
                <a:spcPts val="0"/>
              </a:spcBef>
              <a:buNone/>
            </a:pPr>
            <a:r>
              <a:rPr lang="en" sz="1700" b="1">
                <a:solidFill>
                  <a:srgbClr val="CC4125"/>
                </a:solidFill>
              </a:rPr>
              <a:t>Change 5: </a:t>
            </a:r>
            <a:r>
              <a:rPr lang="en" sz="1700" b="1">
                <a:solidFill>
                  <a:srgbClr val="6AA84F"/>
                </a:solidFill>
              </a:rPr>
              <a:t>Our Front Doors</a:t>
            </a:r>
          </a:p>
          <a:p>
            <a:pPr marL="457200" lvl="0" indent="0" rtl="0">
              <a:spcBef>
                <a:spcPts val="0"/>
              </a:spcBef>
              <a:buNone/>
            </a:pPr>
            <a:r>
              <a:rPr lang="en" sz="1700" b="1">
                <a:solidFill>
                  <a:srgbClr val="CC4125"/>
                </a:solidFill>
              </a:rPr>
              <a:t>Change 6:</a:t>
            </a:r>
            <a:r>
              <a:rPr lang="en" sz="1700" b="1"/>
              <a:t> </a:t>
            </a:r>
            <a:r>
              <a:rPr lang="en" sz="1700" b="1">
                <a:solidFill>
                  <a:srgbClr val="6AA84F"/>
                </a:solidFill>
              </a:rPr>
              <a:t>Policy Making That Works</a:t>
            </a:r>
          </a:p>
          <a:p>
            <a:pPr marL="457200" lvl="0" indent="0" rtl="0">
              <a:spcBef>
                <a:spcPts val="0"/>
              </a:spcBef>
              <a:buNone/>
            </a:pPr>
            <a:r>
              <a:rPr lang="en" sz="1700" b="1">
                <a:solidFill>
                  <a:srgbClr val="CC4125"/>
                </a:solidFill>
              </a:rPr>
              <a:t>Change 7:</a:t>
            </a:r>
            <a:r>
              <a:rPr lang="en" sz="1700" b="1"/>
              <a:t> </a:t>
            </a:r>
            <a:r>
              <a:rPr lang="en" sz="1700" b="1">
                <a:solidFill>
                  <a:srgbClr val="6AA84F"/>
                </a:solidFill>
              </a:rPr>
              <a:t>The Citizen at the Center</a:t>
            </a:r>
          </a:p>
          <a:p>
            <a:pPr marL="457200" lvl="0" indent="0" rtl="0">
              <a:spcBef>
                <a:spcPts val="0"/>
              </a:spcBef>
              <a:buNone/>
            </a:pPr>
            <a:r>
              <a:rPr lang="en" sz="1700" b="1">
                <a:solidFill>
                  <a:srgbClr val="CC4125"/>
                </a:solidFill>
              </a:rPr>
              <a:t>Change 8:</a:t>
            </a:r>
            <a:r>
              <a:rPr lang="en" sz="1700" b="1"/>
              <a:t> </a:t>
            </a:r>
            <a:r>
              <a:rPr lang="en" sz="1700" b="1">
                <a:solidFill>
                  <a:srgbClr val="6AA84F"/>
                </a:solidFill>
              </a:rPr>
              <a:t>The Department of Doing</a:t>
            </a:r>
          </a:p>
          <a:p>
            <a:pPr marL="457200" lvl="0" indent="0" rtl="0">
              <a:spcBef>
                <a:spcPts val="0"/>
              </a:spcBef>
              <a:buNone/>
            </a:pPr>
            <a:r>
              <a:rPr lang="en" sz="1700" b="1">
                <a:solidFill>
                  <a:srgbClr val="CC4125"/>
                </a:solidFill>
              </a:rPr>
              <a:t>Change 9:</a:t>
            </a:r>
            <a:r>
              <a:rPr lang="en" sz="1700" b="1"/>
              <a:t> </a:t>
            </a:r>
            <a:r>
              <a:rPr lang="en" sz="1700" b="1">
                <a:solidFill>
                  <a:srgbClr val="6AA84F"/>
                </a:solidFill>
              </a:rPr>
              <a:t>The Department of Measuring</a:t>
            </a:r>
          </a:p>
          <a:p>
            <a:pPr lvl="0" rtl="0">
              <a:spcBef>
                <a:spcPts val="0"/>
              </a:spcBef>
              <a:buNone/>
            </a:pPr>
            <a:endParaRPr sz="1200"/>
          </a:p>
          <a:p>
            <a:pPr lvl="0" rtl="0">
              <a:spcBef>
                <a:spcPts val="0"/>
              </a:spcBef>
              <a:buNone/>
            </a:pPr>
            <a:endParaRPr sz="1200"/>
          </a:p>
          <a:p>
            <a:pPr lvl="0">
              <a:spcBef>
                <a:spcPts val="0"/>
              </a:spcBef>
              <a:buNone/>
            </a:pPr>
            <a:endParaRPr sz="1200"/>
          </a:p>
        </p:txBody>
      </p:sp>
      <p:pic>
        <p:nvPicPr>
          <p:cNvPr id="155" name="Shape 155"/>
          <p:cNvPicPr preferRelativeResize="0"/>
          <p:nvPr/>
        </p:nvPicPr>
        <p:blipFill rotWithShape="1">
          <a:blip r:embed="rId3">
            <a:alphaModFix/>
          </a:blip>
          <a:srcRect l="51494" t="11882" r="3754" b="2258"/>
          <a:stretch/>
        </p:blipFill>
        <p:spPr>
          <a:xfrm>
            <a:off x="5856375" y="1142999"/>
            <a:ext cx="2381749" cy="36557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C232"/>
        </a:solidFill>
        <a:effectLst/>
      </p:bgPr>
    </p:bg>
    <p:spTree>
      <p:nvGrpSpPr>
        <p:cNvPr id="1" name="Shape 159"/>
        <p:cNvGrpSpPr/>
        <p:nvPr/>
      </p:nvGrpSpPr>
      <p:grpSpPr>
        <a:xfrm>
          <a:off x="0" y="0"/>
          <a:ext cx="0" cy="0"/>
          <a:chOff x="0" y="0"/>
          <a:chExt cx="0" cy="0"/>
        </a:xfrm>
      </p:grpSpPr>
      <p:sp>
        <p:nvSpPr>
          <p:cNvPr id="160" name="Shape 160"/>
          <p:cNvSpPr txBox="1">
            <a:spLocks noGrp="1"/>
          </p:cNvSpPr>
          <p:nvPr>
            <p:ph type="ctrTitle"/>
          </p:nvPr>
        </p:nvSpPr>
        <p:spPr>
          <a:xfrm>
            <a:off x="937625" y="1991850"/>
            <a:ext cx="7286700" cy="1159800"/>
          </a:xfrm>
          <a:prstGeom prst="rect">
            <a:avLst/>
          </a:prstGeom>
        </p:spPr>
        <p:txBody>
          <a:bodyPr lIns="91425" tIns="91425" rIns="91425" bIns="91425" anchor="ctr" anchorCtr="0">
            <a:noAutofit/>
          </a:bodyPr>
          <a:lstStyle/>
          <a:p>
            <a:pPr marL="457200" lvl="0" indent="-69850" algn="l" rtl="0">
              <a:spcBef>
                <a:spcPts val="0"/>
              </a:spcBef>
              <a:buClr>
                <a:schemeClr val="dk1"/>
              </a:buClr>
              <a:buSzPct val="25000"/>
              <a:buFont typeface="Arial"/>
              <a:buNone/>
            </a:pPr>
            <a:r>
              <a:rPr lang="en" sz="4800" b="1" dirty="0">
                <a:solidFill>
                  <a:srgbClr val="666666"/>
                </a:solidFill>
                <a:highlight>
                  <a:srgbClr val="F1C232"/>
                </a:highlight>
                <a:latin typeface="Oswald"/>
                <a:ea typeface="Oswald"/>
                <a:cs typeface="Oswald"/>
                <a:sym typeface="Oswald"/>
              </a:rPr>
              <a:t>Change 3: </a:t>
            </a:r>
          </a:p>
          <a:p>
            <a:pPr marL="457200" lvl="0" indent="-69850" algn="l">
              <a:spcBef>
                <a:spcPts val="0"/>
              </a:spcBef>
              <a:buClr>
                <a:schemeClr val="dk1"/>
              </a:buClr>
              <a:buSzPct val="25000"/>
              <a:buFont typeface="Arial"/>
              <a:buNone/>
            </a:pPr>
            <a:r>
              <a:rPr lang="en" sz="4800" b="1" dirty="0">
                <a:solidFill>
                  <a:srgbClr val="666666"/>
                </a:solidFill>
                <a:highlight>
                  <a:srgbClr val="F1C232"/>
                </a:highlight>
                <a:latin typeface="Oswald"/>
                <a:ea typeface="Oswald"/>
                <a:cs typeface="Oswald"/>
                <a:sym typeface="Oswald"/>
              </a:rPr>
              <a:t>Our “Get It Done” Plan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666666"/>
        </a:solidFill>
        <a:effectLst/>
      </p:bgPr>
    </p:bg>
    <p:spTree>
      <p:nvGrpSpPr>
        <p:cNvPr id="1" name="Shape 164"/>
        <p:cNvGrpSpPr/>
        <p:nvPr/>
      </p:nvGrpSpPr>
      <p:grpSpPr>
        <a:xfrm>
          <a:off x="0" y="0"/>
          <a:ext cx="0" cy="0"/>
          <a:chOff x="0" y="0"/>
          <a:chExt cx="0" cy="0"/>
        </a:xfrm>
      </p:grpSpPr>
      <p:sp>
        <p:nvSpPr>
          <p:cNvPr id="165" name="Shape 165"/>
          <p:cNvSpPr txBox="1">
            <a:spLocks noGrp="1"/>
          </p:cNvSpPr>
          <p:nvPr>
            <p:ph type="title" idx="4294967295"/>
          </p:nvPr>
        </p:nvSpPr>
        <p:spPr>
          <a:xfrm>
            <a:off x="450925" y="476550"/>
            <a:ext cx="5608500" cy="4190400"/>
          </a:xfrm>
          <a:prstGeom prst="rect">
            <a:avLst/>
          </a:prstGeom>
        </p:spPr>
        <p:txBody>
          <a:bodyPr lIns="91425" tIns="91425" rIns="91425" bIns="91425" anchor="t" anchorCtr="0">
            <a:noAutofit/>
          </a:bodyPr>
          <a:lstStyle/>
          <a:p>
            <a:pPr lvl="0" rtl="0">
              <a:lnSpc>
                <a:spcPct val="150000"/>
              </a:lnSpc>
              <a:spcBef>
                <a:spcPts val="0"/>
              </a:spcBef>
              <a:buNone/>
            </a:pPr>
            <a:r>
              <a:rPr lang="en" sz="4800">
                <a:solidFill>
                  <a:srgbClr val="FFFFFF"/>
                </a:solidFill>
                <a:latin typeface="Oswald"/>
                <a:ea typeface="Oswald"/>
                <a:cs typeface="Oswald"/>
                <a:sym typeface="Oswald"/>
              </a:rPr>
              <a:t>Has our strategic plan affected the positive change desired by the community?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Shape 170"/>
          <p:cNvSpPr txBox="1">
            <a:spLocks noGrp="1"/>
          </p:cNvSpPr>
          <p:nvPr>
            <p:ph type="title"/>
          </p:nvPr>
        </p:nvSpPr>
        <p:spPr>
          <a:xfrm>
            <a:off x="439810" y="71700"/>
            <a:ext cx="1065900" cy="1621800"/>
          </a:xfrm>
          <a:prstGeom prst="rect">
            <a:avLst/>
          </a:prstGeom>
          <a:solidFill>
            <a:srgbClr val="FFC02B">
              <a:alpha val="16150"/>
            </a:srgbClr>
          </a:solidFill>
        </p:spPr>
        <p:txBody>
          <a:bodyPr lIns="91425" tIns="91425" rIns="91425" bIns="91425" anchor="ctr" anchorCtr="0">
            <a:noAutofit/>
          </a:bodyPr>
          <a:lstStyle/>
          <a:p>
            <a:pPr lvl="0">
              <a:spcBef>
                <a:spcPts val="0"/>
              </a:spcBef>
              <a:buNone/>
            </a:pPr>
            <a:r>
              <a:rPr lang="en" sz="12000">
                <a:solidFill>
                  <a:srgbClr val="666666"/>
                </a:solidFill>
              </a:rPr>
              <a:t>4</a:t>
            </a:r>
          </a:p>
        </p:txBody>
      </p:sp>
      <p:sp>
        <p:nvSpPr>
          <p:cNvPr id="171" name="Shape 171"/>
          <p:cNvSpPr txBox="1">
            <a:spLocks noGrp="1"/>
          </p:cNvSpPr>
          <p:nvPr>
            <p:ph type="title"/>
          </p:nvPr>
        </p:nvSpPr>
        <p:spPr>
          <a:xfrm>
            <a:off x="1556099" y="71700"/>
            <a:ext cx="2815500" cy="1621800"/>
          </a:xfrm>
          <a:prstGeom prst="rect">
            <a:avLst/>
          </a:prstGeom>
          <a:solidFill>
            <a:srgbClr val="F6BA2A">
              <a:alpha val="29229"/>
            </a:srgbClr>
          </a:solidFill>
        </p:spPr>
        <p:txBody>
          <a:bodyPr lIns="91425" tIns="91425" rIns="91425" bIns="91425" anchor="ctr" anchorCtr="0">
            <a:noAutofit/>
          </a:bodyPr>
          <a:lstStyle/>
          <a:p>
            <a:pPr lvl="0" rtl="0">
              <a:spcBef>
                <a:spcPts val="0"/>
              </a:spcBef>
              <a:buNone/>
            </a:pPr>
            <a:r>
              <a:rPr lang="en" sz="12000">
                <a:solidFill>
                  <a:srgbClr val="00ABBE"/>
                </a:solidFill>
              </a:rPr>
              <a:t>10+</a:t>
            </a:r>
          </a:p>
        </p:txBody>
      </p:sp>
      <p:sp>
        <p:nvSpPr>
          <p:cNvPr id="172" name="Shape 172"/>
          <p:cNvSpPr txBox="1">
            <a:spLocks noGrp="1"/>
          </p:cNvSpPr>
          <p:nvPr>
            <p:ph type="title"/>
          </p:nvPr>
        </p:nvSpPr>
        <p:spPr>
          <a:xfrm>
            <a:off x="4424125" y="71700"/>
            <a:ext cx="2172300" cy="1621800"/>
          </a:xfrm>
          <a:prstGeom prst="rect">
            <a:avLst/>
          </a:prstGeom>
          <a:solidFill>
            <a:srgbClr val="F6BA2A">
              <a:alpha val="47690"/>
            </a:srgbClr>
          </a:solidFill>
        </p:spPr>
        <p:txBody>
          <a:bodyPr lIns="91425" tIns="91425" rIns="91425" bIns="91425" anchor="ctr" anchorCtr="0">
            <a:noAutofit/>
          </a:bodyPr>
          <a:lstStyle/>
          <a:p>
            <a:pPr lvl="0" rtl="0">
              <a:spcBef>
                <a:spcPts val="0"/>
              </a:spcBef>
              <a:buNone/>
            </a:pPr>
            <a:r>
              <a:rPr lang="en" sz="12000">
                <a:solidFill>
                  <a:srgbClr val="666666"/>
                </a:solidFill>
              </a:rPr>
              <a:t>20</a:t>
            </a:r>
          </a:p>
        </p:txBody>
      </p:sp>
      <p:sp>
        <p:nvSpPr>
          <p:cNvPr id="173" name="Shape 173"/>
          <p:cNvSpPr txBox="1">
            <a:spLocks noGrp="1"/>
          </p:cNvSpPr>
          <p:nvPr>
            <p:ph type="title"/>
          </p:nvPr>
        </p:nvSpPr>
        <p:spPr>
          <a:xfrm>
            <a:off x="6684350" y="71700"/>
            <a:ext cx="2019900" cy="1621800"/>
          </a:xfrm>
          <a:prstGeom prst="rect">
            <a:avLst/>
          </a:prstGeom>
          <a:solidFill>
            <a:srgbClr val="F6BA2A">
              <a:alpha val="63080"/>
            </a:srgbClr>
          </a:solidFill>
        </p:spPr>
        <p:txBody>
          <a:bodyPr lIns="91425" tIns="91425" rIns="91425" bIns="91425" anchor="ctr" anchorCtr="0">
            <a:noAutofit/>
          </a:bodyPr>
          <a:lstStyle/>
          <a:p>
            <a:pPr lvl="0" rtl="0">
              <a:spcBef>
                <a:spcPts val="0"/>
              </a:spcBef>
              <a:buNone/>
            </a:pPr>
            <a:r>
              <a:rPr lang="en" sz="12000">
                <a:solidFill>
                  <a:srgbClr val="00ABBE"/>
                </a:solidFill>
              </a:rPr>
              <a:t>24</a:t>
            </a:r>
          </a:p>
        </p:txBody>
      </p:sp>
      <p:sp>
        <p:nvSpPr>
          <p:cNvPr id="174" name="Shape 174"/>
          <p:cNvSpPr txBox="1">
            <a:spLocks noGrp="1"/>
          </p:cNvSpPr>
          <p:nvPr>
            <p:ph type="title"/>
          </p:nvPr>
        </p:nvSpPr>
        <p:spPr>
          <a:xfrm>
            <a:off x="439750" y="1760849"/>
            <a:ext cx="3717300" cy="1553400"/>
          </a:xfrm>
          <a:prstGeom prst="rect">
            <a:avLst/>
          </a:prstGeom>
          <a:solidFill>
            <a:srgbClr val="F6BA2A">
              <a:alpha val="80000"/>
            </a:srgbClr>
          </a:solidFill>
        </p:spPr>
        <p:txBody>
          <a:bodyPr lIns="91425" tIns="91425" rIns="91425" bIns="91425" anchor="ctr" anchorCtr="0">
            <a:noAutofit/>
          </a:bodyPr>
          <a:lstStyle/>
          <a:p>
            <a:pPr lvl="0" rtl="0">
              <a:spcBef>
                <a:spcPts val="0"/>
              </a:spcBef>
              <a:buNone/>
            </a:pPr>
            <a:r>
              <a:rPr lang="en" sz="12000">
                <a:solidFill>
                  <a:srgbClr val="666666"/>
                </a:solidFill>
              </a:rPr>
              <a:t>40</a:t>
            </a:r>
          </a:p>
        </p:txBody>
      </p:sp>
      <p:sp>
        <p:nvSpPr>
          <p:cNvPr id="175" name="Shape 175"/>
          <p:cNvSpPr txBox="1">
            <a:spLocks noGrp="1"/>
          </p:cNvSpPr>
          <p:nvPr>
            <p:ph type="title"/>
          </p:nvPr>
        </p:nvSpPr>
        <p:spPr>
          <a:xfrm>
            <a:off x="4221355" y="1760849"/>
            <a:ext cx="4482900" cy="1553400"/>
          </a:xfrm>
          <a:prstGeom prst="rect">
            <a:avLst/>
          </a:prstGeom>
          <a:solidFill>
            <a:srgbClr val="FFBF2B"/>
          </a:solidFill>
        </p:spPr>
        <p:txBody>
          <a:bodyPr lIns="91425" tIns="91425" rIns="91425" bIns="91425" anchor="ctr" anchorCtr="0">
            <a:noAutofit/>
          </a:bodyPr>
          <a:lstStyle/>
          <a:p>
            <a:pPr lvl="0" rtl="0">
              <a:spcBef>
                <a:spcPts val="0"/>
              </a:spcBef>
              <a:buNone/>
            </a:pPr>
            <a:r>
              <a:rPr lang="en" sz="12000">
                <a:solidFill>
                  <a:srgbClr val="00ABBE"/>
                </a:solidFill>
              </a:rPr>
              <a:t>450+</a:t>
            </a:r>
          </a:p>
        </p:txBody>
      </p:sp>
      <p:sp>
        <p:nvSpPr>
          <p:cNvPr id="176" name="Shape 176"/>
          <p:cNvSpPr txBox="1">
            <a:spLocks noGrp="1"/>
          </p:cNvSpPr>
          <p:nvPr>
            <p:ph type="title"/>
          </p:nvPr>
        </p:nvSpPr>
        <p:spPr>
          <a:xfrm>
            <a:off x="439750" y="3381600"/>
            <a:ext cx="8264400" cy="1690200"/>
          </a:xfrm>
          <a:prstGeom prst="rect">
            <a:avLst/>
          </a:prstGeom>
          <a:solidFill>
            <a:srgbClr val="00ABBE"/>
          </a:solidFill>
        </p:spPr>
        <p:txBody>
          <a:bodyPr lIns="91425" tIns="91425" rIns="91425" bIns="91425" anchor="ctr" anchorCtr="0">
            <a:noAutofit/>
          </a:bodyPr>
          <a:lstStyle/>
          <a:p>
            <a:pPr lvl="0" rtl="0">
              <a:spcBef>
                <a:spcPts val="0"/>
              </a:spcBef>
              <a:buNone/>
            </a:pPr>
            <a:r>
              <a:rPr lang="en" sz="12000">
                <a:solidFill>
                  <a:srgbClr val="FFFFFF"/>
                </a:solidFill>
              </a:rPr>
              <a:t>2,400+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0"/>
                                        </p:tgtEl>
                                        <p:attrNameLst>
                                          <p:attrName>style.visibility</p:attrName>
                                        </p:attrNameLst>
                                      </p:cBhvr>
                                      <p:to>
                                        <p:strVal val="visible"/>
                                      </p:to>
                                    </p:set>
                                    <p:animEffect transition="in" filter="fade">
                                      <p:cBhvr>
                                        <p:cTn id="7" dur="1000"/>
                                        <p:tgtEl>
                                          <p:spTgt spid="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1"/>
                                        </p:tgtEl>
                                        <p:attrNameLst>
                                          <p:attrName>style.visibility</p:attrName>
                                        </p:attrNameLst>
                                      </p:cBhvr>
                                      <p:to>
                                        <p:strVal val="visible"/>
                                      </p:to>
                                    </p:set>
                                    <p:animEffect transition="in" filter="fade">
                                      <p:cBhvr>
                                        <p:cTn id="12" dur="1000"/>
                                        <p:tgtEl>
                                          <p:spTgt spid="17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2"/>
                                        </p:tgtEl>
                                        <p:attrNameLst>
                                          <p:attrName>style.visibility</p:attrName>
                                        </p:attrNameLst>
                                      </p:cBhvr>
                                      <p:to>
                                        <p:strVal val="visible"/>
                                      </p:to>
                                    </p:set>
                                    <p:animEffect transition="in" filter="fade">
                                      <p:cBhvr>
                                        <p:cTn id="17" dur="1000"/>
                                        <p:tgtEl>
                                          <p:spTgt spid="17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3"/>
                                        </p:tgtEl>
                                        <p:attrNameLst>
                                          <p:attrName>style.visibility</p:attrName>
                                        </p:attrNameLst>
                                      </p:cBhvr>
                                      <p:to>
                                        <p:strVal val="visible"/>
                                      </p:to>
                                    </p:set>
                                    <p:animEffect transition="in" filter="fade">
                                      <p:cBhvr>
                                        <p:cTn id="22" dur="1000"/>
                                        <p:tgtEl>
                                          <p:spTgt spid="17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4"/>
                                        </p:tgtEl>
                                        <p:attrNameLst>
                                          <p:attrName>style.visibility</p:attrName>
                                        </p:attrNameLst>
                                      </p:cBhvr>
                                      <p:to>
                                        <p:strVal val="visible"/>
                                      </p:to>
                                    </p:set>
                                    <p:animEffect transition="in" filter="fade">
                                      <p:cBhvr>
                                        <p:cTn id="27" dur="1000"/>
                                        <p:tgtEl>
                                          <p:spTgt spid="17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5"/>
                                        </p:tgtEl>
                                        <p:attrNameLst>
                                          <p:attrName>style.visibility</p:attrName>
                                        </p:attrNameLst>
                                      </p:cBhvr>
                                      <p:to>
                                        <p:strVal val="visible"/>
                                      </p:to>
                                    </p:set>
                                    <p:animEffect transition="in" filter="fade">
                                      <p:cBhvr>
                                        <p:cTn id="32" dur="1000"/>
                                        <p:tgtEl>
                                          <p:spTgt spid="17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6"/>
                                        </p:tgtEl>
                                        <p:attrNameLst>
                                          <p:attrName>style.visibility</p:attrName>
                                        </p:attrNameLst>
                                      </p:cBhvr>
                                      <p:to>
                                        <p:strVal val="visible"/>
                                      </p:to>
                                    </p:set>
                                    <p:animEffect transition="in" filter="fade">
                                      <p:cBhvr>
                                        <p:cTn id="37" dur="10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Shape 181"/>
          <p:cNvPicPr preferRelativeResize="0"/>
          <p:nvPr/>
        </p:nvPicPr>
        <p:blipFill>
          <a:blip r:embed="rId3">
            <a:alphaModFix/>
          </a:blip>
          <a:stretch>
            <a:fillRect/>
          </a:stretch>
        </p:blipFill>
        <p:spPr>
          <a:xfrm>
            <a:off x="2366975" y="0"/>
            <a:ext cx="3971925"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666666"/>
        </a:solidFill>
        <a:effectLst/>
      </p:bgPr>
    </p:bg>
    <p:spTree>
      <p:nvGrpSpPr>
        <p:cNvPr id="1" name="Shape 185"/>
        <p:cNvGrpSpPr/>
        <p:nvPr/>
      </p:nvGrpSpPr>
      <p:grpSpPr>
        <a:xfrm>
          <a:off x="0" y="0"/>
          <a:ext cx="0" cy="0"/>
          <a:chOff x="0" y="0"/>
          <a:chExt cx="0" cy="0"/>
        </a:xfrm>
      </p:grpSpPr>
      <p:sp>
        <p:nvSpPr>
          <p:cNvPr id="186" name="Shape 186"/>
          <p:cNvSpPr txBox="1"/>
          <p:nvPr/>
        </p:nvSpPr>
        <p:spPr>
          <a:xfrm>
            <a:off x="98225" y="1035850"/>
            <a:ext cx="7994400" cy="3893400"/>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 sz="4800">
                <a:solidFill>
                  <a:schemeClr val="lt1"/>
                </a:solidFill>
                <a:latin typeface="Oswald"/>
                <a:ea typeface="Oswald"/>
                <a:cs typeface="Oswald"/>
                <a:sym typeface="Oswald"/>
              </a:rPr>
              <a:t>How can we solve old problems with a new approach?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Shape 191" descr="systems.JPG"/>
          <p:cNvPicPr preferRelativeResize="0"/>
          <p:nvPr/>
        </p:nvPicPr>
        <p:blipFill rotWithShape="1">
          <a:blip r:embed="rId3">
            <a:alphaModFix/>
          </a:blip>
          <a:srcRect l="4281" r="5968"/>
          <a:stretch/>
        </p:blipFill>
        <p:spPr>
          <a:xfrm>
            <a:off x="4211200" y="1017325"/>
            <a:ext cx="5039274" cy="4126175"/>
          </a:xfrm>
          <a:prstGeom prst="rect">
            <a:avLst/>
          </a:prstGeom>
          <a:noFill/>
          <a:ln>
            <a:noFill/>
          </a:ln>
        </p:spPr>
      </p:pic>
      <p:sp>
        <p:nvSpPr>
          <p:cNvPr id="192" name="Shape 192"/>
          <p:cNvSpPr txBox="1">
            <a:spLocks noGrp="1"/>
          </p:cNvSpPr>
          <p:nvPr>
            <p:ph type="title"/>
          </p:nvPr>
        </p:nvSpPr>
        <p:spPr>
          <a:xfrm>
            <a:off x="189275" y="450175"/>
            <a:ext cx="6645000" cy="1170300"/>
          </a:xfrm>
          <a:prstGeom prst="rect">
            <a:avLst/>
          </a:prstGeom>
        </p:spPr>
        <p:txBody>
          <a:bodyPr lIns="91425" tIns="91425" rIns="91425" bIns="91425" anchor="ctr" anchorCtr="0">
            <a:noAutofit/>
          </a:bodyPr>
          <a:lstStyle/>
          <a:p>
            <a:pPr lvl="0" rtl="0">
              <a:spcBef>
                <a:spcPts val="0"/>
              </a:spcBef>
              <a:buNone/>
            </a:pPr>
            <a:r>
              <a:rPr lang="en" sz="3900">
                <a:solidFill>
                  <a:srgbClr val="FFFFFF"/>
                </a:solidFill>
                <a:highlight>
                  <a:srgbClr val="F6BA2A"/>
                </a:highlight>
              </a:rPr>
              <a:t>Building the Systems</a:t>
            </a:r>
          </a:p>
        </p:txBody>
      </p:sp>
      <p:sp>
        <p:nvSpPr>
          <p:cNvPr id="193" name="Shape 193"/>
          <p:cNvSpPr txBox="1">
            <a:spLocks noGrp="1"/>
          </p:cNvSpPr>
          <p:nvPr>
            <p:ph type="body" idx="4294967295"/>
          </p:nvPr>
        </p:nvSpPr>
        <p:spPr>
          <a:xfrm>
            <a:off x="62700" y="1885025"/>
            <a:ext cx="3290100" cy="2890500"/>
          </a:xfrm>
          <a:prstGeom prst="rect">
            <a:avLst/>
          </a:prstGeom>
        </p:spPr>
        <p:txBody>
          <a:bodyPr lIns="91425" tIns="91425" rIns="91425" bIns="91425" anchor="t" anchorCtr="0">
            <a:noAutofit/>
          </a:bodyPr>
          <a:lstStyle/>
          <a:p>
            <a:pPr marL="457200" lvl="0" indent="-330200" rtl="0">
              <a:spcBef>
                <a:spcPts val="0"/>
              </a:spcBef>
              <a:buSzPct val="100000"/>
              <a:buFont typeface="Raleway"/>
              <a:buChar char="❖"/>
            </a:pPr>
            <a:r>
              <a:rPr lang="en" sz="1600" b="1" dirty="0">
                <a:latin typeface="+mj-lt"/>
                <a:ea typeface="Raleway"/>
                <a:cs typeface="Raleway"/>
                <a:sym typeface="Raleway"/>
              </a:rPr>
              <a:t>We will help, guide, and celebrate our citizens.</a:t>
            </a:r>
          </a:p>
          <a:p>
            <a:pPr lvl="0" rtl="0">
              <a:spcBef>
                <a:spcPts val="0"/>
              </a:spcBef>
              <a:buNone/>
            </a:pPr>
            <a:endParaRPr sz="1600" b="1" dirty="0">
              <a:solidFill>
                <a:srgbClr val="666666"/>
              </a:solidFill>
              <a:latin typeface="+mj-lt"/>
              <a:ea typeface="Raleway"/>
              <a:cs typeface="Raleway"/>
              <a:sym typeface="Raleway"/>
            </a:endParaRPr>
          </a:p>
          <a:p>
            <a:pPr marL="457200" lvl="0" indent="-330200" rtl="0">
              <a:spcBef>
                <a:spcPts val="0"/>
              </a:spcBef>
              <a:buSzPct val="100000"/>
              <a:buFont typeface="Raleway"/>
              <a:buChar char="❖"/>
            </a:pPr>
            <a:r>
              <a:rPr lang="en" sz="1600" b="1" dirty="0">
                <a:solidFill>
                  <a:srgbClr val="666666"/>
                </a:solidFill>
                <a:latin typeface="+mj-lt"/>
                <a:ea typeface="Raleway"/>
                <a:cs typeface="Raleway"/>
                <a:sym typeface="Raleway"/>
              </a:rPr>
              <a:t>We will leverage partnerships to design solutions for our greatest challenge</a:t>
            </a:r>
            <a:r>
              <a:rPr lang="en" sz="1600" b="1" dirty="0">
                <a:solidFill>
                  <a:schemeClr val="lt1"/>
                </a:solidFill>
                <a:latin typeface="+mj-lt"/>
                <a:ea typeface="Raleway"/>
                <a:cs typeface="Raleway"/>
                <a:sym typeface="Raleway"/>
              </a:rPr>
              <a: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Shape 198"/>
          <p:cNvSpPr txBox="1">
            <a:spLocks noGrp="1"/>
          </p:cNvSpPr>
          <p:nvPr>
            <p:ph type="title"/>
          </p:nvPr>
        </p:nvSpPr>
        <p:spPr>
          <a:xfrm>
            <a:off x="88275" y="348250"/>
            <a:ext cx="5680200" cy="1327200"/>
          </a:xfrm>
          <a:prstGeom prst="rect">
            <a:avLst/>
          </a:prstGeom>
        </p:spPr>
        <p:txBody>
          <a:bodyPr lIns="91425" tIns="91425" rIns="91425" bIns="91425" anchor="ctr" anchorCtr="0">
            <a:noAutofit/>
          </a:bodyPr>
          <a:lstStyle/>
          <a:p>
            <a:pPr lvl="0" rtl="0">
              <a:spcBef>
                <a:spcPts val="0"/>
              </a:spcBef>
              <a:buNone/>
            </a:pPr>
            <a:r>
              <a:rPr lang="en" dirty="0" smtClean="0">
                <a:latin typeface="Playfair Display"/>
                <a:ea typeface="Playfair Display"/>
                <a:cs typeface="Playfair Display"/>
                <a:sym typeface="Playfair Display"/>
              </a:rPr>
              <a:t>Citizen-Centered </a:t>
            </a:r>
            <a:r>
              <a:rPr lang="en" dirty="0">
                <a:latin typeface="Playfair Display"/>
                <a:ea typeface="Playfair Display"/>
                <a:cs typeface="Playfair Display"/>
                <a:sym typeface="Playfair Display"/>
              </a:rPr>
              <a:t>Approach</a:t>
            </a:r>
          </a:p>
        </p:txBody>
      </p:sp>
      <p:sp>
        <p:nvSpPr>
          <p:cNvPr id="199" name="Shape 199"/>
          <p:cNvSpPr txBox="1">
            <a:spLocks noGrp="1"/>
          </p:cNvSpPr>
          <p:nvPr>
            <p:ph type="body" idx="4294967295"/>
          </p:nvPr>
        </p:nvSpPr>
        <p:spPr>
          <a:xfrm>
            <a:off x="5264000" y="438150"/>
            <a:ext cx="3809100" cy="4383600"/>
          </a:xfrm>
          <a:prstGeom prst="rect">
            <a:avLst/>
          </a:prstGeom>
        </p:spPr>
        <p:txBody>
          <a:bodyPr lIns="91425" tIns="91425" rIns="91425" bIns="91425" anchor="t" anchorCtr="0">
            <a:noAutofit/>
          </a:bodyPr>
          <a:lstStyle/>
          <a:p>
            <a:pPr lvl="0" rtl="0">
              <a:lnSpc>
                <a:spcPct val="100000"/>
              </a:lnSpc>
              <a:spcBef>
                <a:spcPts val="0"/>
              </a:spcBef>
              <a:buNone/>
            </a:pPr>
            <a:r>
              <a:rPr lang="en" sz="2400" b="1" dirty="0">
                <a:solidFill>
                  <a:srgbClr val="FFFFFF"/>
                </a:solidFill>
                <a:highlight>
                  <a:srgbClr val="F6BA2A"/>
                </a:highlight>
                <a:latin typeface="Oswald"/>
                <a:ea typeface="Oswald"/>
                <a:cs typeface="Oswald"/>
                <a:sym typeface="Oswald"/>
              </a:rPr>
              <a:t>We will help, guide and celebrate our citizens</a:t>
            </a:r>
          </a:p>
          <a:p>
            <a:pPr marL="914400" lvl="0" indent="-228600" rtl="0">
              <a:lnSpc>
                <a:spcPct val="100000"/>
              </a:lnSpc>
              <a:spcBef>
                <a:spcPts val="0"/>
              </a:spcBef>
              <a:buClr>
                <a:srgbClr val="FFFFFF"/>
              </a:buClr>
              <a:buFont typeface="Oswald"/>
              <a:buChar char="❖"/>
            </a:pPr>
            <a:r>
              <a:rPr lang="en" dirty="0">
                <a:solidFill>
                  <a:srgbClr val="FFFFFF"/>
                </a:solidFill>
                <a:highlight>
                  <a:srgbClr val="00ABBE"/>
                </a:highlight>
                <a:latin typeface="Oswald"/>
                <a:ea typeface="Oswald"/>
                <a:cs typeface="Oswald"/>
                <a:sym typeface="Oswald"/>
              </a:rPr>
              <a:t>Our Front Doors  </a:t>
            </a:r>
          </a:p>
          <a:p>
            <a:pPr marL="1371600" lvl="1" indent="-342900" rtl="0">
              <a:lnSpc>
                <a:spcPct val="100000"/>
              </a:lnSpc>
              <a:spcBef>
                <a:spcPts val="0"/>
              </a:spcBef>
              <a:buClr>
                <a:srgbClr val="434343"/>
              </a:buClr>
              <a:buSzPct val="100000"/>
              <a:buFont typeface="Oswald"/>
              <a:buChar char="➢"/>
            </a:pPr>
            <a:r>
              <a:rPr lang="en" sz="1800" dirty="0">
                <a:solidFill>
                  <a:srgbClr val="434343"/>
                </a:solidFill>
                <a:latin typeface="Oswald"/>
                <a:ea typeface="Oswald"/>
                <a:cs typeface="Oswald"/>
                <a:sym typeface="Oswald"/>
              </a:rPr>
              <a:t>Website Usability Study</a:t>
            </a:r>
          </a:p>
          <a:p>
            <a:pPr marL="1371600" lvl="1" indent="-342900" rtl="0">
              <a:lnSpc>
                <a:spcPct val="100000"/>
              </a:lnSpc>
              <a:spcBef>
                <a:spcPts val="0"/>
              </a:spcBef>
              <a:buClr>
                <a:srgbClr val="434343"/>
              </a:buClr>
              <a:buSzPct val="100000"/>
              <a:buFont typeface="Oswald"/>
              <a:buChar char="➢"/>
            </a:pPr>
            <a:r>
              <a:rPr lang="en" sz="1800" dirty="0">
                <a:solidFill>
                  <a:srgbClr val="434343"/>
                </a:solidFill>
                <a:latin typeface="Oswald"/>
                <a:ea typeface="Oswald"/>
                <a:cs typeface="Oswald"/>
                <a:sym typeface="Oswald"/>
              </a:rPr>
              <a:t>Mobile City Hall</a:t>
            </a:r>
          </a:p>
          <a:p>
            <a:pPr marL="1371600" lvl="1" indent="-342900" rtl="0">
              <a:lnSpc>
                <a:spcPct val="100000"/>
              </a:lnSpc>
              <a:spcBef>
                <a:spcPts val="0"/>
              </a:spcBef>
              <a:spcAft>
                <a:spcPts val="1000"/>
              </a:spcAft>
              <a:buClr>
                <a:srgbClr val="434343"/>
              </a:buClr>
              <a:buSzPct val="100000"/>
              <a:buFont typeface="Oswald"/>
              <a:buChar char="➢"/>
            </a:pPr>
            <a:r>
              <a:rPr lang="en" sz="1800" dirty="0">
                <a:solidFill>
                  <a:srgbClr val="434343"/>
                </a:solidFill>
                <a:latin typeface="Oswald"/>
                <a:ea typeface="Oswald"/>
                <a:cs typeface="Oswald"/>
                <a:sym typeface="Oswald"/>
              </a:rPr>
              <a:t>Thomas Center Redesign</a:t>
            </a:r>
          </a:p>
          <a:p>
            <a:pPr marL="457200" lvl="0" indent="0" rtl="0">
              <a:lnSpc>
                <a:spcPct val="100000"/>
              </a:lnSpc>
              <a:spcBef>
                <a:spcPts val="0"/>
              </a:spcBef>
              <a:spcAft>
                <a:spcPts val="1000"/>
              </a:spcAft>
              <a:buNone/>
            </a:pPr>
            <a:endParaRPr sz="1800" dirty="0">
              <a:solidFill>
                <a:srgbClr val="434343"/>
              </a:solidFill>
              <a:latin typeface="Oswald"/>
              <a:ea typeface="Oswald"/>
              <a:cs typeface="Oswald"/>
              <a:sym typeface="Oswald"/>
            </a:endParaRPr>
          </a:p>
          <a:p>
            <a:pPr marL="914400" lvl="0" indent="-228600" rtl="0">
              <a:lnSpc>
                <a:spcPct val="100000"/>
              </a:lnSpc>
              <a:spcBef>
                <a:spcPts val="0"/>
              </a:spcBef>
              <a:buClr>
                <a:srgbClr val="FFFFFF"/>
              </a:buClr>
              <a:buFont typeface="Oswald"/>
              <a:buChar char="❖"/>
            </a:pPr>
            <a:r>
              <a:rPr lang="en" dirty="0">
                <a:solidFill>
                  <a:srgbClr val="FFFFFF"/>
                </a:solidFill>
                <a:highlight>
                  <a:srgbClr val="00ABBE"/>
                </a:highlight>
                <a:latin typeface="Oswald"/>
                <a:ea typeface="Oswald"/>
                <a:cs typeface="Oswald"/>
                <a:sym typeface="Oswald"/>
              </a:rPr>
              <a:t>The Talent to Win</a:t>
            </a:r>
          </a:p>
          <a:p>
            <a:pPr marL="1371600" lvl="1" indent="-342900" rtl="0">
              <a:lnSpc>
                <a:spcPct val="100000"/>
              </a:lnSpc>
              <a:spcBef>
                <a:spcPts val="0"/>
              </a:spcBef>
              <a:spcAft>
                <a:spcPts val="0"/>
              </a:spcAft>
              <a:buClr>
                <a:srgbClr val="434343"/>
              </a:buClr>
              <a:buSzPct val="100000"/>
              <a:buFont typeface="Oswald"/>
              <a:buChar char="➢"/>
            </a:pPr>
            <a:r>
              <a:rPr lang="en" sz="1800" dirty="0">
                <a:solidFill>
                  <a:srgbClr val="434343"/>
                </a:solidFill>
                <a:latin typeface="Oswald"/>
                <a:ea typeface="Oswald"/>
                <a:cs typeface="Oswald"/>
                <a:sym typeface="Oswald"/>
              </a:rPr>
              <a:t>Strategic Initiatives Department</a:t>
            </a:r>
          </a:p>
          <a:p>
            <a:pPr marL="1371600" lvl="1" indent="-342900" rtl="0">
              <a:lnSpc>
                <a:spcPct val="100000"/>
              </a:lnSpc>
              <a:spcBef>
                <a:spcPts val="0"/>
              </a:spcBef>
              <a:spcAft>
                <a:spcPts val="0"/>
              </a:spcAft>
              <a:buClr>
                <a:srgbClr val="434343"/>
              </a:buClr>
              <a:buSzPct val="100000"/>
              <a:buFont typeface="Oswald"/>
              <a:buChar char="➢"/>
            </a:pPr>
            <a:r>
              <a:rPr lang="en" sz="1800" dirty="0">
                <a:solidFill>
                  <a:srgbClr val="434343"/>
                </a:solidFill>
                <a:latin typeface="Oswald"/>
                <a:ea typeface="Oswald"/>
                <a:cs typeface="Oswald"/>
                <a:sym typeface="Oswald"/>
              </a:rPr>
              <a:t>Department of Doing </a:t>
            </a:r>
          </a:p>
          <a:p>
            <a:pPr marL="457200" lvl="0" indent="0" rtl="0">
              <a:lnSpc>
                <a:spcPct val="100000"/>
              </a:lnSpc>
              <a:spcBef>
                <a:spcPts val="0"/>
              </a:spcBef>
              <a:spcAft>
                <a:spcPts val="0"/>
              </a:spcAft>
              <a:buNone/>
            </a:pPr>
            <a:endParaRPr sz="1800" b="1" dirty="0">
              <a:solidFill>
                <a:srgbClr val="434343"/>
              </a:solidFill>
              <a:latin typeface="Oswald"/>
              <a:ea typeface="Oswald"/>
              <a:cs typeface="Oswald"/>
              <a:sym typeface="Oswald"/>
            </a:endParaRPr>
          </a:p>
          <a:p>
            <a:pPr lvl="0" rtl="0">
              <a:lnSpc>
                <a:spcPct val="200000"/>
              </a:lnSpc>
              <a:spcBef>
                <a:spcPts val="0"/>
              </a:spcBef>
              <a:spcAft>
                <a:spcPts val="0"/>
              </a:spcAft>
              <a:buNone/>
            </a:pPr>
            <a:endParaRPr b="1" dirty="0">
              <a:solidFill>
                <a:srgbClr val="434343"/>
              </a:solidFill>
              <a:latin typeface="Raleway"/>
              <a:ea typeface="Raleway"/>
              <a:cs typeface="Raleway"/>
              <a:sym typeface="Raleway"/>
            </a:endParaRPr>
          </a:p>
          <a:p>
            <a:pPr marL="0" lvl="0" indent="0" rtl="0">
              <a:lnSpc>
                <a:spcPct val="200000"/>
              </a:lnSpc>
              <a:spcBef>
                <a:spcPts val="0"/>
              </a:spcBef>
              <a:buNone/>
            </a:pPr>
            <a:endParaRPr b="1" dirty="0">
              <a:solidFill>
                <a:srgbClr val="434343"/>
              </a:solidFill>
              <a:latin typeface="Raleway"/>
              <a:ea typeface="Raleway"/>
              <a:cs typeface="Raleway"/>
              <a:sym typeface="Raleway"/>
            </a:endParaRPr>
          </a:p>
        </p:txBody>
      </p:sp>
      <p:pic>
        <p:nvPicPr>
          <p:cNvPr id="200" name="Shape 200"/>
          <p:cNvPicPr preferRelativeResize="0"/>
          <p:nvPr/>
        </p:nvPicPr>
        <p:blipFill rotWithShape="1">
          <a:blip r:embed="rId3">
            <a:alphaModFix/>
          </a:blip>
          <a:srcRect l="9591" t="34415" r="9599" b="13730"/>
          <a:stretch/>
        </p:blipFill>
        <p:spPr>
          <a:xfrm>
            <a:off x="0" y="2265350"/>
            <a:ext cx="5263999" cy="2895224"/>
          </a:xfrm>
          <a:prstGeom prst="rect">
            <a:avLst/>
          </a:prstGeom>
          <a:noFill/>
          <a:ln w="9525" cap="flat" cmpd="sng">
            <a:solidFill>
              <a:srgbClr val="000000"/>
            </a:solidFill>
            <a:prstDash val="solid"/>
            <a:round/>
            <a:headEnd type="none" w="med" len="med"/>
            <a:tailEnd type="none" w="med" len="me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Shape 206"/>
          <p:cNvSpPr txBox="1">
            <a:spLocks noGrp="1"/>
          </p:cNvSpPr>
          <p:nvPr>
            <p:ph type="title"/>
          </p:nvPr>
        </p:nvSpPr>
        <p:spPr>
          <a:xfrm>
            <a:off x="490250" y="450150"/>
            <a:ext cx="6367800" cy="1412400"/>
          </a:xfrm>
          <a:prstGeom prst="rect">
            <a:avLst/>
          </a:prstGeom>
        </p:spPr>
        <p:txBody>
          <a:bodyPr lIns="91425" tIns="91425" rIns="91425" bIns="91425" anchor="ctr" anchorCtr="0">
            <a:noAutofit/>
          </a:bodyPr>
          <a:lstStyle/>
          <a:p>
            <a:pPr lvl="0" rtl="0">
              <a:spcBef>
                <a:spcPts val="0"/>
              </a:spcBef>
              <a:buNone/>
            </a:pPr>
            <a:r>
              <a:rPr lang="en">
                <a:latin typeface="Playfair Display"/>
                <a:ea typeface="Playfair Display"/>
                <a:cs typeface="Playfair Display"/>
                <a:sym typeface="Playfair Display"/>
              </a:rPr>
              <a:t>Civic</a:t>
            </a:r>
          </a:p>
          <a:p>
            <a:pPr lvl="0" rtl="0">
              <a:spcBef>
                <a:spcPts val="0"/>
              </a:spcBef>
              <a:buNone/>
            </a:pPr>
            <a:r>
              <a:rPr lang="en">
                <a:latin typeface="Playfair Display"/>
                <a:ea typeface="Playfair Display"/>
                <a:cs typeface="Playfair Display"/>
                <a:sym typeface="Playfair Display"/>
              </a:rPr>
              <a:t>Innovation</a:t>
            </a:r>
          </a:p>
        </p:txBody>
      </p:sp>
      <p:sp>
        <p:nvSpPr>
          <p:cNvPr id="207" name="Shape 207"/>
          <p:cNvSpPr txBox="1">
            <a:spLocks noGrp="1"/>
          </p:cNvSpPr>
          <p:nvPr>
            <p:ph type="body" idx="4294967295"/>
          </p:nvPr>
        </p:nvSpPr>
        <p:spPr>
          <a:xfrm>
            <a:off x="3652250" y="937625"/>
            <a:ext cx="5057700" cy="3610800"/>
          </a:xfrm>
          <a:prstGeom prst="rect">
            <a:avLst/>
          </a:prstGeom>
        </p:spPr>
        <p:txBody>
          <a:bodyPr lIns="91425" tIns="91425" rIns="91425" bIns="91425" anchor="t" anchorCtr="0">
            <a:noAutofit/>
          </a:bodyPr>
          <a:lstStyle/>
          <a:p>
            <a:pPr marL="914400" lvl="0" indent="-381000" rtl="0">
              <a:lnSpc>
                <a:spcPct val="100000"/>
              </a:lnSpc>
              <a:spcBef>
                <a:spcPts val="0"/>
              </a:spcBef>
              <a:spcAft>
                <a:spcPts val="1000"/>
              </a:spcAft>
              <a:buClr>
                <a:srgbClr val="FFFFFF"/>
              </a:buClr>
              <a:buSzPct val="100000"/>
              <a:buFont typeface="Oswald"/>
              <a:buChar char="❖"/>
            </a:pPr>
            <a:r>
              <a:rPr lang="en" sz="2400" b="1">
                <a:solidFill>
                  <a:srgbClr val="FFFFFF"/>
                </a:solidFill>
                <a:highlight>
                  <a:srgbClr val="F6BA2A"/>
                </a:highlight>
                <a:latin typeface="Oswald"/>
                <a:ea typeface="Oswald"/>
                <a:cs typeface="Oswald"/>
                <a:sym typeface="Oswald"/>
              </a:rPr>
              <a:t>Collaborative Planning</a:t>
            </a:r>
          </a:p>
          <a:p>
            <a:pPr marL="1371600" lvl="1" indent="-342900" rtl="0">
              <a:lnSpc>
                <a:spcPct val="150000"/>
              </a:lnSpc>
              <a:spcBef>
                <a:spcPts val="0"/>
              </a:spcBef>
              <a:spcAft>
                <a:spcPts val="1000"/>
              </a:spcAft>
              <a:buClr>
                <a:srgbClr val="434343"/>
              </a:buClr>
              <a:buSzPct val="100000"/>
              <a:buFont typeface="Oswald"/>
              <a:buChar char="➢"/>
            </a:pPr>
            <a:r>
              <a:rPr lang="en" sz="1800" b="1">
                <a:solidFill>
                  <a:srgbClr val="434343"/>
                </a:solidFill>
                <a:latin typeface="Oswald"/>
                <a:ea typeface="Oswald"/>
                <a:cs typeface="Oswald"/>
                <a:sym typeface="Oswald"/>
              </a:rPr>
              <a:t>Giving structure to collaboration </a:t>
            </a:r>
          </a:p>
          <a:p>
            <a:pPr marL="914400" lvl="0" indent="-381000" rtl="0">
              <a:lnSpc>
                <a:spcPct val="100000"/>
              </a:lnSpc>
              <a:spcBef>
                <a:spcPts val="0"/>
              </a:spcBef>
              <a:spcAft>
                <a:spcPts val="1000"/>
              </a:spcAft>
              <a:buClr>
                <a:schemeClr val="lt1"/>
              </a:buClr>
              <a:buSzPct val="100000"/>
              <a:buFont typeface="Oswald"/>
              <a:buChar char="❖"/>
            </a:pPr>
            <a:r>
              <a:rPr lang="en" sz="2400" b="1">
                <a:solidFill>
                  <a:schemeClr val="lt1"/>
                </a:solidFill>
                <a:highlight>
                  <a:srgbClr val="F6BA2A"/>
                </a:highlight>
                <a:latin typeface="Oswald"/>
                <a:ea typeface="Oswald"/>
                <a:cs typeface="Oswald"/>
                <a:sym typeface="Oswald"/>
              </a:rPr>
              <a:t>Volunteer Corps</a:t>
            </a:r>
          </a:p>
          <a:p>
            <a:pPr marL="1371600" lvl="1" indent="-342900" rtl="0">
              <a:lnSpc>
                <a:spcPct val="100000"/>
              </a:lnSpc>
              <a:spcBef>
                <a:spcPts val="0"/>
              </a:spcBef>
              <a:spcAft>
                <a:spcPts val="1000"/>
              </a:spcAft>
              <a:buClr>
                <a:srgbClr val="434343"/>
              </a:buClr>
              <a:buSzPct val="100000"/>
              <a:buFont typeface="Oswald"/>
              <a:buChar char="➢"/>
            </a:pPr>
            <a:r>
              <a:rPr lang="en" sz="1800" b="1">
                <a:solidFill>
                  <a:srgbClr val="434343"/>
                </a:solidFill>
                <a:latin typeface="Oswald"/>
                <a:ea typeface="Oswald"/>
                <a:cs typeface="Oswald"/>
                <a:sym typeface="Oswald"/>
              </a:rPr>
              <a:t>People helping people</a:t>
            </a:r>
          </a:p>
          <a:p>
            <a:pPr marL="914400" lvl="0" indent="-381000" rtl="0">
              <a:lnSpc>
                <a:spcPct val="100000"/>
              </a:lnSpc>
              <a:spcBef>
                <a:spcPts val="0"/>
              </a:spcBef>
              <a:spcAft>
                <a:spcPts val="1000"/>
              </a:spcAft>
              <a:buClr>
                <a:schemeClr val="lt1"/>
              </a:buClr>
              <a:buSzPct val="100000"/>
              <a:buFont typeface="Oswald"/>
              <a:buChar char="❖"/>
            </a:pPr>
            <a:r>
              <a:rPr lang="en" sz="2400" b="1">
                <a:solidFill>
                  <a:schemeClr val="lt1"/>
                </a:solidFill>
                <a:highlight>
                  <a:srgbClr val="F6BA2A"/>
                </a:highlight>
                <a:latin typeface="Oswald"/>
                <a:ea typeface="Oswald"/>
                <a:cs typeface="Oswald"/>
                <a:sym typeface="Oswald"/>
              </a:rPr>
              <a:t>Fellowship Programs</a:t>
            </a:r>
          </a:p>
          <a:p>
            <a:pPr marL="1371600" lvl="1" indent="-342900" rtl="0">
              <a:lnSpc>
                <a:spcPct val="100000"/>
              </a:lnSpc>
              <a:spcBef>
                <a:spcPts val="0"/>
              </a:spcBef>
              <a:spcAft>
                <a:spcPts val="1000"/>
              </a:spcAft>
              <a:buClr>
                <a:srgbClr val="434343"/>
              </a:buClr>
              <a:buSzPct val="100000"/>
              <a:buFont typeface="Oswald"/>
              <a:buChar char="➢"/>
            </a:pPr>
            <a:r>
              <a:rPr lang="en" sz="1800" b="1">
                <a:solidFill>
                  <a:srgbClr val="434343"/>
                </a:solidFill>
                <a:latin typeface="Oswald"/>
                <a:ea typeface="Oswald"/>
                <a:cs typeface="Oswald"/>
                <a:sym typeface="Oswald"/>
              </a:rPr>
              <a:t>Information leading action</a:t>
            </a:r>
          </a:p>
          <a:p>
            <a:pPr marL="914400" lvl="0" indent="-381000" rtl="0">
              <a:lnSpc>
                <a:spcPct val="100000"/>
              </a:lnSpc>
              <a:spcBef>
                <a:spcPts val="0"/>
              </a:spcBef>
              <a:spcAft>
                <a:spcPts val="1000"/>
              </a:spcAft>
              <a:buClr>
                <a:schemeClr val="lt1"/>
              </a:buClr>
              <a:buSzPct val="100000"/>
              <a:buFont typeface="Oswald"/>
              <a:buChar char="❖"/>
            </a:pPr>
            <a:r>
              <a:rPr lang="en" sz="2400" b="1">
                <a:solidFill>
                  <a:schemeClr val="lt1"/>
                </a:solidFill>
                <a:highlight>
                  <a:srgbClr val="F6BA2A"/>
                </a:highlight>
                <a:latin typeface="Oswald"/>
                <a:ea typeface="Oswald"/>
                <a:cs typeface="Oswald"/>
                <a:sym typeface="Oswald"/>
              </a:rPr>
              <a:t>Smart Cities Lab</a:t>
            </a:r>
          </a:p>
          <a:p>
            <a:pPr marL="1371600" lvl="1" indent="-342900" rtl="0">
              <a:lnSpc>
                <a:spcPct val="100000"/>
              </a:lnSpc>
              <a:spcBef>
                <a:spcPts val="0"/>
              </a:spcBef>
              <a:spcAft>
                <a:spcPts val="1000"/>
              </a:spcAft>
              <a:buClr>
                <a:srgbClr val="434343"/>
              </a:buClr>
              <a:buSzPct val="100000"/>
              <a:buFont typeface="Oswald"/>
              <a:buChar char="➢"/>
            </a:pPr>
            <a:r>
              <a:rPr lang="en" sz="1800" b="1">
                <a:solidFill>
                  <a:srgbClr val="434343"/>
                </a:solidFill>
                <a:latin typeface="Oswald"/>
                <a:ea typeface="Oswald"/>
                <a:cs typeface="Oswald"/>
                <a:sym typeface="Oswald"/>
              </a:rPr>
              <a:t>A living laboratory</a:t>
            </a:r>
          </a:p>
        </p:txBody>
      </p:sp>
      <p:pic>
        <p:nvPicPr>
          <p:cNvPr id="208" name="Shape 208"/>
          <p:cNvPicPr preferRelativeResize="0"/>
          <p:nvPr/>
        </p:nvPicPr>
        <p:blipFill>
          <a:blip r:embed="rId3">
            <a:alphaModFix/>
          </a:blip>
          <a:stretch>
            <a:fillRect/>
          </a:stretch>
        </p:blipFill>
        <p:spPr>
          <a:xfrm>
            <a:off x="354449" y="1862550"/>
            <a:ext cx="3493550" cy="31809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2" name="Shape 142"/>
          <p:cNvSpPr txBox="1">
            <a:spLocks noGrp="1"/>
          </p:cNvSpPr>
          <p:nvPr>
            <p:ph type="subTitle" idx="1"/>
          </p:nvPr>
        </p:nvSpPr>
        <p:spPr>
          <a:xfrm>
            <a:off x="1676400" y="1200150"/>
            <a:ext cx="6853100" cy="2216700"/>
          </a:xfrm>
          <a:prstGeom prst="rect">
            <a:avLst/>
          </a:prstGeom>
        </p:spPr>
        <p:txBody>
          <a:bodyPr lIns="91425" tIns="91425" rIns="91425" bIns="91425" anchor="t" anchorCtr="0">
            <a:noAutofit/>
          </a:bodyPr>
          <a:lstStyle/>
          <a:p>
            <a:pPr lvl="0">
              <a:spcBef>
                <a:spcPts val="0"/>
              </a:spcBef>
              <a:buNone/>
            </a:pPr>
            <a:r>
              <a:rPr lang="en" sz="7200" dirty="0" smtClean="0">
                <a:solidFill>
                  <a:srgbClr val="666666"/>
                </a:solidFill>
                <a:latin typeface="Oswald"/>
                <a:ea typeface="Oswald"/>
                <a:cs typeface="Oswald"/>
                <a:sym typeface="Oswald"/>
              </a:rPr>
              <a:t>Department</a:t>
            </a:r>
          </a:p>
          <a:p>
            <a:pPr lvl="0">
              <a:spcBef>
                <a:spcPts val="0"/>
              </a:spcBef>
              <a:buNone/>
            </a:pPr>
            <a:r>
              <a:rPr lang="en" sz="7200" dirty="0" smtClean="0">
                <a:solidFill>
                  <a:srgbClr val="666666"/>
                </a:solidFill>
                <a:latin typeface="Oswald"/>
                <a:ea typeface="Oswald"/>
                <a:cs typeface="Oswald"/>
                <a:sym typeface="Oswald"/>
              </a:rPr>
              <a:t>of Doing</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23950"/>
            <a:ext cx="2539657" cy="287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7271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595" y="547007"/>
            <a:ext cx="2420856" cy="3539430"/>
          </a:xfrm>
          <a:prstGeom prst="rect">
            <a:avLst/>
          </a:prstGeom>
          <a:solidFill>
            <a:schemeClr val="accent5"/>
          </a:solidFill>
        </p:spPr>
        <p:txBody>
          <a:bodyPr wrap="none" rtlCol="0">
            <a:spAutoFit/>
          </a:bodyPr>
          <a:lstStyle/>
          <a:p>
            <a:r>
              <a:rPr lang="en-US" dirty="0" smtClean="0"/>
              <a:t>                                             </a:t>
            </a:r>
          </a:p>
          <a:p>
            <a:endParaRPr lang="en-US" dirty="0"/>
          </a:p>
          <a:p>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graphicFrame>
        <p:nvGraphicFramePr>
          <p:cNvPr id="6" name="Diagram 5"/>
          <p:cNvGraphicFramePr/>
          <p:nvPr>
            <p:extLst>
              <p:ext uri="{D42A27DB-BD31-4B8C-83A1-F6EECF244321}">
                <p14:modId xmlns:p14="http://schemas.microsoft.com/office/powerpoint/2010/main" val="3296253200"/>
              </p:ext>
            </p:extLst>
          </p:nvPr>
        </p:nvGraphicFramePr>
        <p:xfrm>
          <a:off x="0" y="0"/>
          <a:ext cx="9144000" cy="3165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a:blip r:embed="rId8"/>
          <a:stretch>
            <a:fillRect/>
          </a:stretch>
        </p:blipFill>
        <p:spPr>
          <a:xfrm>
            <a:off x="2318004" y="547007"/>
            <a:ext cx="6191263" cy="3477337"/>
          </a:xfrm>
          <a:prstGeom prst="rect">
            <a:avLst/>
          </a:prstGeom>
        </p:spPr>
      </p:pic>
      <p:sp>
        <p:nvSpPr>
          <p:cNvPr id="8" name="Title 1"/>
          <p:cNvSpPr txBox="1">
            <a:spLocks/>
          </p:cNvSpPr>
          <p:nvPr/>
        </p:nvSpPr>
        <p:spPr>
          <a:xfrm>
            <a:off x="344424" y="1009650"/>
            <a:ext cx="2125980" cy="1783080"/>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ct val="100000"/>
              <a:buNone/>
              <a:defRPr sz="2800" b="0" i="0" u="none" strike="noStrike" cap="none">
                <a:solidFill>
                  <a:schemeClr val="dk1"/>
                </a:solidFill>
                <a:latin typeface="Arial"/>
                <a:ea typeface="Arial"/>
                <a:cs typeface="Arial"/>
                <a:sym typeface="Aria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lang="en-US" dirty="0" smtClean="0">
              <a:solidFill>
                <a:schemeClr val="bg1"/>
              </a:solidFill>
            </a:endParaRPr>
          </a:p>
          <a:p>
            <a:endParaRPr lang="en-US" dirty="0">
              <a:solidFill>
                <a:schemeClr val="bg1"/>
              </a:solidFill>
            </a:endParaRPr>
          </a:p>
          <a:p>
            <a:endParaRPr lang="en-US" dirty="0" smtClean="0">
              <a:solidFill>
                <a:schemeClr val="bg1"/>
              </a:solidFill>
            </a:endParaRPr>
          </a:p>
          <a:p>
            <a:r>
              <a:rPr lang="en-US" dirty="0" smtClean="0">
                <a:solidFill>
                  <a:schemeClr val="bg1"/>
                </a:solidFill>
              </a:rPr>
              <a:t>Open Counter</a:t>
            </a:r>
            <a:endParaRPr lang="en-US" dirty="0" smtClean="0">
              <a:solidFill>
                <a:schemeClr val="bg1"/>
              </a:solidFill>
            </a:endParaRPr>
          </a:p>
        </p:txBody>
      </p:sp>
    </p:spTree>
    <p:extLst>
      <p:ext uri="{BB962C8B-B14F-4D97-AF65-F5344CB8AC3E}">
        <p14:creationId xmlns:p14="http://schemas.microsoft.com/office/powerpoint/2010/main" val="39170353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 y="1"/>
            <a:ext cx="9142571" cy="5135642"/>
          </a:xfrm>
          <a:prstGeom prst="rect">
            <a:avLst/>
          </a:prstGeom>
        </p:spPr>
      </p:pic>
    </p:spTree>
    <p:extLst>
      <p:ext uri="{BB962C8B-B14F-4D97-AF65-F5344CB8AC3E}">
        <p14:creationId xmlns:p14="http://schemas.microsoft.com/office/powerpoint/2010/main" val="31353761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32433" y="1"/>
            <a:ext cx="9176433" cy="5288018"/>
          </a:xfrm>
          <a:prstGeom prst="rect">
            <a:avLst/>
          </a:prstGeom>
        </p:spPr>
      </p:pic>
    </p:spTree>
    <p:extLst>
      <p:ext uri="{BB962C8B-B14F-4D97-AF65-F5344CB8AC3E}">
        <p14:creationId xmlns:p14="http://schemas.microsoft.com/office/powerpoint/2010/main" val="26807245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595" y="547007"/>
            <a:ext cx="2420856" cy="3539430"/>
          </a:xfrm>
          <a:prstGeom prst="rect">
            <a:avLst/>
          </a:prstGeom>
          <a:solidFill>
            <a:schemeClr val="accent5"/>
          </a:solidFill>
        </p:spPr>
        <p:txBody>
          <a:bodyPr wrap="none" rtlCol="0">
            <a:spAutoFit/>
          </a:bodyPr>
          <a:lstStyle/>
          <a:p>
            <a:r>
              <a:rPr lang="en-US" dirty="0" smtClean="0"/>
              <a:t>                                             </a:t>
            </a:r>
          </a:p>
          <a:p>
            <a:endParaRPr lang="en-US" dirty="0"/>
          </a:p>
          <a:p>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9238" y="219287"/>
            <a:ext cx="2531387" cy="2097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txBox="1">
            <a:spLocks/>
          </p:cNvSpPr>
          <p:nvPr/>
        </p:nvSpPr>
        <p:spPr>
          <a:xfrm>
            <a:off x="344424" y="1009650"/>
            <a:ext cx="2125980" cy="1783080"/>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ct val="100000"/>
              <a:buNone/>
              <a:defRPr sz="2800" b="0" i="0" u="none" strike="noStrike" cap="none">
                <a:solidFill>
                  <a:schemeClr val="dk1"/>
                </a:solidFill>
                <a:latin typeface="Arial"/>
                <a:ea typeface="Arial"/>
                <a:cs typeface="Arial"/>
                <a:sym typeface="Aria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lang="en-US" dirty="0" smtClean="0">
              <a:solidFill>
                <a:schemeClr val="bg1"/>
              </a:solidFill>
            </a:endParaRPr>
          </a:p>
          <a:p>
            <a:endParaRPr lang="en-US" dirty="0">
              <a:solidFill>
                <a:schemeClr val="bg1"/>
              </a:solidFill>
            </a:endParaRPr>
          </a:p>
          <a:p>
            <a:endParaRPr lang="en-US" dirty="0" smtClean="0">
              <a:solidFill>
                <a:schemeClr val="bg1"/>
              </a:solidFill>
            </a:endParaRPr>
          </a:p>
          <a:p>
            <a:r>
              <a:rPr lang="en-US" dirty="0" smtClean="0">
                <a:solidFill>
                  <a:schemeClr val="bg1"/>
                </a:solidFill>
              </a:rPr>
              <a:t>Chat with </a:t>
            </a:r>
            <a:br>
              <a:rPr lang="en-US" dirty="0" smtClean="0">
                <a:solidFill>
                  <a:schemeClr val="bg1"/>
                </a:solidFill>
              </a:rPr>
            </a:br>
            <a:r>
              <a:rPr lang="en-US" dirty="0" smtClean="0">
                <a:solidFill>
                  <a:schemeClr val="bg1"/>
                </a:solidFill>
              </a:rPr>
              <a:t>a</a:t>
            </a:r>
            <a:r>
              <a:rPr lang="en-US" dirty="0">
                <a:solidFill>
                  <a:schemeClr val="bg1"/>
                </a:solidFill>
              </a:rPr>
              <a:t> </a:t>
            </a:r>
            <a:r>
              <a:rPr lang="en-US" dirty="0" smtClean="0">
                <a:solidFill>
                  <a:schemeClr val="bg1"/>
                </a:solidFill>
              </a:rPr>
              <a:t>Planner</a:t>
            </a:r>
          </a:p>
        </p:txBody>
      </p:sp>
      <p:pic>
        <p:nvPicPr>
          <p:cNvPr id="4098" name="Picture 2" descr="C:\Users\rawsonle\Desktop\DOD-web.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3653" y="2138512"/>
            <a:ext cx="3963347" cy="2582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27944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3999334" y="708442"/>
            <a:ext cx="3194204" cy="3700490"/>
          </a:xfrm>
          <a:prstGeom prst="rect">
            <a:avLst/>
          </a:prstGeom>
        </p:spPr>
      </p:pic>
      <p:sp>
        <p:nvSpPr>
          <p:cNvPr id="7" name="TextBox 6"/>
          <p:cNvSpPr txBox="1"/>
          <p:nvPr/>
        </p:nvSpPr>
        <p:spPr>
          <a:xfrm>
            <a:off x="-20595" y="547007"/>
            <a:ext cx="2420856" cy="3539430"/>
          </a:xfrm>
          <a:prstGeom prst="rect">
            <a:avLst/>
          </a:prstGeom>
          <a:solidFill>
            <a:schemeClr val="accent5"/>
          </a:solidFill>
        </p:spPr>
        <p:txBody>
          <a:bodyPr wrap="none" rtlCol="0">
            <a:spAutoFit/>
          </a:bodyPr>
          <a:lstStyle/>
          <a:p>
            <a:r>
              <a:rPr lang="en-US" dirty="0" smtClean="0"/>
              <a:t>                                             </a:t>
            </a:r>
          </a:p>
          <a:p>
            <a:endParaRPr lang="en-US" dirty="0"/>
          </a:p>
          <a:p>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8" name="Title 1"/>
          <p:cNvSpPr txBox="1">
            <a:spLocks/>
          </p:cNvSpPr>
          <p:nvPr/>
        </p:nvSpPr>
        <p:spPr>
          <a:xfrm>
            <a:off x="344424" y="1009650"/>
            <a:ext cx="2125980" cy="1783080"/>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ct val="100000"/>
              <a:buNone/>
              <a:defRPr sz="2800" b="0" i="0" u="none" strike="noStrike" cap="none">
                <a:solidFill>
                  <a:schemeClr val="dk1"/>
                </a:solidFill>
                <a:latin typeface="Arial"/>
                <a:ea typeface="Arial"/>
                <a:cs typeface="Arial"/>
                <a:sym typeface="Aria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lang="en-US" dirty="0" smtClean="0">
              <a:solidFill>
                <a:schemeClr val="bg1"/>
              </a:solidFill>
            </a:endParaRPr>
          </a:p>
          <a:p>
            <a:endParaRPr lang="en-US" dirty="0">
              <a:solidFill>
                <a:schemeClr val="bg1"/>
              </a:solidFill>
            </a:endParaRPr>
          </a:p>
          <a:p>
            <a:endParaRPr lang="en-US" dirty="0" smtClean="0">
              <a:solidFill>
                <a:schemeClr val="bg1"/>
              </a:solidFill>
            </a:endParaRPr>
          </a:p>
          <a:p>
            <a:endParaRPr lang="en-US" dirty="0" smtClean="0">
              <a:solidFill>
                <a:schemeClr val="bg1"/>
              </a:solidFill>
            </a:endParaRPr>
          </a:p>
          <a:p>
            <a:r>
              <a:rPr lang="en-US" dirty="0" smtClean="0">
                <a:solidFill>
                  <a:schemeClr val="bg1"/>
                </a:solidFill>
              </a:rPr>
              <a:t>Project Dox</a:t>
            </a:r>
            <a:endParaRPr lang="en-US" dirty="0" smtClean="0">
              <a:solidFill>
                <a:schemeClr val="bg1"/>
              </a:solidFill>
            </a:endParaRPr>
          </a:p>
        </p:txBody>
      </p:sp>
    </p:spTree>
    <p:extLst>
      <p:ext uri="{BB962C8B-B14F-4D97-AF65-F5344CB8AC3E}">
        <p14:creationId xmlns:p14="http://schemas.microsoft.com/office/powerpoint/2010/main" val="29399132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rotWithShape="1">
          <a:blip r:embed="rId2"/>
          <a:srcRect r="33922"/>
          <a:stretch/>
        </p:blipFill>
        <p:spPr>
          <a:xfrm>
            <a:off x="0" y="1"/>
            <a:ext cx="8921635" cy="5193506"/>
          </a:xfrm>
          <a:prstGeom prst="rect">
            <a:avLst/>
          </a:prstGeom>
        </p:spPr>
      </p:pic>
    </p:spTree>
    <p:extLst>
      <p:ext uri="{BB962C8B-B14F-4D97-AF65-F5344CB8AC3E}">
        <p14:creationId xmlns:p14="http://schemas.microsoft.com/office/powerpoint/2010/main" val="14030596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31230" y="-55082"/>
            <a:ext cx="9012770" cy="5485543"/>
          </a:xfrm>
          <a:prstGeom prst="rect">
            <a:avLst/>
          </a:prstGeom>
        </p:spPr>
      </p:pic>
    </p:spTree>
    <p:extLst>
      <p:ext uri="{BB962C8B-B14F-4D97-AF65-F5344CB8AC3E}">
        <p14:creationId xmlns:p14="http://schemas.microsoft.com/office/powerpoint/2010/main" val="30264321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666666"/>
        </a:solidFill>
        <a:effectLst/>
      </p:bgPr>
    </p:bg>
    <p:spTree>
      <p:nvGrpSpPr>
        <p:cNvPr id="1" name="Shape 212"/>
        <p:cNvGrpSpPr/>
        <p:nvPr/>
      </p:nvGrpSpPr>
      <p:grpSpPr>
        <a:xfrm>
          <a:off x="0" y="0"/>
          <a:ext cx="0" cy="0"/>
          <a:chOff x="0" y="0"/>
          <a:chExt cx="0" cy="0"/>
        </a:xfrm>
      </p:grpSpPr>
      <p:sp>
        <p:nvSpPr>
          <p:cNvPr id="213" name="Shape 213"/>
          <p:cNvSpPr txBox="1">
            <a:spLocks noGrp="1"/>
          </p:cNvSpPr>
          <p:nvPr>
            <p:ph type="ctrTitle" idx="4294967295"/>
          </p:nvPr>
        </p:nvSpPr>
        <p:spPr>
          <a:xfrm>
            <a:off x="604812" y="1703675"/>
            <a:ext cx="7934400" cy="1159800"/>
          </a:xfrm>
          <a:prstGeom prst="rect">
            <a:avLst/>
          </a:prstGeom>
        </p:spPr>
        <p:txBody>
          <a:bodyPr lIns="91425" tIns="91425" rIns="91425" bIns="91425" anchor="t" anchorCtr="0">
            <a:noAutofit/>
          </a:bodyPr>
          <a:lstStyle/>
          <a:p>
            <a:pPr lvl="0" algn="ctr" rtl="0">
              <a:spcBef>
                <a:spcPts val="0"/>
              </a:spcBef>
              <a:buNone/>
            </a:pPr>
            <a:r>
              <a:rPr lang="en" sz="4800">
                <a:solidFill>
                  <a:srgbClr val="F1C232"/>
                </a:solidFill>
                <a:latin typeface="Oswald"/>
                <a:ea typeface="Oswald"/>
                <a:cs typeface="Oswald"/>
                <a:sym typeface="Oswald"/>
              </a:rPr>
              <a:t>HOW DO WE DO THIS?</a:t>
            </a:r>
          </a:p>
        </p:txBody>
      </p:sp>
      <p:sp>
        <p:nvSpPr>
          <p:cNvPr id="214" name="Shape 214"/>
          <p:cNvSpPr txBox="1">
            <a:spLocks noGrp="1"/>
          </p:cNvSpPr>
          <p:nvPr>
            <p:ph type="subTitle" idx="4294967295"/>
          </p:nvPr>
        </p:nvSpPr>
        <p:spPr>
          <a:xfrm>
            <a:off x="1603825" y="2511876"/>
            <a:ext cx="5936400" cy="784800"/>
          </a:xfrm>
          <a:prstGeom prst="rect">
            <a:avLst/>
          </a:prstGeom>
        </p:spPr>
        <p:txBody>
          <a:bodyPr lIns="91425" tIns="91425" rIns="91425" bIns="91425" anchor="t" anchorCtr="0">
            <a:noAutofit/>
          </a:bodyPr>
          <a:lstStyle/>
          <a:p>
            <a:pPr lvl="0" algn="ctr" rtl="0">
              <a:spcBef>
                <a:spcPts val="0"/>
              </a:spcBef>
              <a:buNone/>
            </a:pPr>
            <a:r>
              <a:rPr lang="en" sz="2400">
                <a:solidFill>
                  <a:srgbClr val="CCCCCC"/>
                </a:solidFill>
                <a:latin typeface="Oswald"/>
                <a:ea typeface="Oswald"/>
                <a:cs typeface="Oswald"/>
                <a:sym typeface="Oswald"/>
              </a:rPr>
              <a:t>With Community Partners</a:t>
            </a:r>
          </a:p>
        </p:txBody>
      </p:sp>
      <p:grpSp>
        <p:nvGrpSpPr>
          <p:cNvPr id="215" name="Shape 215"/>
          <p:cNvGrpSpPr/>
          <p:nvPr/>
        </p:nvGrpSpPr>
        <p:grpSpPr>
          <a:xfrm>
            <a:off x="4233487" y="499000"/>
            <a:ext cx="677029" cy="1103728"/>
            <a:chOff x="6730350" y="2315900"/>
            <a:chExt cx="257700" cy="420100"/>
          </a:xfrm>
        </p:grpSpPr>
        <p:sp>
          <p:nvSpPr>
            <p:cNvPr id="216" name="Shape 216"/>
            <p:cNvSpPr/>
            <p:nvPr/>
          </p:nvSpPr>
          <p:spPr>
            <a:xfrm>
              <a:off x="6807900" y="2671250"/>
              <a:ext cx="102600" cy="22625"/>
            </a:xfrm>
            <a:custGeom>
              <a:avLst/>
              <a:gdLst/>
              <a:ahLst/>
              <a:cxnLst/>
              <a:rect l="0" t="0" r="0" b="0"/>
              <a:pathLst>
                <a:path w="4104" h="905" extrusionOk="0">
                  <a:moveTo>
                    <a:pt x="1" y="1"/>
                  </a:moveTo>
                  <a:lnTo>
                    <a:pt x="1" y="905"/>
                  </a:lnTo>
                  <a:lnTo>
                    <a:pt x="4104" y="905"/>
                  </a:lnTo>
                  <a:lnTo>
                    <a:pt x="4104" y="1"/>
                  </a:lnTo>
                  <a:close/>
                </a:path>
              </a:pathLst>
            </a:custGeom>
            <a:solidFill>
              <a:srgbClr val="F1C232"/>
            </a:solidFill>
            <a:ln>
              <a:noFill/>
            </a:ln>
          </p:spPr>
          <p:txBody>
            <a:bodyPr lIns="91425" tIns="91425" rIns="91425" bIns="91425" anchor="ctr" anchorCtr="0">
              <a:noAutofit/>
            </a:bodyPr>
            <a:lstStyle/>
            <a:p>
              <a:pPr lvl="0" rtl="0">
                <a:spcBef>
                  <a:spcPts val="0"/>
                </a:spcBef>
                <a:buNone/>
              </a:pPr>
              <a:endParaRPr>
                <a:solidFill>
                  <a:srgbClr val="FFFFFF"/>
                </a:solidFill>
              </a:endParaRPr>
            </a:p>
          </p:txBody>
        </p:sp>
        <p:sp>
          <p:nvSpPr>
            <p:cNvPr id="217" name="Shape 217"/>
            <p:cNvSpPr/>
            <p:nvPr/>
          </p:nvSpPr>
          <p:spPr>
            <a:xfrm>
              <a:off x="6807900" y="2636450"/>
              <a:ext cx="102600" cy="22625"/>
            </a:xfrm>
            <a:custGeom>
              <a:avLst/>
              <a:gdLst/>
              <a:ahLst/>
              <a:cxnLst/>
              <a:rect l="0" t="0" r="0" b="0"/>
              <a:pathLst>
                <a:path w="4104" h="905" extrusionOk="0">
                  <a:moveTo>
                    <a:pt x="1" y="1"/>
                  </a:moveTo>
                  <a:lnTo>
                    <a:pt x="1" y="905"/>
                  </a:lnTo>
                  <a:lnTo>
                    <a:pt x="4104" y="905"/>
                  </a:lnTo>
                  <a:lnTo>
                    <a:pt x="4104" y="1"/>
                  </a:lnTo>
                  <a:close/>
                </a:path>
              </a:pathLst>
            </a:custGeom>
            <a:solidFill>
              <a:srgbClr val="F1C232"/>
            </a:solidFill>
            <a:ln>
              <a:noFill/>
            </a:ln>
          </p:spPr>
          <p:txBody>
            <a:bodyPr lIns="91425" tIns="91425" rIns="91425" bIns="91425" anchor="ctr" anchorCtr="0">
              <a:noAutofit/>
            </a:bodyPr>
            <a:lstStyle/>
            <a:p>
              <a:pPr lvl="0" rtl="0">
                <a:spcBef>
                  <a:spcPts val="0"/>
                </a:spcBef>
                <a:buNone/>
              </a:pPr>
              <a:endParaRPr>
                <a:solidFill>
                  <a:srgbClr val="FFFFFF"/>
                </a:solidFill>
              </a:endParaRPr>
            </a:p>
          </p:txBody>
        </p:sp>
        <p:sp>
          <p:nvSpPr>
            <p:cNvPr id="218" name="Shape 218"/>
            <p:cNvSpPr/>
            <p:nvPr/>
          </p:nvSpPr>
          <p:spPr>
            <a:xfrm>
              <a:off x="6807900" y="2706075"/>
              <a:ext cx="102600" cy="29925"/>
            </a:xfrm>
            <a:custGeom>
              <a:avLst/>
              <a:gdLst/>
              <a:ahLst/>
              <a:cxnLst/>
              <a:rect l="0" t="0" r="0" b="0"/>
              <a:pathLst>
                <a:path w="4104" h="1197" extrusionOk="0">
                  <a:moveTo>
                    <a:pt x="1" y="0"/>
                  </a:moveTo>
                  <a:lnTo>
                    <a:pt x="1" y="171"/>
                  </a:lnTo>
                  <a:lnTo>
                    <a:pt x="25" y="318"/>
                  </a:lnTo>
                  <a:lnTo>
                    <a:pt x="98" y="464"/>
                  </a:lnTo>
                  <a:lnTo>
                    <a:pt x="196" y="586"/>
                  </a:lnTo>
                  <a:lnTo>
                    <a:pt x="343" y="660"/>
                  </a:lnTo>
                  <a:lnTo>
                    <a:pt x="1881" y="1172"/>
                  </a:lnTo>
                  <a:lnTo>
                    <a:pt x="2052" y="1197"/>
                  </a:lnTo>
                  <a:lnTo>
                    <a:pt x="2223" y="1172"/>
                  </a:lnTo>
                  <a:lnTo>
                    <a:pt x="3762" y="660"/>
                  </a:lnTo>
                  <a:lnTo>
                    <a:pt x="3908" y="586"/>
                  </a:lnTo>
                  <a:lnTo>
                    <a:pt x="4006" y="464"/>
                  </a:lnTo>
                  <a:lnTo>
                    <a:pt x="4079" y="318"/>
                  </a:lnTo>
                  <a:lnTo>
                    <a:pt x="4104" y="171"/>
                  </a:lnTo>
                  <a:lnTo>
                    <a:pt x="4104" y="0"/>
                  </a:lnTo>
                  <a:close/>
                </a:path>
              </a:pathLst>
            </a:custGeom>
            <a:solidFill>
              <a:srgbClr val="F1C232"/>
            </a:solidFill>
            <a:ln>
              <a:noFill/>
            </a:ln>
          </p:spPr>
          <p:txBody>
            <a:bodyPr lIns="91425" tIns="91425" rIns="91425" bIns="91425" anchor="ctr" anchorCtr="0">
              <a:noAutofit/>
            </a:bodyPr>
            <a:lstStyle/>
            <a:p>
              <a:pPr lvl="0" rtl="0">
                <a:spcBef>
                  <a:spcPts val="0"/>
                </a:spcBef>
                <a:buNone/>
              </a:pPr>
              <a:endParaRPr>
                <a:solidFill>
                  <a:srgbClr val="FFFFFF"/>
                </a:solidFill>
              </a:endParaRPr>
            </a:p>
          </p:txBody>
        </p:sp>
        <p:sp>
          <p:nvSpPr>
            <p:cNvPr id="219" name="Shape 219"/>
            <p:cNvSpPr/>
            <p:nvPr/>
          </p:nvSpPr>
          <p:spPr>
            <a:xfrm>
              <a:off x="6811575" y="2463675"/>
              <a:ext cx="95275" cy="160600"/>
            </a:xfrm>
            <a:custGeom>
              <a:avLst/>
              <a:gdLst/>
              <a:ahLst/>
              <a:cxnLst/>
              <a:rect l="0" t="0" r="0" b="0"/>
              <a:pathLst>
                <a:path w="3811" h="6424" extrusionOk="0">
                  <a:moveTo>
                    <a:pt x="1905" y="0"/>
                  </a:moveTo>
                  <a:lnTo>
                    <a:pt x="928" y="831"/>
                  </a:lnTo>
                  <a:lnTo>
                    <a:pt x="855" y="879"/>
                  </a:lnTo>
                  <a:lnTo>
                    <a:pt x="782" y="904"/>
                  </a:lnTo>
                  <a:lnTo>
                    <a:pt x="684" y="879"/>
                  </a:lnTo>
                  <a:lnTo>
                    <a:pt x="611" y="831"/>
                  </a:lnTo>
                  <a:lnTo>
                    <a:pt x="0" y="318"/>
                  </a:lnTo>
                  <a:lnTo>
                    <a:pt x="1319" y="6423"/>
                  </a:lnTo>
                  <a:lnTo>
                    <a:pt x="2491" y="6423"/>
                  </a:lnTo>
                  <a:lnTo>
                    <a:pt x="3810" y="318"/>
                  </a:lnTo>
                  <a:lnTo>
                    <a:pt x="3200" y="831"/>
                  </a:lnTo>
                  <a:lnTo>
                    <a:pt x="3126" y="879"/>
                  </a:lnTo>
                  <a:lnTo>
                    <a:pt x="3029" y="904"/>
                  </a:lnTo>
                  <a:lnTo>
                    <a:pt x="2955" y="879"/>
                  </a:lnTo>
                  <a:lnTo>
                    <a:pt x="2882" y="831"/>
                  </a:lnTo>
                  <a:lnTo>
                    <a:pt x="1905" y="0"/>
                  </a:lnTo>
                  <a:close/>
                </a:path>
              </a:pathLst>
            </a:custGeom>
            <a:solidFill>
              <a:srgbClr val="F1C232"/>
            </a:solidFill>
            <a:ln>
              <a:noFill/>
            </a:ln>
          </p:spPr>
          <p:txBody>
            <a:bodyPr lIns="91425" tIns="91425" rIns="91425" bIns="91425" anchor="ctr" anchorCtr="0">
              <a:noAutofit/>
            </a:bodyPr>
            <a:lstStyle/>
            <a:p>
              <a:pPr lvl="0" rtl="0">
                <a:spcBef>
                  <a:spcPts val="0"/>
                </a:spcBef>
                <a:buNone/>
              </a:pPr>
              <a:endParaRPr>
                <a:solidFill>
                  <a:srgbClr val="FFFFFF"/>
                </a:solidFill>
              </a:endParaRPr>
            </a:p>
          </p:txBody>
        </p:sp>
        <p:sp>
          <p:nvSpPr>
            <p:cNvPr id="220" name="Shape 220"/>
            <p:cNvSpPr/>
            <p:nvPr/>
          </p:nvSpPr>
          <p:spPr>
            <a:xfrm>
              <a:off x="6730350" y="2315900"/>
              <a:ext cx="257700" cy="308375"/>
            </a:xfrm>
            <a:custGeom>
              <a:avLst/>
              <a:gdLst/>
              <a:ahLst/>
              <a:cxnLst/>
              <a:rect l="0" t="0" r="0" b="0"/>
              <a:pathLst>
                <a:path w="10308" h="12335" extrusionOk="0">
                  <a:moveTo>
                    <a:pt x="5154" y="1"/>
                  </a:moveTo>
                  <a:lnTo>
                    <a:pt x="4617" y="25"/>
                  </a:lnTo>
                  <a:lnTo>
                    <a:pt x="4128" y="98"/>
                  </a:lnTo>
                  <a:lnTo>
                    <a:pt x="3615" y="245"/>
                  </a:lnTo>
                  <a:lnTo>
                    <a:pt x="3151" y="416"/>
                  </a:lnTo>
                  <a:lnTo>
                    <a:pt x="2712" y="636"/>
                  </a:lnTo>
                  <a:lnTo>
                    <a:pt x="2272" y="880"/>
                  </a:lnTo>
                  <a:lnTo>
                    <a:pt x="1881" y="1173"/>
                  </a:lnTo>
                  <a:lnTo>
                    <a:pt x="1515" y="1515"/>
                  </a:lnTo>
                  <a:lnTo>
                    <a:pt x="1198" y="1881"/>
                  </a:lnTo>
                  <a:lnTo>
                    <a:pt x="880" y="2272"/>
                  </a:lnTo>
                  <a:lnTo>
                    <a:pt x="636" y="2687"/>
                  </a:lnTo>
                  <a:lnTo>
                    <a:pt x="416" y="3151"/>
                  </a:lnTo>
                  <a:lnTo>
                    <a:pt x="245" y="3615"/>
                  </a:lnTo>
                  <a:lnTo>
                    <a:pt x="123" y="4104"/>
                  </a:lnTo>
                  <a:lnTo>
                    <a:pt x="50" y="4617"/>
                  </a:lnTo>
                  <a:lnTo>
                    <a:pt x="1" y="5154"/>
                  </a:lnTo>
                  <a:lnTo>
                    <a:pt x="25" y="5423"/>
                  </a:lnTo>
                  <a:lnTo>
                    <a:pt x="50" y="5691"/>
                  </a:lnTo>
                  <a:lnTo>
                    <a:pt x="123" y="6204"/>
                  </a:lnTo>
                  <a:lnTo>
                    <a:pt x="245" y="6693"/>
                  </a:lnTo>
                  <a:lnTo>
                    <a:pt x="416" y="7132"/>
                  </a:lnTo>
                  <a:lnTo>
                    <a:pt x="636" y="7572"/>
                  </a:lnTo>
                  <a:lnTo>
                    <a:pt x="856" y="7963"/>
                  </a:lnTo>
                  <a:lnTo>
                    <a:pt x="1100" y="8353"/>
                  </a:lnTo>
                  <a:lnTo>
                    <a:pt x="1369" y="8744"/>
                  </a:lnTo>
                  <a:lnTo>
                    <a:pt x="1906" y="9526"/>
                  </a:lnTo>
                  <a:lnTo>
                    <a:pt x="2150" y="9941"/>
                  </a:lnTo>
                  <a:lnTo>
                    <a:pt x="2394" y="10356"/>
                  </a:lnTo>
                  <a:lnTo>
                    <a:pt x="2614" y="10796"/>
                  </a:lnTo>
                  <a:lnTo>
                    <a:pt x="2810" y="11284"/>
                  </a:lnTo>
                  <a:lnTo>
                    <a:pt x="2980" y="11797"/>
                  </a:lnTo>
                  <a:lnTo>
                    <a:pt x="3103" y="12334"/>
                  </a:lnTo>
                  <a:lnTo>
                    <a:pt x="4079" y="12334"/>
                  </a:lnTo>
                  <a:lnTo>
                    <a:pt x="3249" y="8500"/>
                  </a:lnTo>
                  <a:lnTo>
                    <a:pt x="2663" y="5642"/>
                  </a:lnTo>
                  <a:lnTo>
                    <a:pt x="2663" y="5520"/>
                  </a:lnTo>
                  <a:lnTo>
                    <a:pt x="2712" y="5423"/>
                  </a:lnTo>
                  <a:lnTo>
                    <a:pt x="2785" y="5374"/>
                  </a:lnTo>
                  <a:lnTo>
                    <a:pt x="2883" y="5349"/>
                  </a:lnTo>
                  <a:lnTo>
                    <a:pt x="2956" y="5349"/>
                  </a:lnTo>
                  <a:lnTo>
                    <a:pt x="3054" y="5398"/>
                  </a:lnTo>
                  <a:lnTo>
                    <a:pt x="4031" y="6253"/>
                  </a:lnTo>
                  <a:lnTo>
                    <a:pt x="4983" y="5398"/>
                  </a:lnTo>
                  <a:lnTo>
                    <a:pt x="5081" y="5349"/>
                  </a:lnTo>
                  <a:lnTo>
                    <a:pt x="5227" y="5349"/>
                  </a:lnTo>
                  <a:lnTo>
                    <a:pt x="5325" y="5398"/>
                  </a:lnTo>
                  <a:lnTo>
                    <a:pt x="6278" y="6253"/>
                  </a:lnTo>
                  <a:lnTo>
                    <a:pt x="7254" y="5398"/>
                  </a:lnTo>
                  <a:lnTo>
                    <a:pt x="7352" y="5349"/>
                  </a:lnTo>
                  <a:lnTo>
                    <a:pt x="7425" y="5349"/>
                  </a:lnTo>
                  <a:lnTo>
                    <a:pt x="7523" y="5374"/>
                  </a:lnTo>
                  <a:lnTo>
                    <a:pt x="7596" y="5423"/>
                  </a:lnTo>
                  <a:lnTo>
                    <a:pt x="7645" y="5520"/>
                  </a:lnTo>
                  <a:lnTo>
                    <a:pt x="7645" y="5642"/>
                  </a:lnTo>
                  <a:lnTo>
                    <a:pt x="7059" y="8500"/>
                  </a:lnTo>
                  <a:lnTo>
                    <a:pt x="6229" y="12334"/>
                  </a:lnTo>
                  <a:lnTo>
                    <a:pt x="7206" y="12334"/>
                  </a:lnTo>
                  <a:lnTo>
                    <a:pt x="7328" y="11797"/>
                  </a:lnTo>
                  <a:lnTo>
                    <a:pt x="7499" y="11284"/>
                  </a:lnTo>
                  <a:lnTo>
                    <a:pt x="7694" y="10796"/>
                  </a:lnTo>
                  <a:lnTo>
                    <a:pt x="7914" y="10356"/>
                  </a:lnTo>
                  <a:lnTo>
                    <a:pt x="8158" y="9941"/>
                  </a:lnTo>
                  <a:lnTo>
                    <a:pt x="8402" y="9526"/>
                  </a:lnTo>
                  <a:lnTo>
                    <a:pt x="8940" y="8744"/>
                  </a:lnTo>
                  <a:lnTo>
                    <a:pt x="9208" y="8353"/>
                  </a:lnTo>
                  <a:lnTo>
                    <a:pt x="9453" y="7963"/>
                  </a:lnTo>
                  <a:lnTo>
                    <a:pt x="9672" y="7572"/>
                  </a:lnTo>
                  <a:lnTo>
                    <a:pt x="9892" y="7132"/>
                  </a:lnTo>
                  <a:lnTo>
                    <a:pt x="10063" y="6693"/>
                  </a:lnTo>
                  <a:lnTo>
                    <a:pt x="10185" y="6204"/>
                  </a:lnTo>
                  <a:lnTo>
                    <a:pt x="10259" y="5691"/>
                  </a:lnTo>
                  <a:lnTo>
                    <a:pt x="10283" y="5423"/>
                  </a:lnTo>
                  <a:lnTo>
                    <a:pt x="10307" y="5154"/>
                  </a:lnTo>
                  <a:lnTo>
                    <a:pt x="10259" y="4617"/>
                  </a:lnTo>
                  <a:lnTo>
                    <a:pt x="10185" y="4104"/>
                  </a:lnTo>
                  <a:lnTo>
                    <a:pt x="10063" y="3615"/>
                  </a:lnTo>
                  <a:lnTo>
                    <a:pt x="9892" y="3151"/>
                  </a:lnTo>
                  <a:lnTo>
                    <a:pt x="9672" y="2687"/>
                  </a:lnTo>
                  <a:lnTo>
                    <a:pt x="9428" y="2272"/>
                  </a:lnTo>
                  <a:lnTo>
                    <a:pt x="9111" y="1881"/>
                  </a:lnTo>
                  <a:lnTo>
                    <a:pt x="8793" y="1515"/>
                  </a:lnTo>
                  <a:lnTo>
                    <a:pt x="8427" y="1173"/>
                  </a:lnTo>
                  <a:lnTo>
                    <a:pt x="8036" y="880"/>
                  </a:lnTo>
                  <a:lnTo>
                    <a:pt x="7596" y="636"/>
                  </a:lnTo>
                  <a:lnTo>
                    <a:pt x="7157" y="416"/>
                  </a:lnTo>
                  <a:lnTo>
                    <a:pt x="6693" y="245"/>
                  </a:lnTo>
                  <a:lnTo>
                    <a:pt x="6180" y="98"/>
                  </a:lnTo>
                  <a:lnTo>
                    <a:pt x="5691" y="25"/>
                  </a:lnTo>
                  <a:lnTo>
                    <a:pt x="5154" y="1"/>
                  </a:lnTo>
                  <a:close/>
                </a:path>
              </a:pathLst>
            </a:custGeom>
            <a:solidFill>
              <a:srgbClr val="F1C232"/>
            </a:solidFill>
            <a:ln>
              <a:noFill/>
            </a:ln>
          </p:spPr>
          <p:txBody>
            <a:bodyPr lIns="91425" tIns="91425" rIns="91425" bIns="91425" anchor="ctr" anchorCtr="0">
              <a:noAutofit/>
            </a:bodyPr>
            <a:lstStyle/>
            <a:p>
              <a:pPr lvl="0" rtl="0">
                <a:spcBef>
                  <a:spcPts val="0"/>
                </a:spcBef>
                <a:buNone/>
              </a:pPr>
              <a:endParaRPr>
                <a:solidFill>
                  <a:srgbClr val="FFFFFF"/>
                </a:solidFil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666666"/>
        </a:solidFill>
        <a:effectLst/>
      </p:bgPr>
    </p:bg>
    <p:spTree>
      <p:nvGrpSpPr>
        <p:cNvPr id="1" name="Shape 224"/>
        <p:cNvGrpSpPr/>
        <p:nvPr/>
      </p:nvGrpSpPr>
      <p:grpSpPr>
        <a:xfrm>
          <a:off x="0" y="0"/>
          <a:ext cx="0" cy="0"/>
          <a:chOff x="0" y="0"/>
          <a:chExt cx="0" cy="0"/>
        </a:xfrm>
      </p:grpSpPr>
      <p:pic>
        <p:nvPicPr>
          <p:cNvPr id="225" name="Shape 225"/>
          <p:cNvPicPr preferRelativeResize="0"/>
          <p:nvPr/>
        </p:nvPicPr>
        <p:blipFill rotWithShape="1">
          <a:blip r:embed="rId3">
            <a:alphaModFix/>
          </a:blip>
          <a:srcRect/>
          <a:stretch/>
        </p:blipFill>
        <p:spPr>
          <a:xfrm>
            <a:off x="4823475" y="1409600"/>
            <a:ext cx="3445175" cy="2017549"/>
          </a:xfrm>
          <a:prstGeom prst="rect">
            <a:avLst/>
          </a:prstGeom>
          <a:noFill/>
          <a:ln>
            <a:noFill/>
          </a:ln>
        </p:spPr>
      </p:pic>
      <p:sp>
        <p:nvSpPr>
          <p:cNvPr id="226" name="Shape 226"/>
          <p:cNvSpPr txBox="1"/>
          <p:nvPr/>
        </p:nvSpPr>
        <p:spPr>
          <a:xfrm>
            <a:off x="1085450" y="1179875"/>
            <a:ext cx="3787500" cy="825900"/>
          </a:xfrm>
          <a:prstGeom prst="rect">
            <a:avLst/>
          </a:prstGeom>
          <a:noFill/>
          <a:ln>
            <a:noFill/>
          </a:ln>
        </p:spPr>
        <p:txBody>
          <a:bodyPr lIns="91425" tIns="91425" rIns="91425" bIns="91425" anchor="t" anchorCtr="0">
            <a:noAutofit/>
          </a:bodyPr>
          <a:lstStyle/>
          <a:p>
            <a:pPr lvl="0">
              <a:spcBef>
                <a:spcPts val="0"/>
              </a:spcBef>
              <a:buNone/>
            </a:pPr>
            <a:r>
              <a:rPr lang="en" sz="4800" b="1">
                <a:solidFill>
                  <a:srgbClr val="F3F3F3"/>
                </a:solidFill>
                <a:latin typeface="Oswald"/>
                <a:ea typeface="Oswald"/>
                <a:cs typeface="Oswald"/>
                <a:sym typeface="Oswald"/>
              </a:rPr>
              <a:t>UF Strategic Development Initiatives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Shape 283"/>
          <p:cNvSpPr txBox="1">
            <a:spLocks noGrp="1"/>
          </p:cNvSpPr>
          <p:nvPr>
            <p:ph type="title"/>
          </p:nvPr>
        </p:nvSpPr>
        <p:spPr>
          <a:xfrm>
            <a:off x="6900" y="3025"/>
            <a:ext cx="2631900" cy="4316700"/>
          </a:xfrm>
          <a:prstGeom prst="rect">
            <a:avLst/>
          </a:prstGeom>
        </p:spPr>
        <p:txBody>
          <a:bodyPr lIns="91425" tIns="91425" rIns="91425" bIns="91425" anchor="t" anchorCtr="0">
            <a:noAutofit/>
          </a:bodyPr>
          <a:lstStyle/>
          <a:p>
            <a:pPr lvl="0" rtl="0">
              <a:spcBef>
                <a:spcPts val="0"/>
              </a:spcBef>
              <a:buNone/>
            </a:pPr>
            <a:r>
              <a:rPr lang="en">
                <a:latin typeface="Playfair Display"/>
                <a:ea typeface="Playfair Display"/>
                <a:cs typeface="Playfair Display"/>
                <a:sym typeface="Playfair Display"/>
              </a:rPr>
              <a:t>Civic</a:t>
            </a:r>
          </a:p>
          <a:p>
            <a:pPr lvl="0" rtl="0">
              <a:spcBef>
                <a:spcPts val="0"/>
              </a:spcBef>
              <a:buNone/>
            </a:pPr>
            <a:r>
              <a:rPr lang="en">
                <a:latin typeface="Playfair Display"/>
                <a:ea typeface="Playfair Display"/>
                <a:cs typeface="Playfair Display"/>
                <a:sym typeface="Playfair Display"/>
              </a:rPr>
              <a:t>Innovation</a:t>
            </a:r>
          </a:p>
        </p:txBody>
      </p:sp>
      <p:sp>
        <p:nvSpPr>
          <p:cNvPr id="284" name="Shape 284"/>
          <p:cNvSpPr txBox="1">
            <a:spLocks noGrp="1"/>
          </p:cNvSpPr>
          <p:nvPr>
            <p:ph type="body" idx="1"/>
          </p:nvPr>
        </p:nvSpPr>
        <p:spPr>
          <a:xfrm>
            <a:off x="3369900" y="-19050"/>
            <a:ext cx="5340000" cy="4259700"/>
          </a:xfrm>
          <a:prstGeom prst="rect">
            <a:avLst/>
          </a:prstGeom>
        </p:spPr>
        <p:txBody>
          <a:bodyPr lIns="91425" tIns="91425" rIns="91425" bIns="91425" anchor="t" anchorCtr="0">
            <a:noAutofit/>
          </a:bodyPr>
          <a:lstStyle/>
          <a:p>
            <a:pPr marL="914400" lvl="0" indent="-381000" rtl="0">
              <a:lnSpc>
                <a:spcPct val="200000"/>
              </a:lnSpc>
              <a:spcBef>
                <a:spcPts val="0"/>
              </a:spcBef>
              <a:buClr>
                <a:srgbClr val="FFFFFF"/>
              </a:buClr>
              <a:buSzPct val="100000"/>
              <a:buFont typeface="Raleway"/>
              <a:buChar char="❖"/>
            </a:pPr>
            <a:r>
              <a:rPr lang="en" sz="2400" b="1" dirty="0">
                <a:solidFill>
                  <a:srgbClr val="FFFFFF"/>
                </a:solidFill>
                <a:highlight>
                  <a:srgbClr val="F6BA2A"/>
                </a:highlight>
                <a:latin typeface="+mj-lt"/>
                <a:ea typeface="Raleway"/>
                <a:cs typeface="Raleway"/>
                <a:sym typeface="Raleway"/>
              </a:rPr>
              <a:t>Collaborative Planning</a:t>
            </a:r>
          </a:p>
          <a:p>
            <a:pPr marL="1371600" lvl="1" indent="-342900" rtl="0">
              <a:lnSpc>
                <a:spcPct val="200000"/>
              </a:lnSpc>
              <a:spcBef>
                <a:spcPts val="0"/>
              </a:spcBef>
              <a:spcAft>
                <a:spcPts val="600"/>
              </a:spcAft>
              <a:buClr>
                <a:srgbClr val="434343"/>
              </a:buClr>
              <a:buSzPct val="100000"/>
              <a:buFont typeface="Raleway"/>
              <a:buChar char="➢"/>
            </a:pPr>
            <a:r>
              <a:rPr lang="en" sz="1600" b="1" dirty="0">
                <a:solidFill>
                  <a:srgbClr val="434343"/>
                </a:solidFill>
                <a:latin typeface="+mj-lt"/>
                <a:ea typeface="Raleway"/>
                <a:cs typeface="Raleway"/>
                <a:sym typeface="Raleway"/>
              </a:rPr>
              <a:t>University of Florida Partnership</a:t>
            </a:r>
          </a:p>
          <a:p>
            <a:pPr marL="1371600" lvl="1" indent="-342900" rtl="0">
              <a:lnSpc>
                <a:spcPct val="200000"/>
              </a:lnSpc>
              <a:spcBef>
                <a:spcPts val="0"/>
              </a:spcBef>
              <a:spcAft>
                <a:spcPts val="600"/>
              </a:spcAft>
              <a:buClr>
                <a:srgbClr val="434343"/>
              </a:buClr>
              <a:buSzPct val="100000"/>
              <a:buFont typeface="Raleway"/>
              <a:buChar char="➢"/>
            </a:pPr>
            <a:r>
              <a:rPr lang="en" sz="1600" b="1" dirty="0">
                <a:solidFill>
                  <a:srgbClr val="434343"/>
                </a:solidFill>
                <a:latin typeface="+mj-lt"/>
                <a:ea typeface="Raleway"/>
                <a:cs typeface="Raleway"/>
                <a:sym typeface="Raleway"/>
              </a:rPr>
              <a:t>$250,000 Grant Funding</a:t>
            </a:r>
          </a:p>
          <a:p>
            <a:pPr marL="1371600" lvl="1" indent="-342900" rtl="0">
              <a:lnSpc>
                <a:spcPct val="150000"/>
              </a:lnSpc>
              <a:spcBef>
                <a:spcPts val="0"/>
              </a:spcBef>
              <a:spcAft>
                <a:spcPts val="600"/>
              </a:spcAft>
              <a:buClr>
                <a:srgbClr val="434343"/>
              </a:buClr>
              <a:buSzPct val="100000"/>
              <a:buFont typeface="Raleway"/>
              <a:buChar char="➢"/>
            </a:pPr>
            <a:r>
              <a:rPr lang="en" sz="1600" b="1" dirty="0">
                <a:solidFill>
                  <a:srgbClr val="434343"/>
                </a:solidFill>
                <a:latin typeface="+mj-lt"/>
                <a:ea typeface="Raleway"/>
                <a:cs typeface="Raleway"/>
                <a:sym typeface="Raleway"/>
              </a:rPr>
              <a:t>Research Opportunities</a:t>
            </a:r>
          </a:p>
          <a:p>
            <a:pPr marL="1828800" lvl="2" indent="-330200" rtl="0">
              <a:lnSpc>
                <a:spcPct val="150000"/>
              </a:lnSpc>
              <a:spcBef>
                <a:spcPts val="0"/>
              </a:spcBef>
              <a:spcAft>
                <a:spcPts val="600"/>
              </a:spcAft>
              <a:buClr>
                <a:srgbClr val="434343"/>
              </a:buClr>
              <a:buSzPct val="100000"/>
              <a:buFont typeface="Raleway"/>
              <a:buChar char="■"/>
            </a:pPr>
            <a:r>
              <a:rPr lang="en" sz="1600" b="1" i="1" dirty="0">
                <a:solidFill>
                  <a:srgbClr val="434343"/>
                </a:solidFill>
                <a:latin typeface="+mj-lt"/>
                <a:ea typeface="Raleway"/>
                <a:cs typeface="Raleway"/>
                <a:sym typeface="Raleway"/>
              </a:rPr>
              <a:t>Access to Housing</a:t>
            </a:r>
          </a:p>
          <a:p>
            <a:pPr marL="1828800" lvl="2" indent="-330200" rtl="0">
              <a:lnSpc>
                <a:spcPct val="150000"/>
              </a:lnSpc>
              <a:spcBef>
                <a:spcPts val="0"/>
              </a:spcBef>
              <a:spcAft>
                <a:spcPts val="600"/>
              </a:spcAft>
              <a:buClr>
                <a:srgbClr val="434343"/>
              </a:buClr>
              <a:buSzPct val="100000"/>
              <a:buFont typeface="Raleway"/>
              <a:buChar char="■"/>
            </a:pPr>
            <a:r>
              <a:rPr lang="en" sz="1600" b="1" i="1" dirty="0">
                <a:solidFill>
                  <a:srgbClr val="434343"/>
                </a:solidFill>
                <a:latin typeface="+mj-lt"/>
                <a:ea typeface="Raleway"/>
                <a:cs typeface="Raleway"/>
                <a:sym typeface="Raleway"/>
              </a:rPr>
              <a:t>Cooperative Business Ownership</a:t>
            </a:r>
          </a:p>
          <a:p>
            <a:pPr marL="1828800" lvl="2" indent="-330200" rtl="0">
              <a:lnSpc>
                <a:spcPct val="150000"/>
              </a:lnSpc>
              <a:spcBef>
                <a:spcPts val="0"/>
              </a:spcBef>
              <a:spcAft>
                <a:spcPts val="600"/>
              </a:spcAft>
              <a:buClr>
                <a:srgbClr val="434343"/>
              </a:buClr>
              <a:buSzPct val="100000"/>
              <a:buFont typeface="Raleway"/>
              <a:buChar char="■"/>
            </a:pPr>
            <a:r>
              <a:rPr lang="en" sz="1600" b="1" i="1" dirty="0">
                <a:solidFill>
                  <a:srgbClr val="434343"/>
                </a:solidFill>
                <a:latin typeface="+mj-lt"/>
                <a:ea typeface="Raleway"/>
                <a:cs typeface="Raleway"/>
                <a:sym typeface="Raleway"/>
              </a:rPr>
              <a:t>Neighborhood Vitality Index</a:t>
            </a:r>
          </a:p>
          <a:p>
            <a:pPr marL="1828800" lvl="2" indent="-330200" rtl="0">
              <a:lnSpc>
                <a:spcPct val="150000"/>
              </a:lnSpc>
              <a:spcBef>
                <a:spcPts val="0"/>
              </a:spcBef>
              <a:spcAft>
                <a:spcPts val="600"/>
              </a:spcAft>
              <a:buClr>
                <a:srgbClr val="434343"/>
              </a:buClr>
              <a:buSzPct val="100000"/>
              <a:buFont typeface="Raleway"/>
              <a:buChar char="■"/>
            </a:pPr>
            <a:r>
              <a:rPr lang="en" sz="1600" b="1" i="1" dirty="0">
                <a:solidFill>
                  <a:srgbClr val="434343"/>
                </a:solidFill>
                <a:latin typeface="+mj-lt"/>
                <a:ea typeface="Raleway"/>
                <a:cs typeface="Raleway"/>
                <a:sym typeface="Raleway"/>
              </a:rPr>
              <a:t>Urban Growth and Business Development</a:t>
            </a:r>
          </a:p>
        </p:txBody>
      </p:sp>
      <p:pic>
        <p:nvPicPr>
          <p:cNvPr id="285" name="Shape 285" descr="opengarden.png"/>
          <p:cNvPicPr preferRelativeResize="0"/>
          <p:nvPr/>
        </p:nvPicPr>
        <p:blipFill rotWithShape="1">
          <a:blip r:embed="rId3">
            <a:alphaModFix amt="64000"/>
          </a:blip>
          <a:srcRect l="39802" r="17894"/>
          <a:stretch/>
        </p:blipFill>
        <p:spPr>
          <a:xfrm>
            <a:off x="127524" y="1075050"/>
            <a:ext cx="3242374" cy="3930024"/>
          </a:xfrm>
          <a:prstGeom prst="rect">
            <a:avLst/>
          </a:prstGeom>
          <a:noFill/>
          <a:ln>
            <a:noFill/>
          </a:ln>
        </p:spPr>
      </p:pic>
    </p:spTree>
    <p:extLst>
      <p:ext uri="{BB962C8B-B14F-4D97-AF65-F5344CB8AC3E}">
        <p14:creationId xmlns:p14="http://schemas.microsoft.com/office/powerpoint/2010/main" val="15297759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Shape 290"/>
          <p:cNvSpPr txBox="1">
            <a:spLocks noGrp="1"/>
          </p:cNvSpPr>
          <p:nvPr>
            <p:ph type="title"/>
          </p:nvPr>
        </p:nvSpPr>
        <p:spPr>
          <a:xfrm>
            <a:off x="6900" y="3025"/>
            <a:ext cx="2631900" cy="4316700"/>
          </a:xfrm>
          <a:prstGeom prst="rect">
            <a:avLst/>
          </a:prstGeom>
        </p:spPr>
        <p:txBody>
          <a:bodyPr lIns="91425" tIns="91425" rIns="91425" bIns="91425" anchor="t" anchorCtr="0">
            <a:noAutofit/>
          </a:bodyPr>
          <a:lstStyle/>
          <a:p>
            <a:pPr lvl="0" rtl="0">
              <a:spcBef>
                <a:spcPts val="0"/>
              </a:spcBef>
              <a:buNone/>
            </a:pPr>
            <a:r>
              <a:rPr lang="en">
                <a:latin typeface="Playfair Display"/>
                <a:ea typeface="Playfair Display"/>
                <a:cs typeface="Playfair Display"/>
                <a:sym typeface="Playfair Display"/>
              </a:rPr>
              <a:t>Civic</a:t>
            </a:r>
          </a:p>
          <a:p>
            <a:pPr lvl="0" rtl="0">
              <a:spcBef>
                <a:spcPts val="0"/>
              </a:spcBef>
              <a:buNone/>
            </a:pPr>
            <a:r>
              <a:rPr lang="en">
                <a:latin typeface="Playfair Display"/>
                <a:ea typeface="Playfair Display"/>
                <a:cs typeface="Playfair Display"/>
                <a:sym typeface="Playfair Display"/>
              </a:rPr>
              <a:t>Innovation</a:t>
            </a:r>
          </a:p>
        </p:txBody>
      </p:sp>
      <p:sp>
        <p:nvSpPr>
          <p:cNvPr id="291" name="Shape 291"/>
          <p:cNvSpPr txBox="1">
            <a:spLocks noGrp="1"/>
          </p:cNvSpPr>
          <p:nvPr>
            <p:ph type="body" idx="1"/>
          </p:nvPr>
        </p:nvSpPr>
        <p:spPr>
          <a:xfrm>
            <a:off x="3369900" y="-19050"/>
            <a:ext cx="5340000" cy="4259700"/>
          </a:xfrm>
          <a:prstGeom prst="rect">
            <a:avLst/>
          </a:prstGeom>
        </p:spPr>
        <p:txBody>
          <a:bodyPr lIns="91425" tIns="91425" rIns="91425" bIns="91425" anchor="t" anchorCtr="0">
            <a:noAutofit/>
          </a:bodyPr>
          <a:lstStyle/>
          <a:p>
            <a:pPr marL="914400" lvl="0" indent="-381000" rtl="0">
              <a:lnSpc>
                <a:spcPct val="200000"/>
              </a:lnSpc>
              <a:spcBef>
                <a:spcPts val="0"/>
              </a:spcBef>
              <a:buClr>
                <a:srgbClr val="FFFFFF"/>
              </a:buClr>
              <a:buSzPct val="100000"/>
              <a:buFont typeface="Raleway"/>
              <a:buChar char="❖"/>
            </a:pPr>
            <a:r>
              <a:rPr lang="en" sz="2400" b="1" dirty="0">
                <a:solidFill>
                  <a:srgbClr val="FFFFFF"/>
                </a:solidFill>
                <a:highlight>
                  <a:srgbClr val="F6BA2A"/>
                </a:highlight>
                <a:latin typeface="+mj-lt"/>
                <a:ea typeface="Raleway"/>
                <a:cs typeface="Raleway"/>
                <a:sym typeface="Raleway"/>
              </a:rPr>
              <a:t>Volunteer Corps</a:t>
            </a:r>
          </a:p>
          <a:p>
            <a:pPr marL="1371600" lvl="1" indent="-342900" rtl="0">
              <a:lnSpc>
                <a:spcPct val="200000"/>
              </a:lnSpc>
              <a:spcBef>
                <a:spcPts val="0"/>
              </a:spcBef>
              <a:spcAft>
                <a:spcPts val="600"/>
              </a:spcAft>
              <a:buClr>
                <a:srgbClr val="434343"/>
              </a:buClr>
              <a:buSzPct val="100000"/>
              <a:buFont typeface="Raleway"/>
              <a:buChar char="➢"/>
            </a:pPr>
            <a:r>
              <a:rPr lang="en" sz="1600" b="1" dirty="0">
                <a:solidFill>
                  <a:srgbClr val="434343"/>
                </a:solidFill>
                <a:latin typeface="+mj-lt"/>
                <a:ea typeface="Raleway"/>
                <a:cs typeface="Raleway"/>
                <a:sym typeface="Raleway"/>
              </a:rPr>
              <a:t>Cities of Service Coalition</a:t>
            </a:r>
          </a:p>
          <a:p>
            <a:pPr marL="1371600" lvl="1" indent="-342900" rtl="0">
              <a:lnSpc>
                <a:spcPct val="200000"/>
              </a:lnSpc>
              <a:spcBef>
                <a:spcPts val="0"/>
              </a:spcBef>
              <a:spcAft>
                <a:spcPts val="600"/>
              </a:spcAft>
              <a:buClr>
                <a:srgbClr val="434343"/>
              </a:buClr>
              <a:buSzPct val="100000"/>
              <a:buFont typeface="Raleway"/>
              <a:buChar char="➢"/>
            </a:pPr>
            <a:r>
              <a:rPr lang="en" sz="1600" b="1" dirty="0">
                <a:solidFill>
                  <a:srgbClr val="434343"/>
                </a:solidFill>
                <a:latin typeface="+mj-lt"/>
                <a:ea typeface="Raleway"/>
                <a:cs typeface="Raleway"/>
                <a:sym typeface="Raleway"/>
              </a:rPr>
              <a:t>AmeriCorps VISTAs</a:t>
            </a:r>
          </a:p>
          <a:p>
            <a:pPr marL="1371600" lvl="1" indent="-342900" rtl="0">
              <a:lnSpc>
                <a:spcPct val="200000"/>
              </a:lnSpc>
              <a:spcBef>
                <a:spcPts val="0"/>
              </a:spcBef>
              <a:spcAft>
                <a:spcPts val="600"/>
              </a:spcAft>
              <a:buClr>
                <a:srgbClr val="434343"/>
              </a:buClr>
              <a:buSzPct val="100000"/>
              <a:buFont typeface="Raleway"/>
              <a:buChar char="➢"/>
            </a:pPr>
            <a:r>
              <a:rPr lang="en" sz="1600" b="1" dirty="0">
                <a:solidFill>
                  <a:srgbClr val="434343"/>
                </a:solidFill>
                <a:latin typeface="+mj-lt"/>
                <a:ea typeface="Raleway"/>
                <a:cs typeface="Raleway"/>
                <a:sym typeface="Raleway"/>
              </a:rPr>
              <a:t>Volunteerism Website</a:t>
            </a:r>
          </a:p>
          <a:p>
            <a:pPr marL="1371600" lvl="1" indent="-342900" rtl="0">
              <a:lnSpc>
                <a:spcPct val="150000"/>
              </a:lnSpc>
              <a:spcBef>
                <a:spcPts val="0"/>
              </a:spcBef>
              <a:spcAft>
                <a:spcPts val="600"/>
              </a:spcAft>
              <a:buClr>
                <a:srgbClr val="434343"/>
              </a:buClr>
              <a:buSzPct val="100000"/>
              <a:buFont typeface="Raleway"/>
              <a:buChar char="➢"/>
            </a:pPr>
            <a:r>
              <a:rPr lang="en" sz="1600" b="1" dirty="0">
                <a:solidFill>
                  <a:srgbClr val="434343"/>
                </a:solidFill>
                <a:latin typeface="+mj-lt"/>
                <a:ea typeface="Raleway"/>
                <a:cs typeface="Raleway"/>
                <a:sym typeface="Raleway"/>
              </a:rPr>
              <a:t>Blueprints &amp; Service Plans</a:t>
            </a:r>
          </a:p>
          <a:p>
            <a:pPr marL="1828800" lvl="2" indent="-342900" rtl="0">
              <a:lnSpc>
                <a:spcPct val="150000"/>
              </a:lnSpc>
              <a:spcBef>
                <a:spcPts val="0"/>
              </a:spcBef>
              <a:spcAft>
                <a:spcPts val="600"/>
              </a:spcAft>
              <a:buClr>
                <a:srgbClr val="434343"/>
              </a:buClr>
              <a:buSzPct val="112500"/>
              <a:buFont typeface="Raleway"/>
              <a:buChar char="■"/>
            </a:pPr>
            <a:r>
              <a:rPr lang="en" sz="1600" b="1" i="1" dirty="0">
                <a:solidFill>
                  <a:srgbClr val="434343"/>
                </a:solidFill>
                <a:latin typeface="+mj-lt"/>
                <a:ea typeface="Raleway"/>
                <a:cs typeface="Raleway"/>
                <a:sym typeface="Raleway"/>
              </a:rPr>
              <a:t>Stormwater Mitagation</a:t>
            </a:r>
          </a:p>
          <a:p>
            <a:pPr marL="1828800" lvl="2" indent="-342900" rtl="0">
              <a:lnSpc>
                <a:spcPct val="150000"/>
              </a:lnSpc>
              <a:spcBef>
                <a:spcPts val="0"/>
              </a:spcBef>
              <a:spcAft>
                <a:spcPts val="600"/>
              </a:spcAft>
              <a:buClr>
                <a:srgbClr val="434343"/>
              </a:buClr>
              <a:buSzPct val="112500"/>
              <a:buFont typeface="Raleway"/>
              <a:buChar char="■"/>
            </a:pPr>
            <a:r>
              <a:rPr lang="en" sz="1600" b="1" i="1" dirty="0">
                <a:solidFill>
                  <a:srgbClr val="434343"/>
                </a:solidFill>
                <a:latin typeface="+mj-lt"/>
                <a:ea typeface="Raleway"/>
                <a:cs typeface="Raleway"/>
                <a:sym typeface="Raleway"/>
              </a:rPr>
              <a:t>Mentorship</a:t>
            </a:r>
          </a:p>
          <a:p>
            <a:pPr marL="1828800" lvl="2" indent="-330200" rtl="0">
              <a:lnSpc>
                <a:spcPct val="150000"/>
              </a:lnSpc>
              <a:spcBef>
                <a:spcPts val="0"/>
              </a:spcBef>
              <a:spcAft>
                <a:spcPts val="600"/>
              </a:spcAft>
              <a:buClr>
                <a:srgbClr val="434343"/>
              </a:buClr>
              <a:buSzPct val="100000"/>
              <a:buFont typeface="Raleway"/>
              <a:buChar char="■"/>
            </a:pPr>
            <a:r>
              <a:rPr lang="en" sz="1600" b="1" i="1" dirty="0">
                <a:solidFill>
                  <a:srgbClr val="434343"/>
                </a:solidFill>
                <a:latin typeface="+mj-lt"/>
                <a:ea typeface="Raleway"/>
                <a:cs typeface="Raleway"/>
                <a:sym typeface="Raleway"/>
              </a:rPr>
              <a:t>Disaster Awareness</a:t>
            </a:r>
          </a:p>
        </p:txBody>
      </p:sp>
      <p:pic>
        <p:nvPicPr>
          <p:cNvPr id="292" name="Shape 292" descr="opengarden.png"/>
          <p:cNvPicPr preferRelativeResize="0"/>
          <p:nvPr/>
        </p:nvPicPr>
        <p:blipFill rotWithShape="1">
          <a:blip r:embed="rId3">
            <a:alphaModFix amt="64000"/>
          </a:blip>
          <a:srcRect l="39802" r="17894"/>
          <a:stretch/>
        </p:blipFill>
        <p:spPr>
          <a:xfrm>
            <a:off x="127524" y="1075050"/>
            <a:ext cx="3242374" cy="3930024"/>
          </a:xfrm>
          <a:prstGeom prst="rect">
            <a:avLst/>
          </a:prstGeom>
          <a:noFill/>
          <a:ln>
            <a:noFill/>
          </a:ln>
        </p:spPr>
      </p:pic>
    </p:spTree>
    <p:extLst>
      <p:ext uri="{BB962C8B-B14F-4D97-AF65-F5344CB8AC3E}">
        <p14:creationId xmlns:p14="http://schemas.microsoft.com/office/powerpoint/2010/main" val="2490122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Shape 297"/>
          <p:cNvSpPr txBox="1">
            <a:spLocks noGrp="1"/>
          </p:cNvSpPr>
          <p:nvPr>
            <p:ph type="title"/>
          </p:nvPr>
        </p:nvSpPr>
        <p:spPr>
          <a:xfrm>
            <a:off x="6900" y="3025"/>
            <a:ext cx="2631900" cy="4316700"/>
          </a:xfrm>
          <a:prstGeom prst="rect">
            <a:avLst/>
          </a:prstGeom>
        </p:spPr>
        <p:txBody>
          <a:bodyPr lIns="91425" tIns="91425" rIns="91425" bIns="91425" anchor="t" anchorCtr="0">
            <a:noAutofit/>
          </a:bodyPr>
          <a:lstStyle/>
          <a:p>
            <a:pPr lvl="0" rtl="0">
              <a:spcBef>
                <a:spcPts val="0"/>
              </a:spcBef>
              <a:buNone/>
            </a:pPr>
            <a:r>
              <a:rPr lang="en">
                <a:latin typeface="Playfair Display"/>
                <a:ea typeface="Playfair Display"/>
                <a:cs typeface="Playfair Display"/>
                <a:sym typeface="Playfair Display"/>
              </a:rPr>
              <a:t>Civic</a:t>
            </a:r>
          </a:p>
          <a:p>
            <a:pPr lvl="0" rtl="0">
              <a:spcBef>
                <a:spcPts val="0"/>
              </a:spcBef>
              <a:buNone/>
            </a:pPr>
            <a:r>
              <a:rPr lang="en">
                <a:latin typeface="Playfair Display"/>
                <a:ea typeface="Playfair Display"/>
                <a:cs typeface="Playfair Display"/>
                <a:sym typeface="Playfair Display"/>
              </a:rPr>
              <a:t>Innovation</a:t>
            </a:r>
          </a:p>
        </p:txBody>
      </p:sp>
      <p:sp>
        <p:nvSpPr>
          <p:cNvPr id="298" name="Shape 298"/>
          <p:cNvSpPr txBox="1">
            <a:spLocks noGrp="1"/>
          </p:cNvSpPr>
          <p:nvPr>
            <p:ph type="body" idx="1"/>
          </p:nvPr>
        </p:nvSpPr>
        <p:spPr>
          <a:xfrm>
            <a:off x="3369900" y="-19050"/>
            <a:ext cx="5340000" cy="4259700"/>
          </a:xfrm>
          <a:prstGeom prst="rect">
            <a:avLst/>
          </a:prstGeom>
        </p:spPr>
        <p:txBody>
          <a:bodyPr lIns="91425" tIns="91425" rIns="91425" bIns="91425" anchor="t" anchorCtr="0">
            <a:noAutofit/>
          </a:bodyPr>
          <a:lstStyle/>
          <a:p>
            <a:pPr marL="914400" lvl="0" indent="-381000" rtl="0">
              <a:lnSpc>
                <a:spcPct val="200000"/>
              </a:lnSpc>
              <a:spcBef>
                <a:spcPts val="0"/>
              </a:spcBef>
              <a:buClr>
                <a:srgbClr val="FFFFFF"/>
              </a:buClr>
              <a:buSzPct val="100000"/>
              <a:buFont typeface="Raleway"/>
              <a:buChar char="❖"/>
            </a:pPr>
            <a:r>
              <a:rPr lang="en" sz="2400" b="1" dirty="0">
                <a:solidFill>
                  <a:srgbClr val="FFFFFF"/>
                </a:solidFill>
                <a:highlight>
                  <a:srgbClr val="F6BA2A"/>
                </a:highlight>
                <a:latin typeface="+mj-lt"/>
                <a:ea typeface="Raleway"/>
                <a:cs typeface="Raleway"/>
                <a:sym typeface="Raleway"/>
              </a:rPr>
              <a:t>Fellowship Programs</a:t>
            </a:r>
          </a:p>
          <a:p>
            <a:pPr marL="1371600" lvl="1" indent="-342900" rtl="0">
              <a:lnSpc>
                <a:spcPct val="200000"/>
              </a:lnSpc>
              <a:spcBef>
                <a:spcPts val="0"/>
              </a:spcBef>
              <a:spcAft>
                <a:spcPts val="600"/>
              </a:spcAft>
              <a:buClr>
                <a:srgbClr val="434343"/>
              </a:buClr>
              <a:buSzPct val="100000"/>
              <a:buFont typeface="Raleway"/>
              <a:buChar char="➢"/>
            </a:pPr>
            <a:r>
              <a:rPr lang="en" sz="1800" b="1" dirty="0">
                <a:solidFill>
                  <a:srgbClr val="434343"/>
                </a:solidFill>
                <a:latin typeface="+mj-lt"/>
                <a:ea typeface="Raleway"/>
                <a:cs typeface="Raleway"/>
                <a:sym typeface="Raleway"/>
              </a:rPr>
              <a:t>Graham Center Fellowship</a:t>
            </a:r>
          </a:p>
          <a:p>
            <a:pPr marL="1371600" lvl="1" indent="-342900" rtl="0">
              <a:lnSpc>
                <a:spcPct val="150000"/>
              </a:lnSpc>
              <a:spcBef>
                <a:spcPts val="0"/>
              </a:spcBef>
              <a:spcAft>
                <a:spcPts val="600"/>
              </a:spcAft>
              <a:buClr>
                <a:srgbClr val="434343"/>
              </a:buClr>
              <a:buSzPct val="100000"/>
              <a:buFont typeface="Raleway"/>
              <a:buChar char="➢"/>
            </a:pPr>
            <a:r>
              <a:rPr lang="en" sz="1800" b="1" dirty="0">
                <a:solidFill>
                  <a:srgbClr val="434343"/>
                </a:solidFill>
                <a:latin typeface="+mj-lt"/>
                <a:ea typeface="Raleway"/>
                <a:cs typeface="Raleway"/>
                <a:sym typeface="Raleway"/>
              </a:rPr>
              <a:t>Strategic Initiatives Rotation</a:t>
            </a:r>
          </a:p>
          <a:p>
            <a:pPr marL="1828800" lvl="2" indent="-342900" rtl="0">
              <a:lnSpc>
                <a:spcPct val="150000"/>
              </a:lnSpc>
              <a:spcBef>
                <a:spcPts val="0"/>
              </a:spcBef>
              <a:spcAft>
                <a:spcPts val="600"/>
              </a:spcAft>
              <a:buClr>
                <a:srgbClr val="434343"/>
              </a:buClr>
              <a:buSzPct val="112500"/>
              <a:buFont typeface="Raleway"/>
              <a:buChar char="■"/>
            </a:pPr>
            <a:r>
              <a:rPr lang="en" sz="1600" b="1" i="1" dirty="0">
                <a:solidFill>
                  <a:srgbClr val="434343"/>
                </a:solidFill>
                <a:latin typeface="+mj-lt"/>
                <a:ea typeface="Raleway"/>
                <a:cs typeface="Raleway"/>
                <a:sym typeface="Raleway"/>
              </a:rPr>
              <a:t>Digital Services</a:t>
            </a:r>
          </a:p>
          <a:p>
            <a:pPr marL="1828800" lvl="2" indent="-330200" rtl="0">
              <a:lnSpc>
                <a:spcPct val="150000"/>
              </a:lnSpc>
              <a:spcBef>
                <a:spcPts val="0"/>
              </a:spcBef>
              <a:spcAft>
                <a:spcPts val="600"/>
              </a:spcAft>
              <a:buClr>
                <a:srgbClr val="434343"/>
              </a:buClr>
              <a:buSzPct val="100000"/>
              <a:buFont typeface="Raleway"/>
              <a:buChar char="■"/>
            </a:pPr>
            <a:r>
              <a:rPr lang="en" sz="1600" b="1" i="1" dirty="0">
                <a:solidFill>
                  <a:srgbClr val="434343"/>
                </a:solidFill>
                <a:latin typeface="+mj-lt"/>
                <a:ea typeface="Raleway"/>
                <a:cs typeface="Raleway"/>
                <a:sym typeface="Raleway"/>
              </a:rPr>
              <a:t>Research &amp; Prototyping</a:t>
            </a:r>
          </a:p>
          <a:p>
            <a:pPr marL="1828800" lvl="2" indent="-330200" rtl="0">
              <a:lnSpc>
                <a:spcPct val="150000"/>
              </a:lnSpc>
              <a:spcBef>
                <a:spcPts val="0"/>
              </a:spcBef>
              <a:spcAft>
                <a:spcPts val="600"/>
              </a:spcAft>
              <a:buClr>
                <a:srgbClr val="434343"/>
              </a:buClr>
              <a:buSzPct val="100000"/>
              <a:buFont typeface="Raleway"/>
              <a:buChar char="■"/>
            </a:pPr>
            <a:r>
              <a:rPr lang="en" sz="1600" b="1" i="1" dirty="0">
                <a:solidFill>
                  <a:srgbClr val="434343"/>
                </a:solidFill>
                <a:latin typeface="+mj-lt"/>
                <a:ea typeface="Raleway"/>
                <a:cs typeface="Raleway"/>
                <a:sym typeface="Raleway"/>
              </a:rPr>
              <a:t>Communications &amp; Engagement</a:t>
            </a:r>
          </a:p>
          <a:p>
            <a:pPr marL="1828800" lvl="2" indent="-330200" rtl="0">
              <a:lnSpc>
                <a:spcPct val="150000"/>
              </a:lnSpc>
              <a:spcBef>
                <a:spcPts val="0"/>
              </a:spcBef>
              <a:spcAft>
                <a:spcPts val="600"/>
              </a:spcAft>
              <a:buClr>
                <a:srgbClr val="434343"/>
              </a:buClr>
              <a:buSzPct val="100000"/>
              <a:buFont typeface="Raleway"/>
              <a:buChar char="■"/>
            </a:pPr>
            <a:r>
              <a:rPr lang="en" sz="1600" b="1" i="1" dirty="0">
                <a:solidFill>
                  <a:srgbClr val="434343"/>
                </a:solidFill>
                <a:latin typeface="+mj-lt"/>
                <a:ea typeface="Raleway"/>
                <a:cs typeface="Raleway"/>
                <a:sym typeface="Raleway"/>
              </a:rPr>
              <a:t>Visual Design</a:t>
            </a:r>
          </a:p>
        </p:txBody>
      </p:sp>
      <p:pic>
        <p:nvPicPr>
          <p:cNvPr id="299" name="Shape 299" descr="opengarden.png"/>
          <p:cNvPicPr preferRelativeResize="0"/>
          <p:nvPr/>
        </p:nvPicPr>
        <p:blipFill rotWithShape="1">
          <a:blip r:embed="rId3">
            <a:alphaModFix amt="64000"/>
          </a:blip>
          <a:srcRect l="39802" r="17894"/>
          <a:stretch/>
        </p:blipFill>
        <p:spPr>
          <a:xfrm>
            <a:off x="127524" y="1075050"/>
            <a:ext cx="3242374" cy="3930024"/>
          </a:xfrm>
          <a:prstGeom prst="rect">
            <a:avLst/>
          </a:prstGeom>
          <a:noFill/>
          <a:ln>
            <a:noFill/>
          </a:ln>
        </p:spPr>
      </p:pic>
    </p:spTree>
    <p:extLst>
      <p:ext uri="{BB962C8B-B14F-4D97-AF65-F5344CB8AC3E}">
        <p14:creationId xmlns:p14="http://schemas.microsoft.com/office/powerpoint/2010/main" val="34958339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Shape 304"/>
          <p:cNvSpPr txBox="1">
            <a:spLocks noGrp="1"/>
          </p:cNvSpPr>
          <p:nvPr>
            <p:ph type="title"/>
          </p:nvPr>
        </p:nvSpPr>
        <p:spPr>
          <a:xfrm>
            <a:off x="6900" y="3025"/>
            <a:ext cx="2631900" cy="4316700"/>
          </a:xfrm>
          <a:prstGeom prst="rect">
            <a:avLst/>
          </a:prstGeom>
        </p:spPr>
        <p:txBody>
          <a:bodyPr lIns="91425" tIns="91425" rIns="91425" bIns="91425" anchor="t" anchorCtr="0">
            <a:noAutofit/>
          </a:bodyPr>
          <a:lstStyle/>
          <a:p>
            <a:pPr lvl="0" rtl="0">
              <a:spcBef>
                <a:spcPts val="0"/>
              </a:spcBef>
              <a:buNone/>
            </a:pPr>
            <a:r>
              <a:rPr lang="en">
                <a:latin typeface="Playfair Display"/>
                <a:ea typeface="Playfair Display"/>
                <a:cs typeface="Playfair Display"/>
                <a:sym typeface="Playfair Display"/>
              </a:rPr>
              <a:t>Civic</a:t>
            </a:r>
          </a:p>
          <a:p>
            <a:pPr lvl="0" rtl="0">
              <a:spcBef>
                <a:spcPts val="0"/>
              </a:spcBef>
              <a:buNone/>
            </a:pPr>
            <a:r>
              <a:rPr lang="en">
                <a:latin typeface="Playfair Display"/>
                <a:ea typeface="Playfair Display"/>
                <a:cs typeface="Playfair Display"/>
                <a:sym typeface="Playfair Display"/>
              </a:rPr>
              <a:t>Innovation</a:t>
            </a:r>
          </a:p>
        </p:txBody>
      </p:sp>
      <p:sp>
        <p:nvSpPr>
          <p:cNvPr id="305" name="Shape 305"/>
          <p:cNvSpPr txBox="1">
            <a:spLocks noGrp="1"/>
          </p:cNvSpPr>
          <p:nvPr>
            <p:ph type="body" idx="1"/>
          </p:nvPr>
        </p:nvSpPr>
        <p:spPr>
          <a:xfrm>
            <a:off x="2895600" y="-19050"/>
            <a:ext cx="5973300" cy="4259700"/>
          </a:xfrm>
          <a:prstGeom prst="rect">
            <a:avLst/>
          </a:prstGeom>
        </p:spPr>
        <p:txBody>
          <a:bodyPr lIns="91425" tIns="91425" rIns="91425" bIns="91425" anchor="t" anchorCtr="0">
            <a:noAutofit/>
          </a:bodyPr>
          <a:lstStyle/>
          <a:p>
            <a:pPr marL="914400" lvl="0" indent="-381000" rtl="0">
              <a:lnSpc>
                <a:spcPct val="150000"/>
              </a:lnSpc>
              <a:spcBef>
                <a:spcPts val="0"/>
              </a:spcBef>
              <a:buClr>
                <a:srgbClr val="FFFFFF"/>
              </a:buClr>
              <a:buSzPct val="100000"/>
              <a:buFont typeface="Raleway"/>
              <a:buChar char="❖"/>
            </a:pPr>
            <a:r>
              <a:rPr lang="en" sz="2400" b="1" dirty="0">
                <a:solidFill>
                  <a:srgbClr val="FFFFFF"/>
                </a:solidFill>
                <a:highlight>
                  <a:srgbClr val="F6BA2A"/>
                </a:highlight>
                <a:latin typeface="+mj-lt"/>
                <a:ea typeface="Raleway"/>
                <a:cs typeface="Raleway"/>
                <a:sym typeface="Raleway"/>
              </a:rPr>
              <a:t>Smart Cities Lab</a:t>
            </a:r>
          </a:p>
          <a:p>
            <a:pPr marL="1371600" lvl="1" indent="-342900" rtl="0">
              <a:lnSpc>
                <a:spcPct val="115000"/>
              </a:lnSpc>
              <a:spcBef>
                <a:spcPts val="0"/>
              </a:spcBef>
              <a:spcAft>
                <a:spcPts val="400"/>
              </a:spcAft>
              <a:buClr>
                <a:srgbClr val="434343"/>
              </a:buClr>
              <a:buSzPct val="100000"/>
              <a:buFont typeface="Raleway"/>
              <a:buChar char="➢"/>
            </a:pPr>
            <a:r>
              <a:rPr lang="en" sz="1600" b="1" dirty="0" smtClean="0">
                <a:solidFill>
                  <a:srgbClr val="434343"/>
                </a:solidFill>
                <a:latin typeface="+mj-lt"/>
                <a:ea typeface="Raleway"/>
                <a:cs typeface="Raleway"/>
                <a:sym typeface="Raleway"/>
              </a:rPr>
              <a:t>UF &amp; </a:t>
            </a:r>
            <a:r>
              <a:rPr lang="en" sz="1600" b="1" dirty="0">
                <a:solidFill>
                  <a:srgbClr val="434343"/>
                </a:solidFill>
                <a:latin typeface="+mj-lt"/>
                <a:ea typeface="Raleway"/>
                <a:cs typeface="Raleway"/>
                <a:sym typeface="Raleway"/>
              </a:rPr>
              <a:t>Florida Department of Transportation</a:t>
            </a:r>
          </a:p>
          <a:p>
            <a:pPr marL="1828800" lvl="2" indent="-330200" rtl="0">
              <a:lnSpc>
                <a:spcPct val="150000"/>
              </a:lnSpc>
              <a:spcBef>
                <a:spcPts val="0"/>
              </a:spcBef>
              <a:spcAft>
                <a:spcPts val="400"/>
              </a:spcAft>
              <a:buClr>
                <a:srgbClr val="434343"/>
              </a:buClr>
              <a:buSzPct val="100000"/>
              <a:buFont typeface="Raleway"/>
              <a:buChar char="■"/>
            </a:pPr>
            <a:r>
              <a:rPr lang="en" sz="1600" b="1" i="1" dirty="0">
                <a:solidFill>
                  <a:srgbClr val="434343"/>
                </a:solidFill>
                <a:latin typeface="+mj-lt"/>
                <a:ea typeface="Raleway"/>
                <a:cs typeface="Raleway"/>
                <a:sym typeface="Raleway"/>
              </a:rPr>
              <a:t>Joint Initiative Announcement</a:t>
            </a:r>
          </a:p>
          <a:p>
            <a:pPr marL="1828800" lvl="2" indent="-330200" rtl="0">
              <a:lnSpc>
                <a:spcPct val="200000"/>
              </a:lnSpc>
              <a:spcBef>
                <a:spcPts val="0"/>
              </a:spcBef>
              <a:spcAft>
                <a:spcPts val="400"/>
              </a:spcAft>
              <a:buClr>
                <a:srgbClr val="434343"/>
              </a:buClr>
              <a:buSzPct val="100000"/>
              <a:buFont typeface="Raleway"/>
              <a:buChar char="■"/>
            </a:pPr>
            <a:r>
              <a:rPr lang="en" sz="1600" b="1" i="1" dirty="0">
                <a:solidFill>
                  <a:srgbClr val="434343"/>
                </a:solidFill>
                <a:latin typeface="+mj-lt"/>
                <a:ea typeface="Raleway"/>
                <a:cs typeface="Raleway"/>
                <a:sym typeface="Raleway"/>
              </a:rPr>
              <a:t>Autonomous Vehicles Testing</a:t>
            </a:r>
          </a:p>
          <a:p>
            <a:pPr marL="1371600" lvl="1" indent="-342900" rtl="0">
              <a:lnSpc>
                <a:spcPct val="115000"/>
              </a:lnSpc>
              <a:spcBef>
                <a:spcPts val="0"/>
              </a:spcBef>
              <a:spcAft>
                <a:spcPts val="400"/>
              </a:spcAft>
              <a:buClr>
                <a:srgbClr val="434343"/>
              </a:buClr>
              <a:buSzPct val="100000"/>
              <a:buFont typeface="Raleway"/>
              <a:buChar char="➢"/>
            </a:pPr>
            <a:r>
              <a:rPr lang="en" sz="1600" b="1" dirty="0">
                <a:solidFill>
                  <a:srgbClr val="434343"/>
                </a:solidFill>
                <a:latin typeface="+mj-lt"/>
                <a:ea typeface="Raleway"/>
                <a:cs typeface="Raleway"/>
                <a:sym typeface="Raleway"/>
              </a:rPr>
              <a:t>Advanced Computing &amp; Information Systems (ACIS) Lab</a:t>
            </a:r>
          </a:p>
          <a:p>
            <a:pPr marL="1828800" lvl="2" indent="-330200" rtl="0">
              <a:lnSpc>
                <a:spcPct val="150000"/>
              </a:lnSpc>
              <a:spcBef>
                <a:spcPts val="0"/>
              </a:spcBef>
              <a:spcAft>
                <a:spcPts val="400"/>
              </a:spcAft>
              <a:buClr>
                <a:srgbClr val="434343"/>
              </a:buClr>
              <a:buSzPct val="100000"/>
              <a:buFont typeface="Raleway"/>
              <a:buChar char="■"/>
            </a:pPr>
            <a:r>
              <a:rPr lang="en" sz="1600" b="1" i="1" dirty="0">
                <a:solidFill>
                  <a:srgbClr val="434343"/>
                </a:solidFill>
                <a:latin typeface="+mj-lt"/>
                <a:ea typeface="Raleway"/>
                <a:cs typeface="Raleway"/>
                <a:sym typeface="Raleway"/>
              </a:rPr>
              <a:t>National Science Foundation Grant</a:t>
            </a:r>
          </a:p>
          <a:p>
            <a:pPr marL="1828800" lvl="2" indent="-330200" rtl="0">
              <a:lnSpc>
                <a:spcPct val="150000"/>
              </a:lnSpc>
              <a:spcBef>
                <a:spcPts val="0"/>
              </a:spcBef>
              <a:spcAft>
                <a:spcPts val="400"/>
              </a:spcAft>
              <a:buClr>
                <a:srgbClr val="434343"/>
              </a:buClr>
              <a:buSzPct val="100000"/>
              <a:buFont typeface="Raleway"/>
              <a:buChar char="■"/>
            </a:pPr>
            <a:r>
              <a:rPr lang="en" sz="1600" b="1" i="1" dirty="0">
                <a:solidFill>
                  <a:srgbClr val="434343"/>
                </a:solidFill>
                <a:latin typeface="+mj-lt"/>
                <a:ea typeface="Raleway"/>
                <a:cs typeface="Raleway"/>
                <a:sym typeface="Raleway"/>
              </a:rPr>
              <a:t>Urban Informatics</a:t>
            </a:r>
          </a:p>
          <a:p>
            <a:pPr marL="1828800" lvl="2" indent="-330200" rtl="0">
              <a:lnSpc>
                <a:spcPct val="200000"/>
              </a:lnSpc>
              <a:spcBef>
                <a:spcPts val="0"/>
              </a:spcBef>
              <a:spcAft>
                <a:spcPts val="400"/>
              </a:spcAft>
              <a:buClr>
                <a:srgbClr val="434343"/>
              </a:buClr>
              <a:buSzPct val="100000"/>
              <a:buFont typeface="Raleway"/>
              <a:buChar char="■"/>
            </a:pPr>
            <a:r>
              <a:rPr lang="en" sz="1600" b="1" i="1" dirty="0">
                <a:solidFill>
                  <a:srgbClr val="434343"/>
                </a:solidFill>
                <a:latin typeface="+mj-lt"/>
                <a:ea typeface="Raleway"/>
                <a:cs typeface="Raleway"/>
                <a:sym typeface="Raleway"/>
              </a:rPr>
              <a:t>Smart University Town Conference</a:t>
            </a:r>
          </a:p>
          <a:p>
            <a:pPr marL="1371600" marR="0" lvl="1" indent="-342900" algn="l" rtl="0">
              <a:lnSpc>
                <a:spcPct val="115000"/>
              </a:lnSpc>
              <a:spcBef>
                <a:spcPts val="0"/>
              </a:spcBef>
              <a:spcAft>
                <a:spcPts val="400"/>
              </a:spcAft>
              <a:buClr>
                <a:srgbClr val="434343"/>
              </a:buClr>
              <a:buSzPct val="100000"/>
              <a:buFont typeface="Raleway"/>
              <a:buChar char="➢"/>
            </a:pPr>
            <a:r>
              <a:rPr lang="en" sz="1600" b="1" dirty="0">
                <a:solidFill>
                  <a:srgbClr val="434343"/>
                </a:solidFill>
                <a:latin typeface="+mj-lt"/>
                <a:ea typeface="Raleway"/>
                <a:cs typeface="Raleway"/>
                <a:sym typeface="Raleway"/>
              </a:rPr>
              <a:t>Smart Cities Advisory Board</a:t>
            </a:r>
          </a:p>
          <a:p>
            <a:pPr marL="1828800" marR="0" lvl="2" indent="-342900" algn="l" rtl="0">
              <a:lnSpc>
                <a:spcPct val="150000"/>
              </a:lnSpc>
              <a:spcBef>
                <a:spcPts val="0"/>
              </a:spcBef>
              <a:spcAft>
                <a:spcPts val="400"/>
              </a:spcAft>
              <a:buClr>
                <a:srgbClr val="434343"/>
              </a:buClr>
              <a:buSzPct val="112500"/>
              <a:buFont typeface="Raleway"/>
              <a:buChar char="■"/>
            </a:pPr>
            <a:r>
              <a:rPr lang="en" sz="1600" b="1" i="1" dirty="0">
                <a:solidFill>
                  <a:srgbClr val="434343"/>
                </a:solidFill>
                <a:latin typeface="+mj-lt"/>
                <a:ea typeface="Raleway"/>
                <a:cs typeface="Raleway"/>
                <a:sym typeface="Raleway"/>
              </a:rPr>
              <a:t>City Manager Appointed</a:t>
            </a:r>
          </a:p>
        </p:txBody>
      </p:sp>
      <p:pic>
        <p:nvPicPr>
          <p:cNvPr id="306" name="Shape 306" descr="opengarden.png"/>
          <p:cNvPicPr preferRelativeResize="0"/>
          <p:nvPr/>
        </p:nvPicPr>
        <p:blipFill rotWithShape="1">
          <a:blip r:embed="rId3">
            <a:alphaModFix amt="64000"/>
          </a:blip>
          <a:srcRect l="39802" r="17894"/>
          <a:stretch/>
        </p:blipFill>
        <p:spPr>
          <a:xfrm>
            <a:off x="127524" y="1075050"/>
            <a:ext cx="3242374" cy="3930024"/>
          </a:xfrm>
          <a:prstGeom prst="rect">
            <a:avLst/>
          </a:prstGeom>
          <a:noFill/>
          <a:ln>
            <a:noFill/>
          </a:ln>
        </p:spPr>
      </p:pic>
    </p:spTree>
    <p:extLst>
      <p:ext uri="{BB962C8B-B14F-4D97-AF65-F5344CB8AC3E}">
        <p14:creationId xmlns:p14="http://schemas.microsoft.com/office/powerpoint/2010/main" val="19887228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666666"/>
        </a:solidFill>
        <a:effectLst/>
      </p:bgPr>
    </p:bg>
    <p:spTree>
      <p:nvGrpSpPr>
        <p:cNvPr id="1" name="Shape 230"/>
        <p:cNvGrpSpPr/>
        <p:nvPr/>
      </p:nvGrpSpPr>
      <p:grpSpPr>
        <a:xfrm>
          <a:off x="0" y="0"/>
          <a:ext cx="0" cy="0"/>
          <a:chOff x="0" y="0"/>
          <a:chExt cx="0" cy="0"/>
        </a:xfrm>
      </p:grpSpPr>
      <p:sp>
        <p:nvSpPr>
          <p:cNvPr id="231" name="Shape 231"/>
          <p:cNvSpPr txBox="1">
            <a:spLocks noGrp="1"/>
          </p:cNvSpPr>
          <p:nvPr>
            <p:ph type="ctrTitle"/>
          </p:nvPr>
        </p:nvSpPr>
        <p:spPr>
          <a:xfrm>
            <a:off x="875100" y="1393025"/>
            <a:ext cx="6371400" cy="1393200"/>
          </a:xfrm>
          <a:prstGeom prst="rect">
            <a:avLst/>
          </a:prstGeom>
        </p:spPr>
        <p:txBody>
          <a:bodyPr lIns="91425" tIns="91425" rIns="91425" bIns="91425" anchor="b" anchorCtr="0">
            <a:noAutofit/>
          </a:bodyPr>
          <a:lstStyle/>
          <a:p>
            <a:pPr lvl="0" algn="l" rtl="0">
              <a:spcBef>
                <a:spcPts val="0"/>
              </a:spcBef>
              <a:buNone/>
            </a:pPr>
            <a:endParaRPr sz="3600">
              <a:highlight>
                <a:srgbClr val="FFFFFF"/>
              </a:highlight>
            </a:endParaRPr>
          </a:p>
          <a:p>
            <a:pPr lvl="0" algn="l" rtl="0">
              <a:spcBef>
                <a:spcPts val="0"/>
              </a:spcBef>
              <a:buNone/>
            </a:pPr>
            <a:r>
              <a:rPr lang="en" sz="3600">
                <a:solidFill>
                  <a:srgbClr val="FFFFFF"/>
                </a:solidFill>
                <a:highlight>
                  <a:srgbClr val="666666"/>
                </a:highlight>
              </a:rPr>
              <a:t>What inspires you?  </a:t>
            </a:r>
          </a:p>
          <a:p>
            <a:pPr lvl="0" algn="l">
              <a:spcBef>
                <a:spcPts val="0"/>
              </a:spcBef>
              <a:buNone/>
            </a:pPr>
            <a:r>
              <a:rPr lang="en" sz="3600">
                <a:solidFill>
                  <a:srgbClr val="FFFFFF"/>
                </a:solidFill>
                <a:highlight>
                  <a:srgbClr val="666666"/>
                </a:highlight>
              </a:rPr>
              <a:t>How can you contribute?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1C232"/>
        </a:solidFill>
        <a:effectLst/>
      </p:bgPr>
    </p:bg>
    <p:spTree>
      <p:nvGrpSpPr>
        <p:cNvPr id="1" name="Shape 235"/>
        <p:cNvGrpSpPr/>
        <p:nvPr/>
      </p:nvGrpSpPr>
      <p:grpSpPr>
        <a:xfrm>
          <a:off x="0" y="0"/>
          <a:ext cx="0" cy="0"/>
          <a:chOff x="0" y="0"/>
          <a:chExt cx="0" cy="0"/>
        </a:xfrm>
      </p:grpSpPr>
      <p:pic>
        <p:nvPicPr>
          <p:cNvPr id="236" name="Shape 236"/>
          <p:cNvPicPr preferRelativeResize="0"/>
          <p:nvPr/>
        </p:nvPicPr>
        <p:blipFill>
          <a:blip r:embed="rId3">
            <a:alphaModFix/>
          </a:blip>
          <a:stretch>
            <a:fillRect/>
          </a:stretch>
        </p:blipFill>
        <p:spPr>
          <a:xfrm>
            <a:off x="2444700" y="162736"/>
            <a:ext cx="4254600" cy="4818037"/>
          </a:xfrm>
          <a:prstGeom prst="rect">
            <a:avLst/>
          </a:prstGeom>
          <a:noFill/>
          <a:ln>
            <a:noFill/>
          </a:ln>
        </p:spPr>
      </p:pic>
      <p:pic>
        <p:nvPicPr>
          <p:cNvPr id="237" name="Shape 237" descr="Piece of duct tape sticking a note to the slide"/>
          <p:cNvPicPr preferRelativeResize="0"/>
          <p:nvPr/>
        </p:nvPicPr>
        <p:blipFill rotWithShape="1">
          <a:blip r:embed="rId4">
            <a:alphaModFix/>
          </a:blip>
          <a:srcRect l="9244" t="5926" r="2118" b="10011"/>
          <a:stretch/>
        </p:blipFill>
        <p:spPr>
          <a:xfrm rot="154828">
            <a:off x="3535999" y="147300"/>
            <a:ext cx="2071999" cy="736050"/>
          </a:xfrm>
          <a:prstGeom prst="rect">
            <a:avLst/>
          </a:prstGeom>
          <a:noFill/>
          <a:ln>
            <a:noFill/>
          </a:ln>
        </p:spPr>
      </p:pic>
      <p:sp>
        <p:nvSpPr>
          <p:cNvPr id="238" name="Shape 238"/>
          <p:cNvSpPr txBox="1"/>
          <p:nvPr/>
        </p:nvSpPr>
        <p:spPr>
          <a:xfrm>
            <a:off x="2906275" y="1884522"/>
            <a:ext cx="3432900" cy="762600"/>
          </a:xfrm>
          <a:prstGeom prst="rect">
            <a:avLst/>
          </a:prstGeom>
          <a:noFill/>
          <a:ln>
            <a:noFill/>
          </a:ln>
        </p:spPr>
        <p:txBody>
          <a:bodyPr lIns="91425" tIns="91425" rIns="91425" bIns="91425" anchor="b" anchorCtr="0">
            <a:noAutofit/>
          </a:bodyPr>
          <a:lstStyle/>
          <a:p>
            <a:pPr lvl="0" algn="ctr" rtl="0">
              <a:spcBef>
                <a:spcPts val="0"/>
              </a:spcBef>
              <a:buNone/>
            </a:pPr>
            <a:r>
              <a:rPr lang="en" sz="3600" b="1">
                <a:solidFill>
                  <a:srgbClr val="666666"/>
                </a:solidFill>
                <a:latin typeface="Raleway"/>
                <a:ea typeface="Raleway"/>
                <a:cs typeface="Raleway"/>
                <a:sym typeface="Raleway"/>
              </a:rPr>
              <a:t>Thank you!</a:t>
            </a:r>
          </a:p>
        </p:txBody>
      </p:sp>
    </p:spTree>
  </p:cSld>
  <p:clrMapOvr>
    <a:masterClrMapping/>
  </p:clrMapOvr>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817</Words>
  <Application>Microsoft Office PowerPoint</Application>
  <PresentationFormat>On-screen Show (16:9)</PresentationFormat>
  <Paragraphs>201</Paragraphs>
  <Slides>32</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Playfair Display</vt:lpstr>
      <vt:lpstr>Oswald</vt:lpstr>
      <vt:lpstr>Oxygen</vt:lpstr>
      <vt:lpstr>Raleway</vt:lpstr>
      <vt:lpstr>simple-light-2</vt:lpstr>
      <vt:lpstr>Citizen-Centered Gainesville</vt:lpstr>
      <vt:lpstr>PowerPoint Presentation</vt:lpstr>
      <vt:lpstr>Which would you  rather visit?  </vt:lpstr>
      <vt:lpstr>or…</vt:lpstr>
      <vt:lpstr>Private Sector Using Human Centered Design</vt:lpstr>
      <vt:lpstr>PowerPoint Presentation</vt:lpstr>
      <vt:lpstr>WE CALL IT</vt:lpstr>
      <vt:lpstr>PowerPoint Presentation</vt:lpstr>
      <vt:lpstr>Change 3:  Our “Get It Done” Plan</vt:lpstr>
      <vt:lpstr>Has our strategic plan affected the positive change desired by the community?</vt:lpstr>
      <vt:lpstr>4</vt:lpstr>
      <vt:lpstr>PowerPoint Presentation</vt:lpstr>
      <vt:lpstr>PowerPoint Presentation</vt:lpstr>
      <vt:lpstr>Building the Systems</vt:lpstr>
      <vt:lpstr>Citizen-Centered Approach</vt:lpstr>
      <vt:lpstr>Civic Innovation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DO WE DO THIS?</vt:lpstr>
      <vt:lpstr>PowerPoint Presentation</vt:lpstr>
      <vt:lpstr>Civic Innovation</vt:lpstr>
      <vt:lpstr>Civic Innovation</vt:lpstr>
      <vt:lpstr>Civic Innovation</vt:lpstr>
      <vt:lpstr>Civic Innovation</vt:lpstr>
      <vt:lpstr> What inspires you?   How can you contribute?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Citizen Centered Gainesville</dc:title>
  <dc:creator>Bush, Carrie B</dc:creator>
  <cp:lastModifiedBy>Laura Rawson</cp:lastModifiedBy>
  <cp:revision>13</cp:revision>
  <dcterms:modified xsi:type="dcterms:W3CDTF">2017-04-18T20:47:43Z</dcterms:modified>
</cp:coreProperties>
</file>