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4"/>
  </p:notesMasterIdLst>
  <p:sldIdLst>
    <p:sldId id="262" r:id="rId3"/>
    <p:sldId id="300" r:id="rId4"/>
    <p:sldId id="285" r:id="rId5"/>
    <p:sldId id="302" r:id="rId6"/>
    <p:sldId id="297" r:id="rId7"/>
    <p:sldId id="264" r:id="rId8"/>
    <p:sldId id="265" r:id="rId9"/>
    <p:sldId id="266" r:id="rId10"/>
    <p:sldId id="267" r:id="rId11"/>
    <p:sldId id="301" r:id="rId12"/>
    <p:sldId id="271" r:id="rId13"/>
    <p:sldId id="280" r:id="rId14"/>
    <p:sldId id="269" r:id="rId15"/>
    <p:sldId id="270" r:id="rId16"/>
    <p:sldId id="290" r:id="rId17"/>
    <p:sldId id="292" r:id="rId18"/>
    <p:sldId id="293" r:id="rId19"/>
    <p:sldId id="291" r:id="rId20"/>
    <p:sldId id="294" r:id="rId21"/>
    <p:sldId id="273" r:id="rId22"/>
    <p:sldId id="274" r:id="rId23"/>
    <p:sldId id="299" r:id="rId24"/>
    <p:sldId id="282" r:id="rId25"/>
    <p:sldId id="288" r:id="rId26"/>
    <p:sldId id="296" r:id="rId27"/>
    <p:sldId id="289" r:id="rId28"/>
    <p:sldId id="279" r:id="rId29"/>
    <p:sldId id="295" r:id="rId30"/>
    <p:sldId id="298" r:id="rId31"/>
    <p:sldId id="272" r:id="rId32"/>
    <p:sldId id="26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anton, Whit" initials="BW" lastIdx="4" clrIdx="0">
    <p:extLst>
      <p:ext uri="{19B8F6BF-5375-455C-9EA6-DF929625EA0E}">
        <p15:presenceInfo xmlns:p15="http://schemas.microsoft.com/office/powerpoint/2012/main" userId="S-1-5-21-1801674531-308236825-1417001333-46139" providerId="AD"/>
      </p:ext>
    </p:extLst>
  </p:cmAuthor>
  <p:cmAuthor id="2" name="Lehman, Hilary" initials="LH" lastIdx="2" clrIdx="1">
    <p:extLst>
      <p:ext uri="{19B8F6BF-5375-455C-9EA6-DF929625EA0E}">
        <p15:presenceInfo xmlns:p15="http://schemas.microsoft.com/office/powerpoint/2012/main" userId="S-1-5-21-1801674531-308236825-1417001333-506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8590"/>
    <a:srgbClr val="53A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3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02" y="7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-373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4-14T16:19:03.180" idx="1">
    <p:pos x="3735" y="1368"/>
    <p:text>http://harvard-cga.maps.arcgis.com/apps/MapSeries/index.html?appid=b05d4c1daa2042489bdd99b3e89a27dd I thought this was a cool map as well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75253-AA1E-BC46-8390-9C72E9BB2DC7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3D454-FE52-D24A-9378-073B0FE2F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5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9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</a:t>
            </a:r>
            <a:r>
              <a:rPr lang="en-US" baseline="0" dirty="0"/>
              <a:t> is hyperlinked to the full scrollable graphic</a:t>
            </a:r>
          </a:p>
          <a:p>
            <a:r>
              <a:rPr lang="en-US" baseline="0" dirty="0"/>
              <a:t>http://www.tampabay.com/news/business/realestate/tampa-bay-home-prices-surge-again-as-demand-continues-to-dominate-supply/2273969</a:t>
            </a:r>
          </a:p>
          <a:p>
            <a:r>
              <a:rPr lang="en-US" dirty="0"/>
              <a:t>http://www.tampabay.com/news/business/realestate/tampa-bay-rents-are-soaring-and-hitting-minorities-the-hardest/2318748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0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32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 are special centers,</a:t>
            </a:r>
            <a:r>
              <a:rPr lang="en-US" baseline="0" dirty="0"/>
              <a:t> green are major centers, purple are community 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5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Maps</a:t>
            </a:r>
            <a:r>
              <a:rPr lang="en-US" baseline="0" dirty="0"/>
              <a:t> from Regional Transit feasibility plan – Regional Activity 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11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Planned express route network includes modifications to existing routes to connect downtowns, Gateway, Westshore and beaches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Includes additional link to Pasco County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Additional express, or limited express, routes in Hillsborough County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11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Vision map routes come in on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3D454-FE52-D24A-9378-073B0FE2F15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5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3920851"/>
            <a:ext cx="9634444" cy="17526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600" baseline="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88E7E-377E-EE4B-877C-F4FD2DF87C2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E189C-BE75-744A-9F4E-3BFB3D2ED0D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441115"/>
            <a:ext cx="10363200" cy="14700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44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en-US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9418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9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6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0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7691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5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9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324413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9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330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50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F288-2D55-4803-93CF-43AAD05A9A46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EB1-B3C2-4945-87A6-A585F5503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2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88E7E-377E-EE4B-877C-F4FD2DF87C2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E189C-BE75-744A-9F4E-3BFB3D2ED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5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CC3F288-2D55-4803-93CF-43AAD05A9A46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9CC10EB1-B3C2-4945-87A6-A585F5503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00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>
              <a:lumMod val="75000"/>
            </a:schemeClr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anose="05000000000000000000" pitchFamily="2" charset="2"/>
        <a:buChar char="§"/>
        <a:defRPr sz="2200" kern="1200">
          <a:solidFill>
            <a:schemeClr val="tx2">
              <a:lumMod val="7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dn.investmentzen.com/wp-content/uploads/2017/02/the-true-cost-of-car-commuting-to-work_infographic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comments" Target="../comments/commen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tiff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501"/>
            <a:ext cx="4560125" cy="69351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72" y="0"/>
            <a:ext cx="454824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9068" y="-83127"/>
            <a:ext cx="4411579" cy="69589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21858"/>
            <a:ext cx="12220647" cy="1470025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bg1"/>
                </a:solidFill>
              </a:rPr>
              <a:t>Adapt </a:t>
            </a:r>
            <a:r>
              <a:rPr lang="en-US" sz="6600" b="1" dirty="0" smtClean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bg1"/>
                </a:solidFill>
              </a:rPr>
              <a:t> –   Build  –  Connect </a:t>
            </a:r>
            <a:endParaRPr lang="en-US" sz="6600" b="1" dirty="0">
              <a:ln w="22225">
                <a:solidFill>
                  <a:schemeClr val="accent6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400293"/>
            <a:ext cx="12220647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</a:t>
            </a:r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Shared Approach for </a:t>
            </a:r>
            <a:r>
              <a:rPr lang="en-US" sz="32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Better </a:t>
            </a:r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Pinellas County</a:t>
            </a:r>
          </a:p>
          <a:p>
            <a:endParaRPr lang="en-US" sz="3200" b="1" dirty="0">
              <a:ln w="0"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 Blanton, FAICP</a:t>
            </a:r>
          </a:p>
          <a:p>
            <a:pPr algn="ctr"/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Pinellas</a:t>
            </a:r>
            <a:endParaRPr lang="en-US" sz="24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4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Builds Public Wealth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Planning should: </a:t>
            </a:r>
          </a:p>
          <a:p>
            <a:pPr lvl="1"/>
            <a:r>
              <a:rPr lang="en-US" dirty="0"/>
              <a:t>Better our neighborhoods</a:t>
            </a:r>
          </a:p>
          <a:p>
            <a:pPr lvl="1"/>
            <a:r>
              <a:rPr lang="en-US" dirty="0"/>
              <a:t>Better our communities</a:t>
            </a:r>
          </a:p>
          <a:p>
            <a:pPr lvl="1"/>
            <a:r>
              <a:rPr lang="en-US" dirty="0"/>
              <a:t>Better our region</a:t>
            </a:r>
          </a:p>
          <a:p>
            <a:pPr lvl="1"/>
            <a:endParaRPr lang="en-US" dirty="0"/>
          </a:p>
          <a:p>
            <a:r>
              <a:rPr lang="en-US" dirty="0"/>
              <a:t>Accessibility improves opportunity; planning positions us for successful outcomes</a:t>
            </a:r>
          </a:p>
          <a:p>
            <a:endParaRPr lang="en-US" dirty="0"/>
          </a:p>
          <a:p>
            <a:r>
              <a:rPr lang="en-US" dirty="0"/>
              <a:t>Sen. Jeff </a:t>
            </a:r>
            <a:r>
              <a:rPr lang="en-US" dirty="0" err="1"/>
              <a:t>Brandes</a:t>
            </a:r>
            <a:r>
              <a:rPr lang="en-US" dirty="0"/>
              <a:t>: make communities “Economical by Design”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7600" y="2295510"/>
            <a:ext cx="5156200" cy="3411567"/>
          </a:xfrm>
        </p:spPr>
      </p:pic>
    </p:spTree>
    <p:extLst>
      <p:ext uri="{BB962C8B-B14F-4D97-AF65-F5344CB8AC3E}">
        <p14:creationId xmlns:p14="http://schemas.microsoft.com/office/powerpoint/2010/main" val="41298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Working 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63750" y="1553009"/>
            <a:ext cx="7079028" cy="46774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Gateway/Mid-County Area Master Plan</a:t>
            </a:r>
          </a:p>
          <a:p>
            <a:pPr lvl="1"/>
            <a:r>
              <a:rPr lang="en-US" dirty="0"/>
              <a:t>Pursuing funding from FDOT &amp; local gov’t partners</a:t>
            </a:r>
          </a:p>
          <a:p>
            <a:pPr lvl="1"/>
            <a:r>
              <a:rPr lang="en-US" dirty="0"/>
              <a:t>Establishing Community Working Group (with </a:t>
            </a:r>
            <a:r>
              <a:rPr lang="en-US" dirty="0" err="1"/>
              <a:t>FDOT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Enhancing Beach Community Access</a:t>
            </a:r>
          </a:p>
          <a:p>
            <a:pPr lvl="1"/>
            <a:r>
              <a:rPr lang="en-US" dirty="0"/>
              <a:t>Waterborne Transportation grant program</a:t>
            </a:r>
          </a:p>
          <a:p>
            <a:pPr lvl="1"/>
            <a:r>
              <a:rPr lang="en-US" dirty="0"/>
              <a:t>S.R. 60 Corridor Study</a:t>
            </a:r>
          </a:p>
          <a:p>
            <a:pPr lvl="1"/>
            <a:r>
              <a:rPr lang="en-US" dirty="0"/>
              <a:t>Gulf Blvd safety/Vision Zero initiative</a:t>
            </a:r>
          </a:p>
          <a:p>
            <a:pPr lvl="1"/>
            <a:r>
              <a:rPr lang="en-US" dirty="0"/>
              <a:t>West Bay Drive Complete Street transformation</a:t>
            </a:r>
          </a:p>
          <a:p>
            <a:pPr lvl="1"/>
            <a:endParaRPr lang="en-US" dirty="0"/>
          </a:p>
          <a:p>
            <a:r>
              <a:rPr lang="en-US" dirty="0"/>
              <a:t>A Vision for U.S. 19</a:t>
            </a:r>
          </a:p>
          <a:p>
            <a:pPr lvl="1"/>
            <a:r>
              <a:rPr lang="en-US" dirty="0"/>
              <a:t>Studying U.S. 19 premium transit options</a:t>
            </a:r>
          </a:p>
          <a:p>
            <a:pPr lvl="1"/>
            <a:r>
              <a:rPr lang="en-US" dirty="0"/>
              <a:t>Conducting economic/market analysis and land use studies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248" y="4347934"/>
            <a:ext cx="3750855" cy="21210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249" y="1237585"/>
            <a:ext cx="3688380" cy="276628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63750" y="1037540"/>
            <a:ext cx="3348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Strategic</a:t>
            </a:r>
            <a:r>
              <a:rPr lang="en-US" sz="2000" dirty="0"/>
              <a:t> </a:t>
            </a:r>
            <a:r>
              <a:rPr lang="en-US" sz="2400" dirty="0"/>
              <a:t>Emphasis Areas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51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Households in Tampa Bay spend 60% of income on housing + transportation</a:t>
            </a:r>
          </a:p>
          <a:p>
            <a:pPr lvl="1"/>
            <a:r>
              <a:rPr lang="en-US" dirty="0"/>
              <a:t>Pinellas County home prices jumped 14.3% in March, year-over-year</a:t>
            </a:r>
          </a:p>
          <a:p>
            <a:pPr lvl="1"/>
            <a:r>
              <a:rPr lang="en-US" dirty="0"/>
              <a:t>Rents jumped 15.4%</a:t>
            </a:r>
          </a:p>
          <a:p>
            <a:pPr lvl="1"/>
            <a:r>
              <a:rPr lang="en-US" dirty="0"/>
              <a:t>Minorities are hit hardest</a:t>
            </a:r>
          </a:p>
          <a:p>
            <a:pPr lvl="1"/>
            <a:endParaRPr lang="en-US" dirty="0"/>
          </a:p>
          <a:p>
            <a:r>
              <a:rPr lang="en-US" dirty="0"/>
              <a:t>Investing in housing + transportation gives people money to spend in other ways</a:t>
            </a:r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3700" y="1041722"/>
            <a:ext cx="5248275" cy="57198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1901" y="6176963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Investmentzen.com</a:t>
            </a:r>
          </a:p>
        </p:txBody>
      </p:sp>
    </p:spTree>
    <p:extLst>
      <p:ext uri="{BB962C8B-B14F-4D97-AF65-F5344CB8AC3E}">
        <p14:creationId xmlns:p14="http://schemas.microsoft.com/office/powerpoint/2010/main" val="18569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Do We Go From Here?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11541"/>
          </a:xfrm>
        </p:spPr>
        <p:txBody>
          <a:bodyPr/>
          <a:lstStyle/>
          <a:p>
            <a:r>
              <a:rPr lang="en-US" dirty="0"/>
              <a:t>Working with our partners, we identified key steps to fully tap into Pinellas County’s potential as a great community</a:t>
            </a:r>
          </a:p>
          <a:p>
            <a:endParaRPr lang="en-US" dirty="0"/>
          </a:p>
          <a:p>
            <a:r>
              <a:rPr lang="en-US" dirty="0"/>
              <a:t>What are we trying to do as an agency?</a:t>
            </a:r>
          </a:p>
          <a:p>
            <a:endParaRPr lang="en-US" dirty="0"/>
          </a:p>
          <a:p>
            <a:r>
              <a:rPr lang="en-US" dirty="0"/>
              <a:t>How does that fit into a larger multi-jurisdictional framework?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997903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92D050"/>
                </a:solidFill>
              </a:rPr>
              <a:t>Adapt</a:t>
            </a:r>
            <a:r>
              <a:rPr lang="en-US" sz="6000" dirty="0"/>
              <a:t> 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lang="en-US" sz="6000" dirty="0"/>
              <a:t> </a:t>
            </a:r>
            <a:r>
              <a:rPr lang="en-US" sz="6000" dirty="0">
                <a:solidFill>
                  <a:srgbClr val="00B050"/>
                </a:solidFill>
              </a:rPr>
              <a:t>Build</a:t>
            </a:r>
            <a:r>
              <a:rPr lang="en-US" sz="6000" dirty="0"/>
              <a:t> 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lang="en-US" sz="6000" dirty="0"/>
              <a:t> </a:t>
            </a:r>
            <a:r>
              <a:rPr lang="en-US" sz="6000" dirty="0">
                <a:solidFill>
                  <a:srgbClr val="00B0F0"/>
                </a:solidFill>
              </a:rPr>
              <a:t>Connect </a:t>
            </a:r>
          </a:p>
          <a:p>
            <a:pPr algn="ctr"/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4830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4008"/>
            <a:ext cx="12192000" cy="812601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7586"/>
          </a:xfrm>
        </p:spPr>
        <p:txBody>
          <a:bodyPr>
            <a:no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ADAPT</a:t>
            </a:r>
          </a:p>
        </p:txBody>
      </p:sp>
    </p:spTree>
    <p:extLst>
      <p:ext uri="{BB962C8B-B14F-4D97-AF65-F5344CB8AC3E}">
        <p14:creationId xmlns:p14="http://schemas.microsoft.com/office/powerpoint/2010/main" val="372355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  Means 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1825625"/>
            <a:ext cx="570547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Responding to a shifting economic market</a:t>
            </a:r>
          </a:p>
          <a:p>
            <a:endParaRPr lang="en-US" dirty="0"/>
          </a:p>
          <a:p>
            <a:r>
              <a:rPr lang="en-US" dirty="0"/>
              <a:t>Planning for changing demographics</a:t>
            </a:r>
          </a:p>
          <a:p>
            <a:endParaRPr lang="en-US" dirty="0"/>
          </a:p>
          <a:p>
            <a:r>
              <a:rPr lang="en-US" dirty="0"/>
              <a:t>Recognizing vulnerability to environmental factors</a:t>
            </a:r>
          </a:p>
          <a:p>
            <a:endParaRPr lang="en-US" dirty="0"/>
          </a:p>
          <a:p>
            <a:r>
              <a:rPr lang="en-US" dirty="0"/>
              <a:t>Embracing technology</a:t>
            </a:r>
          </a:p>
          <a:p>
            <a:endParaRPr lang="en-US" dirty="0"/>
          </a:p>
          <a:p>
            <a:r>
              <a:rPr lang="en-US" dirty="0"/>
              <a:t>Understanding a changing policy environment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950" y="3466856"/>
            <a:ext cx="4133850" cy="3215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950" y="703424"/>
            <a:ext cx="4133850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68708" y="3106615"/>
            <a:ext cx="885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</a:rPr>
              <a:t>Source: AARP</a:t>
            </a:r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66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We’re experiencing biggest change in the policy environment in decades </a:t>
            </a:r>
          </a:p>
          <a:p>
            <a:endParaRPr lang="en-US" dirty="0"/>
          </a:p>
          <a:p>
            <a:r>
              <a:rPr lang="en-US" dirty="0"/>
              <a:t>Expect a different role from the federal government</a:t>
            </a:r>
          </a:p>
          <a:p>
            <a:pPr lvl="1"/>
            <a:r>
              <a:rPr lang="en-US" dirty="0"/>
              <a:t>Shift more decision-making to states</a:t>
            </a:r>
          </a:p>
          <a:p>
            <a:pPr lvl="1"/>
            <a:r>
              <a:rPr lang="en-US" dirty="0"/>
              <a:t>Increased private sector investment</a:t>
            </a:r>
          </a:p>
          <a:p>
            <a:pPr lvl="1"/>
            <a:endParaRPr lang="en-US" dirty="0"/>
          </a:p>
          <a:p>
            <a:r>
              <a:rPr lang="en-US" dirty="0"/>
              <a:t>State and regional response</a:t>
            </a:r>
          </a:p>
          <a:p>
            <a:pPr lvl="1"/>
            <a:r>
              <a:rPr lang="en-US" dirty="0"/>
              <a:t>Reinforce Florida’s support of Complete Streets policy </a:t>
            </a:r>
          </a:p>
          <a:p>
            <a:pPr lvl="1"/>
            <a:r>
              <a:rPr lang="en-US" dirty="0"/>
              <a:t>Create a regional vision and funding strategy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767" y="1617932"/>
            <a:ext cx="4878868" cy="208368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767" y="4034877"/>
            <a:ext cx="1840210" cy="2453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9995" y="4034877"/>
            <a:ext cx="2834640" cy="245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8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Our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28600" lvl="1">
              <a:spcBef>
                <a:spcPts val="1000"/>
              </a:spcBef>
              <a:buClr>
                <a:schemeClr val="tx1"/>
              </a:buClr>
            </a:pPr>
            <a:r>
              <a:rPr lang="en-US" dirty="0"/>
              <a:t>Link land use and transportation as the avenue for innovation and strategic decisions</a:t>
            </a:r>
          </a:p>
          <a:p>
            <a:endParaRPr lang="en-US" dirty="0"/>
          </a:p>
          <a:p>
            <a:r>
              <a:rPr lang="en-US" dirty="0"/>
              <a:t>Forum for effective regional leadership</a:t>
            </a:r>
          </a:p>
          <a:p>
            <a:pPr lvl="1"/>
            <a:r>
              <a:rPr lang="en-US" dirty="0"/>
              <a:t>Set a clear, compelling vision</a:t>
            </a:r>
          </a:p>
          <a:p>
            <a:pPr lvl="1"/>
            <a:r>
              <a:rPr lang="en-US" dirty="0"/>
              <a:t>Align policies and strategies to get there</a:t>
            </a:r>
          </a:p>
          <a:p>
            <a:pPr lvl="1"/>
            <a:r>
              <a:rPr lang="en-US" dirty="0"/>
              <a:t>Reinforce with a clear, predictable funding program</a:t>
            </a:r>
          </a:p>
          <a:p>
            <a:pPr lvl="1"/>
            <a:endParaRPr lang="en-US" dirty="0"/>
          </a:p>
          <a:p>
            <a:r>
              <a:rPr lang="en-US" dirty="0"/>
              <a:t>Performance based, outcome-driven</a:t>
            </a:r>
          </a:p>
          <a:p>
            <a:pPr lvl="1"/>
            <a:r>
              <a:rPr lang="en-US" dirty="0"/>
              <a:t>Planning – identify measures, set targets and define strategies to achieve outcomes</a:t>
            </a:r>
          </a:p>
          <a:p>
            <a:pPr lvl="1"/>
            <a:r>
              <a:rPr lang="en-US" dirty="0"/>
              <a:t>Design – provide standards, flexibility and incentives</a:t>
            </a:r>
          </a:p>
          <a:p>
            <a:pPr lvl="1"/>
            <a:r>
              <a:rPr lang="en-US" dirty="0"/>
              <a:t>Funding – collaborate and provide clear return on investment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1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Our Progress</a:t>
            </a:r>
          </a:p>
        </p:txBody>
      </p:sp>
      <p:sp>
        <p:nvSpPr>
          <p:cNvPr id="57" name="Content Placeholder 5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Content Placeholder 57"/>
          <p:cNvSpPr>
            <a:spLocks noGrp="1"/>
          </p:cNvSpPr>
          <p:nvPr>
            <p:ph sz="half" idx="2"/>
          </p:nvPr>
        </p:nvSpPr>
        <p:spPr>
          <a:xfrm>
            <a:off x="6425246" y="1496656"/>
            <a:ext cx="5156200" cy="4351338"/>
          </a:xfrm>
        </p:spPr>
        <p:txBody>
          <a:bodyPr/>
          <a:lstStyle/>
          <a:p>
            <a:r>
              <a:rPr lang="en-US" dirty="0"/>
              <a:t>Set performance measures &amp; targets</a:t>
            </a:r>
          </a:p>
          <a:p>
            <a:pPr lvl="1"/>
            <a:r>
              <a:rPr lang="en-US" dirty="0"/>
              <a:t>Builds transparency</a:t>
            </a:r>
          </a:p>
          <a:p>
            <a:pPr lvl="1"/>
            <a:r>
              <a:rPr lang="en-US" dirty="0"/>
              <a:t>Shows public we’re taking action</a:t>
            </a:r>
          </a:p>
          <a:p>
            <a:pPr lvl="1"/>
            <a:r>
              <a:rPr lang="en-US" dirty="0"/>
              <a:t>Allows us to track our progress</a:t>
            </a:r>
          </a:p>
          <a:p>
            <a:pPr lvl="1"/>
            <a:endParaRPr lang="en-US" dirty="0"/>
          </a:p>
          <a:p>
            <a:r>
              <a:rPr lang="en-US" dirty="0"/>
              <a:t>First, have to ask, “what does success look like?”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203200" y="1521132"/>
            <a:ext cx="7827580" cy="4898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32" name="Group 28"/>
          <p:cNvGrpSpPr/>
          <p:nvPr/>
        </p:nvGrpSpPr>
        <p:grpSpPr>
          <a:xfrm>
            <a:off x="3733800" y="1320800"/>
            <a:ext cx="1885950" cy="1752600"/>
            <a:chOff x="3276600" y="1160938"/>
            <a:chExt cx="2514600" cy="1752600"/>
          </a:xfrm>
        </p:grpSpPr>
        <p:sp>
          <p:nvSpPr>
            <p:cNvPr id="33" name="Rounded Rectangle 32"/>
            <p:cNvSpPr/>
            <p:nvPr/>
          </p:nvSpPr>
          <p:spPr>
            <a:xfrm>
              <a:off x="3276600" y="1160938"/>
              <a:ext cx="2514600" cy="1752600"/>
            </a:xfrm>
            <a:prstGeom prst="roundRect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29000" y="1331025"/>
              <a:ext cx="2209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VISION &amp; GOALS</a:t>
              </a:r>
            </a:p>
            <a:p>
              <a:pPr algn="ctr"/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OBJECTIVES</a:t>
              </a:r>
            </a:p>
            <a:p>
              <a:pPr algn="ctr"/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PERFORMANCE MEASURES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276600" y="1612075"/>
              <a:ext cx="2514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276600" y="2057400"/>
              <a:ext cx="2514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3"/>
          <p:cNvGrpSpPr/>
          <p:nvPr/>
        </p:nvGrpSpPr>
        <p:grpSpPr>
          <a:xfrm>
            <a:off x="1109386" y="4575594"/>
            <a:ext cx="1885950" cy="1752600"/>
            <a:chOff x="762000" y="4437538"/>
            <a:chExt cx="2514600" cy="1752600"/>
          </a:xfrm>
          <a:solidFill>
            <a:srgbClr val="FFFF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762000" y="4437538"/>
              <a:ext cx="2514600" cy="1752600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762000" y="5001491"/>
              <a:ext cx="2514600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979716" y="4553200"/>
              <a:ext cx="2057400" cy="15696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MONITORING OUTPUTS</a:t>
              </a:r>
            </a:p>
            <a:p>
              <a:pPr algn="ctr"/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MONITORING OUTCOMES</a:t>
              </a:r>
            </a:p>
            <a:p>
              <a:pPr algn="ctr"/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ADJUSTING PROCESSES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62000" y="5566018"/>
              <a:ext cx="2514600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38"/>
          <p:cNvGrpSpPr/>
          <p:nvPr/>
        </p:nvGrpSpPr>
        <p:grpSpPr>
          <a:xfrm>
            <a:off x="6204698" y="4381669"/>
            <a:ext cx="2057400" cy="1810862"/>
            <a:chOff x="5943600" y="4437538"/>
            <a:chExt cx="2743200" cy="1810862"/>
          </a:xfrm>
          <a:solidFill>
            <a:srgbClr val="92D050"/>
          </a:solidFill>
        </p:grpSpPr>
        <p:sp>
          <p:nvSpPr>
            <p:cNvPr id="43" name="Rounded Rectangle 42"/>
            <p:cNvSpPr/>
            <p:nvPr/>
          </p:nvSpPr>
          <p:spPr>
            <a:xfrm>
              <a:off x="5943600" y="4437538"/>
              <a:ext cx="2743200" cy="1810862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46800" y="4667388"/>
              <a:ext cx="2362200" cy="14465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CAPITAL PROJECTS</a:t>
              </a:r>
            </a:p>
            <a:p>
              <a:pPr algn="ctr"/>
              <a:endParaRPr lang="en-US" sz="16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STRATEGIES</a:t>
              </a:r>
            </a:p>
            <a:p>
              <a:pPr algn="ctr"/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  <a:latin typeface="Arial Black" pitchFamily="34" charset="0"/>
                </a:rPr>
                <a:t>FUNDING MECHANISMS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5943600" y="5162470"/>
              <a:ext cx="2743200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943600" y="5634186"/>
              <a:ext cx="2743200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15"/>
          <p:cNvGrpSpPr/>
          <p:nvPr/>
        </p:nvGrpSpPr>
        <p:grpSpPr>
          <a:xfrm rot="3349734">
            <a:off x="2773865" y="2763335"/>
            <a:ext cx="3723270" cy="3733801"/>
            <a:chOff x="2431506" y="2347381"/>
            <a:chExt cx="3432447" cy="3447266"/>
          </a:xfrm>
        </p:grpSpPr>
        <p:sp>
          <p:nvSpPr>
            <p:cNvPr id="48" name="Pie 47"/>
            <p:cNvSpPr/>
            <p:nvPr/>
          </p:nvSpPr>
          <p:spPr>
            <a:xfrm>
              <a:off x="2431506" y="2347381"/>
              <a:ext cx="3429000" cy="3429000"/>
            </a:xfrm>
            <a:prstGeom prst="pie">
              <a:avLst>
                <a:gd name="adj1" fmla="val 9068415"/>
                <a:gd name="adj2" fmla="val 16199388"/>
              </a:avLst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9" name="Pie 48"/>
            <p:cNvSpPr/>
            <p:nvPr/>
          </p:nvSpPr>
          <p:spPr>
            <a:xfrm flipH="1">
              <a:off x="2431506" y="2347381"/>
              <a:ext cx="3429000" cy="3429000"/>
            </a:xfrm>
            <a:prstGeom prst="pie">
              <a:avLst>
                <a:gd name="adj1" fmla="val 8869801"/>
                <a:gd name="adj2" fmla="val 16200000"/>
              </a:avLst>
            </a:prstGeom>
            <a:solidFill>
              <a:srgbClr val="92D050"/>
            </a:solidFill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0" name="Pie 49"/>
            <p:cNvSpPr/>
            <p:nvPr/>
          </p:nvSpPr>
          <p:spPr>
            <a:xfrm rot="3676298" flipH="1" flipV="1">
              <a:off x="2434953" y="2365647"/>
              <a:ext cx="3429000" cy="3429000"/>
            </a:xfrm>
            <a:prstGeom prst="pie">
              <a:avLst>
                <a:gd name="adj1" fmla="val 8975627"/>
                <a:gd name="adj2" fmla="val 16272030"/>
              </a:avLst>
            </a:prstGeom>
            <a:solidFill>
              <a:srgbClr val="FFFF00"/>
            </a:solidFill>
            <a:ln w="5715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 rot="13995748">
            <a:off x="3324527" y="4022853"/>
            <a:ext cx="2278488" cy="16361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862926"/>
              </a:avLst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IMPLEMENTATION</a:t>
            </a:r>
          </a:p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&amp; EVALUATION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00297" y="3220365"/>
            <a:ext cx="2275110" cy="1638529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862926"/>
              </a:avLst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PLANNING</a:t>
            </a:r>
          </a:p>
        </p:txBody>
      </p:sp>
      <p:sp>
        <p:nvSpPr>
          <p:cNvPr id="53" name="TextBox 52"/>
          <p:cNvSpPr txBox="1"/>
          <p:nvPr/>
        </p:nvSpPr>
        <p:spPr>
          <a:xfrm rot="7019855">
            <a:off x="4124624" y="4142396"/>
            <a:ext cx="2443935" cy="158138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862926"/>
              </a:avLst>
            </a:prstTxWarp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PROGRAMMING</a:t>
            </a:r>
          </a:p>
        </p:txBody>
      </p:sp>
      <p:sp>
        <p:nvSpPr>
          <p:cNvPr id="54" name="Circular Arrow 53"/>
          <p:cNvSpPr/>
          <p:nvPr/>
        </p:nvSpPr>
        <p:spPr>
          <a:xfrm>
            <a:off x="3973304" y="3692367"/>
            <a:ext cx="1650674" cy="165312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126202"/>
              <a:gd name="adj5" fmla="val 1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Circular Arrow 54"/>
          <p:cNvSpPr/>
          <p:nvPr/>
        </p:nvSpPr>
        <p:spPr>
          <a:xfrm rot="8603501">
            <a:off x="4040557" y="3879742"/>
            <a:ext cx="1650674" cy="165312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126202"/>
              <a:gd name="adj5" fmla="val 1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Circular Arrow 55"/>
          <p:cNvSpPr/>
          <p:nvPr/>
        </p:nvSpPr>
        <p:spPr>
          <a:xfrm rot="13975884">
            <a:off x="3762706" y="3597686"/>
            <a:ext cx="1653125" cy="165067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126202"/>
              <a:gd name="adj5" fmla="val 1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09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 Decision-making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economic success is tied to the region</a:t>
            </a:r>
          </a:p>
          <a:p>
            <a:endParaRPr lang="en-US" dirty="0"/>
          </a:p>
          <a:p>
            <a:r>
              <a:rPr lang="en-US" dirty="0"/>
              <a:t>Three-tiered planning framework</a:t>
            </a:r>
          </a:p>
          <a:p>
            <a:pPr lvl="1"/>
            <a:r>
              <a:rPr lang="en-US" dirty="0"/>
              <a:t>State/Region</a:t>
            </a:r>
          </a:p>
          <a:p>
            <a:pPr lvl="1"/>
            <a:r>
              <a:rPr lang="en-US" dirty="0"/>
              <a:t>County</a:t>
            </a:r>
          </a:p>
          <a:p>
            <a:pPr lvl="1"/>
            <a:r>
              <a:rPr lang="en-US" dirty="0"/>
              <a:t>Local</a:t>
            </a:r>
          </a:p>
          <a:p>
            <a:endParaRPr lang="en-US" dirty="0"/>
          </a:p>
          <a:p>
            <a:r>
              <a:rPr lang="en-US" dirty="0"/>
              <a:t>Improve resilience &amp; travel choices linking our neighborhoods and economic centers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251" y="1041722"/>
            <a:ext cx="5193549" cy="56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Must Adapt Locally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9474" y="-41320"/>
            <a:ext cx="5512526" cy="7133858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7028" y="1448168"/>
            <a:ext cx="608148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Highly developed transportation network</a:t>
            </a:r>
          </a:p>
          <a:p>
            <a:endParaRPr lang="en-US" dirty="0"/>
          </a:p>
          <a:p>
            <a:r>
              <a:rPr lang="en-US" dirty="0"/>
              <a:t>30+ “saturated” intersections failing mobility standards</a:t>
            </a:r>
          </a:p>
          <a:p>
            <a:pPr lvl="1"/>
            <a:r>
              <a:rPr lang="en-US" dirty="0"/>
              <a:t>$5-10 million in cost for each (or more)</a:t>
            </a:r>
          </a:p>
          <a:p>
            <a:pPr lvl="1"/>
            <a:r>
              <a:rPr lang="en-US" dirty="0"/>
              <a:t>Physically and financially constrained</a:t>
            </a:r>
          </a:p>
          <a:p>
            <a:endParaRPr lang="en-US" dirty="0"/>
          </a:p>
          <a:p>
            <a:r>
              <a:rPr lang="en-US" dirty="0"/>
              <a:t>Zero-sum set of modal outcomes</a:t>
            </a:r>
          </a:p>
          <a:p>
            <a:endParaRPr lang="en-US" dirty="0"/>
          </a:p>
          <a:p>
            <a:r>
              <a:rPr lang="en-US" dirty="0"/>
              <a:t>Set a target for a more balanced and connected transportation network to support growth and existing communities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7586"/>
          </a:xfrm>
        </p:spPr>
        <p:txBody>
          <a:bodyPr>
            <a:noAutofit/>
          </a:bodyPr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374830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Means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63313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Guiding planned growth to right locations</a:t>
            </a:r>
          </a:p>
          <a:p>
            <a:pPr lvl="1"/>
            <a:r>
              <a:rPr lang="en-US" dirty="0"/>
              <a:t>Efficient development</a:t>
            </a:r>
          </a:p>
          <a:p>
            <a:pPr lvl="1"/>
            <a:r>
              <a:rPr lang="en-US" dirty="0"/>
              <a:t>Context appropriate</a:t>
            </a:r>
          </a:p>
          <a:p>
            <a:pPr lvl="1"/>
            <a:r>
              <a:rPr lang="en-US" dirty="0"/>
              <a:t>Complementary needs, services and public facilities</a:t>
            </a:r>
          </a:p>
          <a:p>
            <a:endParaRPr lang="en-US" dirty="0"/>
          </a:p>
          <a:p>
            <a:r>
              <a:rPr lang="en-US" dirty="0"/>
              <a:t>Building community and building capacity</a:t>
            </a:r>
          </a:p>
          <a:p>
            <a:pPr lvl="1"/>
            <a:r>
              <a:rPr lang="en-US" dirty="0"/>
              <a:t>Increasing engagement and understanding for wise decisions</a:t>
            </a:r>
          </a:p>
          <a:p>
            <a:pPr lvl="1"/>
            <a:r>
              <a:rPr lang="en-US" dirty="0"/>
              <a:t>Holistic assessment of needs</a:t>
            </a:r>
          </a:p>
          <a:p>
            <a:pPr lvl="1"/>
            <a:r>
              <a:rPr lang="en-US" dirty="0"/>
              <a:t>Providing technical assistance to broaden understanding</a:t>
            </a:r>
          </a:p>
          <a:p>
            <a:endParaRPr lang="en-US" dirty="0"/>
          </a:p>
          <a:p>
            <a:r>
              <a:rPr lang="en-US" dirty="0"/>
              <a:t>Building trust in the process through greater transparency</a:t>
            </a:r>
          </a:p>
          <a:p>
            <a:endParaRPr lang="en-US" dirty="0"/>
          </a:p>
          <a:p>
            <a:r>
              <a:rPr lang="en-US" dirty="0"/>
              <a:t>Building connected networks</a:t>
            </a:r>
          </a:p>
          <a:p>
            <a:endParaRPr lang="en-US" dirty="0"/>
          </a:p>
          <a:p>
            <a:r>
              <a:rPr lang="en-US" dirty="0"/>
              <a:t>Building public wealth</a:t>
            </a: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513" y="1041722"/>
            <a:ext cx="4390487" cy="5681808"/>
          </a:xfrm>
          <a:prstGeom prst="rect">
            <a:avLst/>
          </a:prstGeom>
        </p:spPr>
      </p:pic>
      <p:pic>
        <p:nvPicPr>
          <p:cNvPr id="5" name="Content Placeholder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426" y="4762500"/>
            <a:ext cx="1308538" cy="156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Clearwater U.S. 19 Development Standards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City of Clearwater created its U.S. 19 Zoning District Development Standards in accordance with the Countywide Plan</a:t>
            </a:r>
          </a:p>
          <a:p>
            <a:endParaRPr lang="en-US" dirty="0"/>
          </a:p>
          <a:p>
            <a:r>
              <a:rPr lang="en-US" dirty="0"/>
              <a:t>Directs growth to specific areas and creates standards for development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002" y="-61214"/>
            <a:ext cx="4390989" cy="69192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858783">
            <a:off x="1545810" y="5131029"/>
            <a:ext cx="5790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Partners in Action Award Winner</a:t>
            </a:r>
          </a:p>
        </p:txBody>
      </p:sp>
    </p:spTree>
    <p:extLst>
      <p:ext uri="{BB962C8B-B14F-4D97-AF65-F5344CB8AC3E}">
        <p14:creationId xmlns:p14="http://schemas.microsoft.com/office/powerpoint/2010/main" val="234947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Lealman Complete Streets Concept Plan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432142" cy="4351338"/>
          </a:xfrm>
        </p:spPr>
        <p:txBody>
          <a:bodyPr/>
          <a:lstStyle/>
          <a:p>
            <a:r>
              <a:rPr lang="en-US" dirty="0"/>
              <a:t>Plan explores complete streets concepts to enhance safety and access for all modes along 54</a:t>
            </a:r>
            <a:r>
              <a:rPr lang="en-US" baseline="30000" dirty="0"/>
              <a:t>th</a:t>
            </a:r>
            <a:r>
              <a:rPr lang="en-US" dirty="0"/>
              <a:t> Ave N</a:t>
            </a:r>
          </a:p>
          <a:p>
            <a:endParaRPr lang="en-US" dirty="0"/>
          </a:p>
          <a:p>
            <a:r>
              <a:rPr lang="en-US" dirty="0"/>
              <a:t>Provided $50K in matching funds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101" y="1249111"/>
            <a:ext cx="7116337" cy="533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Joe’s Creek Corridor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10220325" cy="1050925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Joe’s Creek Trail Alignment Study would establish a multimodal option in an underserved area</a:t>
            </a:r>
          </a:p>
          <a:p>
            <a:r>
              <a:rPr lang="en-US" sz="2000" dirty="0"/>
              <a:t>Link housing, services, recreation and jobs</a:t>
            </a:r>
          </a:p>
          <a:p>
            <a:r>
              <a:rPr lang="en-US" sz="2000" dirty="0"/>
              <a:t>Department of Health grant</a:t>
            </a:r>
          </a:p>
        </p:txBody>
      </p:sp>
      <p:pic>
        <p:nvPicPr>
          <p:cNvPr id="1028" name="Picture 4" descr="image0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7558" y="2952750"/>
            <a:ext cx="9737140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09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Skyway Marina District Sidewalks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3877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Plan to construct a 10-foot sidewalk from 30</a:t>
            </a:r>
            <a:r>
              <a:rPr lang="en-US" baseline="30000" dirty="0"/>
              <a:t>th</a:t>
            </a:r>
            <a:r>
              <a:rPr lang="en-US" dirty="0"/>
              <a:t> Ave S to 54</a:t>
            </a:r>
            <a:r>
              <a:rPr lang="en-US" baseline="30000" dirty="0"/>
              <a:t>th</a:t>
            </a:r>
            <a:r>
              <a:rPr lang="en-US" dirty="0"/>
              <a:t> Ave S</a:t>
            </a:r>
          </a:p>
          <a:p>
            <a:endParaRPr lang="en-US" dirty="0"/>
          </a:p>
          <a:p>
            <a:r>
              <a:rPr lang="en-US" dirty="0"/>
              <a:t>Aligns with FDOT resurfacing Plan</a:t>
            </a:r>
          </a:p>
          <a:p>
            <a:endParaRPr lang="en-US" dirty="0"/>
          </a:p>
          <a:p>
            <a:r>
              <a:rPr lang="en-US" dirty="0"/>
              <a:t>Funded up to $1M</a:t>
            </a:r>
          </a:p>
          <a:p>
            <a:endParaRPr lang="en-US" dirty="0"/>
          </a:p>
          <a:p>
            <a:r>
              <a:rPr lang="en-US" dirty="0"/>
              <a:t>Conduct lane elimination study to assess feasibility of repurposing travel lanes on 34</a:t>
            </a:r>
            <a:r>
              <a:rPr lang="en-US" baseline="30000" dirty="0"/>
              <a:t>th</a:t>
            </a:r>
            <a:r>
              <a:rPr lang="en-US" dirty="0"/>
              <a:t> St. 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753" y="1150070"/>
            <a:ext cx="6195010" cy="533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596"/>
          </a:xfrm>
        </p:spPr>
        <p:txBody>
          <a:bodyPr/>
          <a:lstStyle/>
          <a:p>
            <a:r>
              <a:rPr lang="en-US" dirty="0"/>
              <a:t>Building Trust and Buy-in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1" y="1825625"/>
            <a:ext cx="611504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Engage in open community conversations</a:t>
            </a:r>
          </a:p>
          <a:p>
            <a:endParaRPr lang="en-US" dirty="0"/>
          </a:p>
          <a:p>
            <a:r>
              <a:rPr lang="en-US" dirty="0"/>
              <a:t>Coordinate with agency partners on “whole community” approach to identify needs and priorities</a:t>
            </a:r>
          </a:p>
          <a:p>
            <a:endParaRPr lang="en-US" dirty="0"/>
          </a:p>
          <a:p>
            <a:r>
              <a:rPr lang="en-US" dirty="0"/>
              <a:t>Present a clear and unified message</a:t>
            </a:r>
          </a:p>
          <a:p>
            <a:endParaRPr lang="en-US" dirty="0"/>
          </a:p>
          <a:p>
            <a:r>
              <a:rPr lang="en-US" dirty="0"/>
              <a:t>Share data, ideas, plans and resources</a:t>
            </a:r>
          </a:p>
          <a:p>
            <a:endParaRPr lang="en-US" dirty="0"/>
          </a:p>
          <a:p>
            <a:r>
              <a:rPr lang="en-US" dirty="0"/>
              <a:t>Meet with each local governments every year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667" y="1644650"/>
            <a:ext cx="5122333" cy="384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2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9854" y="-2285909"/>
            <a:ext cx="17294481" cy="1152965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7586"/>
          </a:xfrm>
        </p:spPr>
        <p:txBody>
          <a:bodyPr>
            <a:noAutofit/>
          </a:bodyPr>
          <a:lstStyle/>
          <a:p>
            <a:pPr algn="ctr"/>
            <a:r>
              <a:rPr lang="en-US" sz="167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CONNECT</a:t>
            </a:r>
          </a:p>
        </p:txBody>
      </p:sp>
    </p:spTree>
    <p:extLst>
      <p:ext uri="{BB962C8B-B14F-4D97-AF65-F5344CB8AC3E}">
        <p14:creationId xmlns:p14="http://schemas.microsoft.com/office/powerpoint/2010/main" val="180512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Means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Strengthen our transportation networks for all modes</a:t>
            </a:r>
          </a:p>
          <a:p>
            <a:pPr lvl="1"/>
            <a:r>
              <a:rPr lang="en-US" dirty="0"/>
              <a:t>Move people and goods effectively</a:t>
            </a:r>
          </a:p>
          <a:p>
            <a:pPr lvl="1"/>
            <a:r>
              <a:rPr lang="en-US" dirty="0"/>
              <a:t>Expand travel choices with viable alternatives</a:t>
            </a:r>
          </a:p>
          <a:p>
            <a:pPr lvl="1"/>
            <a:r>
              <a:rPr lang="en-US" dirty="0"/>
              <a:t>Enable seamless interchange between travel modes </a:t>
            </a:r>
          </a:p>
          <a:p>
            <a:endParaRPr lang="en-US" dirty="0"/>
          </a:p>
          <a:p>
            <a:r>
              <a:rPr lang="en-US" dirty="0"/>
              <a:t>Work as one region to unite our communities and districts through transportation</a:t>
            </a:r>
          </a:p>
          <a:p>
            <a:endParaRPr lang="en-US" dirty="0"/>
          </a:p>
          <a:p>
            <a:r>
              <a:rPr lang="en-US" dirty="0"/>
              <a:t>Establish a sense of identity and enhance attachment to place</a:t>
            </a:r>
          </a:p>
          <a:p>
            <a:endParaRPr lang="en-US" dirty="0"/>
          </a:p>
          <a:p>
            <a:r>
              <a:rPr lang="en-US" dirty="0"/>
              <a:t>Provide avenues for productive and meaningful dialogue </a:t>
            </a:r>
          </a:p>
        </p:txBody>
      </p:sp>
    </p:spTree>
    <p:extLst>
      <p:ext uri="{BB962C8B-B14F-4D97-AF65-F5344CB8AC3E}">
        <p14:creationId xmlns:p14="http://schemas.microsoft.com/office/powerpoint/2010/main" val="24030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Need for Connection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2" r="900"/>
          <a:stretch/>
        </p:blipFill>
        <p:spPr>
          <a:xfrm>
            <a:off x="1188720" y="1041722"/>
            <a:ext cx="9144000" cy="565061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5588" y="5883274"/>
            <a:ext cx="1689100" cy="11318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Source: Regional Transit Feasibility Plan (Jacobs Consulting)</a:t>
            </a:r>
          </a:p>
        </p:txBody>
      </p:sp>
    </p:spTree>
    <p:extLst>
      <p:ext uri="{BB962C8B-B14F-4D97-AF65-F5344CB8AC3E}">
        <p14:creationId xmlns:p14="http://schemas.microsoft.com/office/powerpoint/2010/main" val="317889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6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0338" y="1023670"/>
            <a:ext cx="5817140" cy="568669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Complementary Regional Transit Services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4294967295"/>
          </p:nvPr>
        </p:nvSpPr>
        <p:spPr>
          <a:xfrm>
            <a:off x="7279616" y="1782114"/>
            <a:ext cx="4556125" cy="2267371"/>
          </a:xfrm>
        </p:spPr>
        <p:txBody>
          <a:bodyPr>
            <a:normAutofit/>
          </a:bodyPr>
          <a:lstStyle/>
          <a:p>
            <a:r>
              <a:rPr lang="en-US" sz="2000" dirty="0"/>
              <a:t>Core and Local Route Network</a:t>
            </a:r>
          </a:p>
          <a:p>
            <a:r>
              <a:rPr lang="en-US" sz="2000" dirty="0"/>
              <a:t>Current &amp; Planned Express Routes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51"/>
          <a:stretch/>
        </p:blipFill>
        <p:spPr>
          <a:xfrm>
            <a:off x="1150338" y="1023670"/>
            <a:ext cx="5817140" cy="58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 Suitability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red “hot spots” are areas in the county that are more supportive of transit</a:t>
            </a:r>
          </a:p>
          <a:p>
            <a:pPr lvl="1"/>
            <a:r>
              <a:rPr lang="en-US" dirty="0"/>
              <a:t>More walkable, dense</a:t>
            </a:r>
          </a:p>
          <a:p>
            <a:pPr lvl="1"/>
            <a:r>
              <a:rPr lang="en-US" dirty="0"/>
              <a:t>Close to employment</a:t>
            </a:r>
          </a:p>
          <a:p>
            <a:pPr lvl="1"/>
            <a:r>
              <a:rPr lang="en-US" dirty="0"/>
              <a:t>Diverse land use</a:t>
            </a:r>
          </a:p>
          <a:p>
            <a:pPr lvl="1"/>
            <a:r>
              <a:rPr lang="en-US" dirty="0"/>
              <a:t>Favorable for redevelopment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can plan for connecting the county via transit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758" y="1041722"/>
            <a:ext cx="4361493" cy="5644286"/>
          </a:xfrm>
        </p:spPr>
      </p:pic>
    </p:spTree>
    <p:extLst>
      <p:ext uri="{BB962C8B-B14F-4D97-AF65-F5344CB8AC3E}">
        <p14:creationId xmlns:p14="http://schemas.microsoft.com/office/powerpoint/2010/main" val="81411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33152" y="365125"/>
            <a:ext cx="11158847" cy="769938"/>
          </a:xfrm>
        </p:spPr>
        <p:txBody>
          <a:bodyPr/>
          <a:lstStyle/>
          <a:p>
            <a:r>
              <a:rPr lang="en-US" dirty="0"/>
              <a:t>Connecting Distinctive Places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081" y="3949515"/>
            <a:ext cx="3614057" cy="2405607"/>
          </a:xfrm>
          <a:prstGeom prst="rect">
            <a:avLst/>
          </a:prstGeom>
        </p:spPr>
      </p:pic>
      <p:pic>
        <p:nvPicPr>
          <p:cNvPr id="2050" name="Picture 2" descr="http://forwardpinellas.org/wp-content/uploads/2016/06/Main-and-Bayshore-Trolley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6745184" y="3949515"/>
            <a:ext cx="338328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1080" y="1135063"/>
            <a:ext cx="3614057" cy="2377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745184" y="1135063"/>
            <a:ext cx="338328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39962" y="-2123585"/>
            <a:ext cx="17471923" cy="1310394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7586"/>
          </a:xfrm>
        </p:spPr>
        <p:txBody>
          <a:bodyPr>
            <a:noAutofit/>
          </a:bodyPr>
          <a:lstStyle/>
          <a:p>
            <a:pPr algn="ctr"/>
            <a:r>
              <a:rPr lang="en-US" sz="139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 FUTURE</a:t>
            </a:r>
          </a:p>
        </p:txBody>
      </p:sp>
    </p:spTree>
    <p:extLst>
      <p:ext uri="{BB962C8B-B14F-4D97-AF65-F5344CB8AC3E}">
        <p14:creationId xmlns:p14="http://schemas.microsoft.com/office/powerpoint/2010/main" val="24824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makes Pinellas County unique and distinctive?</a:t>
            </a:r>
          </a:p>
          <a:p>
            <a:pPr lvl="1"/>
            <a:r>
              <a:rPr lang="en-US" dirty="0"/>
              <a:t>Reflect in plans and programs</a:t>
            </a:r>
          </a:p>
          <a:p>
            <a:pPr lvl="1"/>
            <a:r>
              <a:rPr lang="en-US" dirty="0"/>
              <a:t>Embody in the Long Range Transportation Plan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Reallocate space, resources and priorities to achieve the goal of a connected community</a:t>
            </a:r>
          </a:p>
          <a:p>
            <a:endParaRPr lang="en-US" dirty="0"/>
          </a:p>
          <a:p>
            <a:r>
              <a:rPr lang="en-US" dirty="0"/>
              <a:t>Develop strong partnerships to</a:t>
            </a:r>
          </a:p>
          <a:p>
            <a:pPr lvl="1"/>
            <a:r>
              <a:rPr lang="en-US" dirty="0"/>
              <a:t>Celebrate places</a:t>
            </a:r>
          </a:p>
          <a:p>
            <a:pPr lvl="1"/>
            <a:r>
              <a:rPr lang="en-US" dirty="0"/>
              <a:t>Create better travel experiences</a:t>
            </a:r>
          </a:p>
          <a:p>
            <a:pPr lvl="1"/>
            <a:r>
              <a:rPr lang="en-US" dirty="0"/>
              <a:t>Increase competitiveness of modes</a:t>
            </a:r>
          </a:p>
          <a:p>
            <a:pPr lvl="1"/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9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7082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Vision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57900" cy="4351338"/>
          </a:xfrm>
        </p:spPr>
        <p:txBody>
          <a:bodyPr/>
          <a:lstStyle/>
          <a:p>
            <a:r>
              <a:rPr lang="en-US" dirty="0"/>
              <a:t>20-minute neighborhoods</a:t>
            </a:r>
          </a:p>
          <a:p>
            <a:endParaRPr lang="en-US" dirty="0"/>
          </a:p>
          <a:p>
            <a:r>
              <a:rPr lang="en-US" dirty="0"/>
              <a:t>Focus on accessible communities and connected networks – overcome barriers to local and regional destinations</a:t>
            </a:r>
          </a:p>
          <a:p>
            <a:endParaRPr lang="en-US" dirty="0"/>
          </a:p>
          <a:p>
            <a:r>
              <a:rPr lang="en-US" dirty="0"/>
              <a:t>Strategic investments supported by complementary lower-cost strategies</a:t>
            </a:r>
          </a:p>
          <a:p>
            <a:endParaRPr lang="en-US" dirty="0"/>
          </a:p>
          <a:p>
            <a:r>
              <a:rPr lang="en-US" dirty="0"/>
              <a:t>Retain Pinellas County’s and its communities’ unique character and culture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468" y="0"/>
            <a:ext cx="4955432" cy="7658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468" y="0"/>
            <a:ext cx="4993532" cy="77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0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a “Well Defined Network”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76262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Access to destinations</a:t>
            </a:r>
          </a:p>
          <a:p>
            <a:endParaRPr lang="en-US" dirty="0"/>
          </a:p>
          <a:p>
            <a:r>
              <a:rPr lang="en-US" dirty="0"/>
              <a:t>Continuity &amp; flow</a:t>
            </a:r>
          </a:p>
          <a:p>
            <a:endParaRPr lang="en-US" dirty="0"/>
          </a:p>
          <a:p>
            <a:r>
              <a:rPr lang="en-US" dirty="0"/>
              <a:t>Available capacity</a:t>
            </a:r>
          </a:p>
          <a:p>
            <a:endParaRPr lang="en-US" dirty="0"/>
          </a:p>
          <a:p>
            <a:r>
              <a:rPr lang="en-US" dirty="0"/>
              <a:t>Acceptable speed differential</a:t>
            </a:r>
          </a:p>
          <a:p>
            <a:endParaRPr lang="en-US" dirty="0"/>
          </a:p>
          <a:p>
            <a:r>
              <a:rPr lang="en-US" dirty="0"/>
              <a:t>Smooth surface</a:t>
            </a:r>
          </a:p>
          <a:p>
            <a:endParaRPr lang="en-US" dirty="0"/>
          </a:p>
          <a:p>
            <a:r>
              <a:rPr lang="en-US" dirty="0"/>
              <a:t>Signage and pavement markings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1875" y="1058290"/>
            <a:ext cx="4343399" cy="560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3" descr="SC_NCandmore 32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59312" y="2536970"/>
            <a:ext cx="2959101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to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Start with a vision – what’s our desired outcome?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Create a compelling, inclusive plan reflecting broad-based input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Clarify vision, missions, roles &amp; responsibilities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Demonstrate accountability and transparency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Report progress, results and response to challenges</a:t>
            </a:r>
          </a:p>
        </p:txBody>
      </p:sp>
    </p:spTree>
    <p:extLst>
      <p:ext uri="{BB962C8B-B14F-4D97-AF65-F5344CB8AC3E}">
        <p14:creationId xmlns:p14="http://schemas.microsoft.com/office/powerpoint/2010/main" val="382535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 / 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4023360"/>
            <a:ext cx="69248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Whit Blanton, FAICP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(727) 464-8250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forwardpinellas.org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ight Custom">
      <a:dk1>
        <a:srgbClr val="41454C"/>
      </a:dk1>
      <a:lt1>
        <a:sysClr val="window" lastClr="FFFFFF"/>
      </a:lt1>
      <a:dk2>
        <a:srgbClr val="A6A6A6"/>
      </a:dk2>
      <a:lt2>
        <a:srgbClr val="41454C"/>
      </a:lt2>
      <a:accent1>
        <a:srgbClr val="40ABF4"/>
      </a:accent1>
      <a:accent2>
        <a:srgbClr val="B2ED4C"/>
      </a:accent2>
      <a:accent3>
        <a:srgbClr val="20D37E"/>
      </a:accent3>
      <a:accent4>
        <a:srgbClr val="0F111E"/>
      </a:accent4>
      <a:accent5>
        <a:srgbClr val="0F111E"/>
      </a:accent5>
      <a:accent6>
        <a:srgbClr val="0F111E"/>
      </a:accent6>
      <a:hlink>
        <a:srgbClr val="0F111E"/>
      </a:hlink>
      <a:folHlink>
        <a:srgbClr val="0F11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B4D24E"/>
      </a:dk1>
      <a:lt1>
        <a:sysClr val="window" lastClr="FFFFFF"/>
      </a:lt1>
      <a:dk2>
        <a:srgbClr val="A6A6A6"/>
      </a:dk2>
      <a:lt2>
        <a:srgbClr val="50B879"/>
      </a:lt2>
      <a:accent1>
        <a:srgbClr val="53A6DC"/>
      </a:accent1>
      <a:accent2>
        <a:srgbClr val="B4D21E"/>
      </a:accent2>
      <a:accent3>
        <a:srgbClr val="0F111E"/>
      </a:accent3>
      <a:accent4>
        <a:srgbClr val="0F111E"/>
      </a:accent4>
      <a:accent5>
        <a:srgbClr val="0F111E"/>
      </a:accent5>
      <a:accent6>
        <a:srgbClr val="0F111E"/>
      </a:accent6>
      <a:hlink>
        <a:srgbClr val="0F111E"/>
      </a:hlink>
      <a:folHlink>
        <a:srgbClr val="0F111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1155</Words>
  <Application>Microsoft Office PowerPoint</Application>
  <PresentationFormat>Widescreen</PresentationFormat>
  <Paragraphs>260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Adobe Gothic Std B</vt:lpstr>
      <vt:lpstr>Arial</vt:lpstr>
      <vt:lpstr>Arial Black</vt:lpstr>
      <vt:lpstr>Calibri</vt:lpstr>
      <vt:lpstr>Helvetica</vt:lpstr>
      <vt:lpstr>Wingdings</vt:lpstr>
      <vt:lpstr>Office Theme</vt:lpstr>
      <vt:lpstr>1_Custom Design</vt:lpstr>
      <vt:lpstr>Adapt  –   Build  –  Connect </vt:lpstr>
      <vt:lpstr>Planning Builds Public Wealth</vt:lpstr>
      <vt:lpstr>What Are We Working On? </vt:lpstr>
      <vt:lpstr>How are We Doing?</vt:lpstr>
      <vt:lpstr>Where Do We Go From Here?</vt:lpstr>
      <vt:lpstr>ADAPT</vt:lpstr>
      <vt:lpstr>Adapt  Means …</vt:lpstr>
      <vt:lpstr>The Big Picture</vt:lpstr>
      <vt:lpstr>Adapting Our Process</vt:lpstr>
      <vt:lpstr>Tracking Our Progress</vt:lpstr>
      <vt:lpstr>Align Decision-making</vt:lpstr>
      <vt:lpstr>How We Must Adapt Locally</vt:lpstr>
      <vt:lpstr>BUILD</vt:lpstr>
      <vt:lpstr>Build Means …</vt:lpstr>
      <vt:lpstr>Clearwater U.S. 19 Development Standards</vt:lpstr>
      <vt:lpstr>Lealman Complete Streets Concept Plan</vt:lpstr>
      <vt:lpstr>Joe’s Creek Corridor</vt:lpstr>
      <vt:lpstr>Skyway Marina District Sidewalks</vt:lpstr>
      <vt:lpstr>Building Trust and Buy-in</vt:lpstr>
      <vt:lpstr>CONNECT</vt:lpstr>
      <vt:lpstr>Connect Means …</vt:lpstr>
      <vt:lpstr>A Need for Connection</vt:lpstr>
      <vt:lpstr>Developing Complementary Regional Transit Services</vt:lpstr>
      <vt:lpstr>Transit Suitability Analysis</vt:lpstr>
      <vt:lpstr>Connecting Distinctive Places</vt:lpstr>
      <vt:lpstr>THE FUTURE</vt:lpstr>
      <vt:lpstr>Future Direction</vt:lpstr>
      <vt:lpstr>Working Vision Map</vt:lpstr>
      <vt:lpstr>Creating a “Well Defined Network”</vt:lpstr>
      <vt:lpstr>Keys to Success</vt:lpstr>
      <vt:lpstr>Questions / Discussion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Generallo</dc:creator>
  <cp:lastModifiedBy>Swank, Stacey L</cp:lastModifiedBy>
  <cp:revision>116</cp:revision>
  <dcterms:created xsi:type="dcterms:W3CDTF">2016-03-30T14:59:27Z</dcterms:created>
  <dcterms:modified xsi:type="dcterms:W3CDTF">2017-04-24T14:44:51Z</dcterms:modified>
</cp:coreProperties>
</file>